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61" r:id="rId3"/>
  </p:sldMasterIdLst>
  <p:notesMasterIdLst>
    <p:notesMasterId r:id="rId3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4" r:id="rId27"/>
    <p:sldId id="279" r:id="rId28"/>
    <p:sldId id="280" r:id="rId29"/>
    <p:sldId id="285" r:id="rId30"/>
    <p:sldId id="281" r:id="rId31"/>
    <p:sldId id="282" r:id="rId32"/>
    <p:sldId id="283" r:id="rId33"/>
  </p:sldIdLst>
  <p:sldSz cx="9144000" cy="6858000" type="screen4x3"/>
  <p:notesSz cx="6858000" cy="9144000"/>
  <p:embeddedFontLst>
    <p:embeddedFont>
      <p:font typeface="Lucida Sans" pitchFamily="34" charset="0"/>
      <p:regular r:id="rId35"/>
      <p:bold r:id="rId36"/>
      <p:italic r:id="rId37"/>
      <p:boldItalic r:id="rId38"/>
    </p:embeddedFont>
    <p:embeddedFont>
      <p:font typeface="Trebuchet MS" pitchFamily="34" charset="0"/>
      <p:regular r:id="rId39"/>
      <p:bold r:id="rId40"/>
      <p:italic r:id="rId41"/>
      <p:boldItalic r:id="rId42"/>
    </p:embeddedFont>
    <p:embeddedFont>
      <p:font typeface="Verdana" pitchFamily="34" charset="0"/>
      <p:regular r:id="rId43"/>
      <p:bold r:id="rId44"/>
      <p:italic r:id="rId45"/>
      <p:boldItalic r:id="rId46"/>
    </p:embeddedFont>
    <p:embeddedFont>
      <p:font typeface="Book Antiqua" pitchFamily="18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1" roundtripDataSignature="AMtx7mhBbJhHzJls93XDCtCXuoXYST6K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12E09B4-9D7A-4ED6-B67C-97FD96462020}">
  <a:tblStyle styleId="{112E09B4-9D7A-4ED6-B67C-97FD964620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5.fntdata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7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0.fntdata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5.xml"/><Relationship Id="rId51" Type="http://customschemas.google.com/relationships/presentationmetadata" Target="meta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1</a:t>
            </a:fld>
            <a:endParaRPr dirty="0"/>
          </a:p>
        </p:txBody>
      </p:sp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" name="Google Shape;1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1" name="Google Shape;2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" name="Google Shape;2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" name="Google Shape;2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6" name="Google Shape;24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. Diagramme et texte" type="chartAndTx">
  <p:cSld name="CHART_AND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>
            <a:spLocks noGrp="1"/>
          </p:cNvSpPr>
          <p:nvPr>
            <p:ph type="chart" idx="2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▣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0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1"/>
          <p:cNvSpPr txBox="1"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cap="none">
                <a:solidFill>
                  <a:srgbClr val="8CAADD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1"/>
          <p:cNvSpPr txBox="1"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SzPts val="182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1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1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3"/>
          <p:cNvSpPr txBox="1"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92CD"/>
              </a:buClr>
              <a:buSzPts val="4800"/>
              <a:buFont typeface="Lucida Sans"/>
              <a:buNone/>
              <a:defRPr sz="4800" b="1" cap="none">
                <a:solidFill>
                  <a:srgbClr val="6892CD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3"/>
          <p:cNvSpPr txBox="1"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0" name="Google Shape;100;p43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3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1"/>
          </p:nvPr>
        </p:nvSpPr>
        <p:spPr>
          <a:xfrm rot="5400000">
            <a:off x="2217737" y="-160338"/>
            <a:ext cx="47085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CAADD"/>
              </a:buClr>
              <a:buSzPts val="2000"/>
              <a:buFont typeface="Lucida Sans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>
            <a:spLocks noGrp="1"/>
          </p:cNvSpPr>
          <p:nvPr>
            <p:ph type="pic" idx="2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solidFill>
            <a:schemeClr val="dk2"/>
          </a:solidFill>
          <a:ln w="444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90500" dist="228600" dir="2700000" sy="9000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F9F9F9"/>
              </a:buClr>
              <a:buSzPts val="208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body" idx="1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89560" algn="l">
              <a:spcBef>
                <a:spcPts val="240"/>
              </a:spcBef>
              <a:spcAft>
                <a:spcPts val="0"/>
              </a:spcAft>
              <a:buSzPts val="960"/>
              <a:buChar char="◼"/>
              <a:defRPr sz="1200"/>
            </a:lvl2pPr>
            <a:lvl3pPr marL="1371600" lvl="2" indent="-288925" algn="l">
              <a:spcBef>
                <a:spcPts val="200"/>
              </a:spcBef>
              <a:spcAft>
                <a:spcPts val="0"/>
              </a:spcAft>
              <a:buSzPts val="950"/>
              <a:buChar char="🢭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SzPts val="900"/>
              <a:buChar char="🢝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SzPts val="900"/>
              <a:buChar char="■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2A8E7"/>
              </a:buClr>
              <a:buSzPts val="2200"/>
              <a:buFont typeface="Lucida Sans"/>
              <a:buNone/>
              <a:defRPr sz="2200" b="0">
                <a:solidFill>
                  <a:srgbClr val="82A8E7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body" idx="2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915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61314" algn="l">
              <a:spcBef>
                <a:spcPts val="440"/>
              </a:spcBef>
              <a:spcAft>
                <a:spcPts val="0"/>
              </a:spcAft>
              <a:buSzPts val="2090"/>
              <a:buChar char="🢭"/>
              <a:defRPr sz="22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3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4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915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4925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915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4925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rgbClr val="8CAADD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17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▣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61314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rgbClr val="8CAADD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17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▣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61314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rgbClr val="8CAADD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93" name="Google Shape;93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17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▣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61314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94" name="Google Shape;94;p42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5" name="Google Shape;95;p4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6" name="Google Shape;96;p42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1575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/>
          <p:nvPr/>
        </p:nvSpPr>
        <p:spPr>
          <a:xfrm>
            <a:off x="468312" y="549275"/>
            <a:ext cx="838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fr-FR" sz="2400" i="0" u="none" dirty="0">
                <a:solidFill>
                  <a:srgbClr val="FFFF00"/>
                </a:solidFill>
              </a:rPr>
              <a:t>C</a:t>
            </a:r>
            <a:r>
              <a:rPr lang="fr-FR" sz="2400" dirty="0">
                <a:solidFill>
                  <a:srgbClr val="FFFF00"/>
                </a:solidFill>
              </a:rPr>
              <a:t>Â</a:t>
            </a:r>
            <a:r>
              <a:rPr lang="fr-FR" sz="2400" i="0" u="none" dirty="0">
                <a:solidFill>
                  <a:srgbClr val="FFFF00"/>
                </a:solidFill>
              </a:rPr>
              <a:t>BLAGES </a:t>
            </a:r>
            <a:r>
              <a:rPr lang="fr-FR" sz="2400" dirty="0">
                <a:solidFill>
                  <a:srgbClr val="FFFF00"/>
                </a:solidFill>
              </a:rPr>
              <a:t>É</a:t>
            </a:r>
            <a:r>
              <a:rPr lang="fr-FR" sz="2400" i="0" u="none" dirty="0">
                <a:solidFill>
                  <a:srgbClr val="FFFF00"/>
                </a:solidFill>
              </a:rPr>
              <a:t>LECTRIQUES</a:t>
            </a:r>
            <a:endParaRPr dirty="0"/>
          </a:p>
        </p:txBody>
      </p:sp>
      <p:pic>
        <p:nvPicPr>
          <p:cNvPr id="170" name="Google Shape;17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825" y="1843623"/>
            <a:ext cx="7706350" cy="351654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 txBox="1"/>
          <p:nvPr/>
        </p:nvSpPr>
        <p:spPr>
          <a:xfrm>
            <a:off x="468312" y="549275"/>
            <a:ext cx="838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fr-FR" sz="2400" i="0" u="none" dirty="0">
                <a:solidFill>
                  <a:srgbClr val="FFFF00"/>
                </a:solidFill>
              </a:rPr>
              <a:t>D</a:t>
            </a:r>
            <a:r>
              <a:rPr lang="fr-FR" sz="2400" dirty="0">
                <a:solidFill>
                  <a:srgbClr val="FFFF00"/>
                </a:solidFill>
              </a:rPr>
              <a:t>É</a:t>
            </a:r>
            <a:r>
              <a:rPr lang="fr-FR" sz="2400" i="0" u="none" dirty="0">
                <a:solidFill>
                  <a:srgbClr val="FFFF00"/>
                </a:solidFill>
              </a:rPr>
              <a:t>MONTAGES M</a:t>
            </a:r>
            <a:r>
              <a:rPr lang="fr-FR" sz="2400" dirty="0">
                <a:solidFill>
                  <a:srgbClr val="FFFF00"/>
                </a:solidFill>
              </a:rPr>
              <a:t>É</a:t>
            </a:r>
            <a:r>
              <a:rPr lang="fr-FR" sz="2400" i="0" u="none" dirty="0">
                <a:solidFill>
                  <a:srgbClr val="FFFF00"/>
                </a:solidFill>
              </a:rPr>
              <a:t>CANIQUES</a:t>
            </a:r>
            <a:endParaRPr dirty="0"/>
          </a:p>
        </p:txBody>
      </p:sp>
      <p:pic>
        <p:nvPicPr>
          <p:cNvPr id="176" name="Google Shape;17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8675" y="1626737"/>
            <a:ext cx="6001250" cy="3986052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/>
          <p:nvPr/>
        </p:nvSpPr>
        <p:spPr>
          <a:xfrm>
            <a:off x="468312" y="549275"/>
            <a:ext cx="838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fr-FR" sz="2400" i="0" u="none" dirty="0">
                <a:solidFill>
                  <a:srgbClr val="FFFF00"/>
                </a:solidFill>
              </a:rPr>
              <a:t>PROGRAMMATION INDUSTRIELLE</a:t>
            </a:r>
            <a:endParaRPr dirty="0"/>
          </a:p>
        </p:txBody>
      </p:sp>
      <p:pic>
        <p:nvPicPr>
          <p:cNvPr id="182" name="Google Shape;18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8675" y="1645875"/>
            <a:ext cx="6001249" cy="3971351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"/>
          <p:cNvSpPr txBox="1"/>
          <p:nvPr/>
        </p:nvSpPr>
        <p:spPr>
          <a:xfrm>
            <a:off x="468312" y="549275"/>
            <a:ext cx="838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fr-FR" sz="2400" i="0" u="none" dirty="0">
                <a:solidFill>
                  <a:srgbClr val="FFFF00"/>
                </a:solidFill>
              </a:rPr>
              <a:t>DIAGNOSTIC SUR SYST</a:t>
            </a:r>
            <a:r>
              <a:rPr lang="fr-FR" sz="2400" dirty="0">
                <a:solidFill>
                  <a:srgbClr val="FFFF00"/>
                </a:solidFill>
              </a:rPr>
              <a:t>È</a:t>
            </a:r>
            <a:r>
              <a:rPr lang="fr-FR" sz="2400" i="0" u="none" dirty="0">
                <a:solidFill>
                  <a:srgbClr val="FFFF00"/>
                </a:solidFill>
              </a:rPr>
              <a:t>MES AUTOMATIS</a:t>
            </a:r>
            <a:r>
              <a:rPr lang="fr-FR" sz="2400" dirty="0">
                <a:solidFill>
                  <a:srgbClr val="FFFF00"/>
                </a:solidFill>
              </a:rPr>
              <a:t>É</a:t>
            </a:r>
            <a:r>
              <a:rPr lang="fr-FR" sz="2400" i="0" u="none" dirty="0">
                <a:solidFill>
                  <a:srgbClr val="FFFF00"/>
                </a:solidFill>
              </a:rPr>
              <a:t>S  </a:t>
            </a:r>
            <a:endParaRPr dirty="0"/>
          </a:p>
        </p:txBody>
      </p:sp>
      <p:pic>
        <p:nvPicPr>
          <p:cNvPr id="188" name="Google Shape;1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3700" y="1525325"/>
            <a:ext cx="5976202" cy="393275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 txBox="1"/>
          <p:nvPr/>
        </p:nvSpPr>
        <p:spPr>
          <a:xfrm>
            <a:off x="468312" y="188912"/>
            <a:ext cx="838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fr-FR" sz="2400" i="0" u="none" dirty="0">
                <a:solidFill>
                  <a:srgbClr val="FFFF00"/>
                </a:solidFill>
              </a:rPr>
              <a:t>EQUIPEMENTS PERFORMANTS </a:t>
            </a:r>
            <a:endParaRPr dirty="0"/>
          </a:p>
        </p:txBody>
      </p:sp>
      <p:pic>
        <p:nvPicPr>
          <p:cNvPr id="194" name="Google Shape;194;p14"/>
          <p:cNvPicPr preferRelativeResize="0"/>
          <p:nvPr/>
        </p:nvPicPr>
        <p:blipFill rotWithShape="1">
          <a:blip r:embed="rId3">
            <a:alphaModFix/>
          </a:blip>
          <a:srcRect l="39" r="29"/>
          <a:stretch/>
        </p:blipFill>
        <p:spPr>
          <a:xfrm>
            <a:off x="831899" y="1557337"/>
            <a:ext cx="2879725" cy="211137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95" name="Google Shape;195;p14"/>
          <p:cNvSpPr txBox="1"/>
          <p:nvPr/>
        </p:nvSpPr>
        <p:spPr>
          <a:xfrm>
            <a:off x="614412" y="1022350"/>
            <a:ext cx="32352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Lucida Sans"/>
              <a:buNone/>
            </a:pPr>
            <a:r>
              <a:rPr lang="fr-FR" sz="2400" b="1" i="0" u="none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Caméra thermique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196" name="Google Shape;196;p14"/>
          <p:cNvPicPr preferRelativeResize="0"/>
          <p:nvPr/>
        </p:nvPicPr>
        <p:blipFill rotWithShape="1">
          <a:blip r:embed="rId4">
            <a:alphaModFix/>
          </a:blip>
          <a:srcRect l="63085" t="47744" r="14950" b="31120"/>
          <a:stretch/>
        </p:blipFill>
        <p:spPr>
          <a:xfrm>
            <a:off x="4562137" y="1557325"/>
            <a:ext cx="3898824" cy="211137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97" name="Google Shape;197;p14"/>
          <p:cNvSpPr txBox="1"/>
          <p:nvPr/>
        </p:nvSpPr>
        <p:spPr>
          <a:xfrm>
            <a:off x="4822388" y="1022350"/>
            <a:ext cx="33783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Lucida Sans"/>
              <a:buNone/>
            </a:pPr>
            <a:r>
              <a:rPr lang="fr-FR" sz="2400" b="1" i="0" u="none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Analyse vibratoire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198" name="Google Shape;198;p14"/>
          <p:cNvPicPr preferRelativeResize="0"/>
          <p:nvPr/>
        </p:nvPicPr>
        <p:blipFill rotWithShape="1">
          <a:blip r:embed="rId5">
            <a:alphaModFix/>
          </a:blip>
          <a:srcRect l="22189" t="23040" r="53694" b="33279"/>
          <a:stretch/>
        </p:blipFill>
        <p:spPr>
          <a:xfrm>
            <a:off x="3491713" y="4437087"/>
            <a:ext cx="2160588" cy="220027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99" name="Google Shape;199;p14"/>
          <p:cNvSpPr txBox="1"/>
          <p:nvPr/>
        </p:nvSpPr>
        <p:spPr>
          <a:xfrm>
            <a:off x="1851738" y="3897125"/>
            <a:ext cx="56151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Lucida Sans"/>
              <a:buNone/>
            </a:pPr>
            <a:r>
              <a:rPr lang="fr-FR" sz="2400" b="1" i="0" u="none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Analyse des réseaux électriques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 txBox="1"/>
          <p:nvPr/>
        </p:nvSpPr>
        <p:spPr>
          <a:xfrm>
            <a:off x="755650" y="1700212"/>
            <a:ext cx="725805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cida Sans"/>
              <a:buChar char="•"/>
            </a:pPr>
            <a:r>
              <a:rPr lang="fr-FR" sz="2400" b="0" i="0" u="none" dirty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 Bilan des interventions</a:t>
            </a:r>
            <a:endParaRPr sz="2400" b="1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15"/>
          <p:cNvSpPr txBox="1"/>
          <p:nvPr/>
        </p:nvSpPr>
        <p:spPr>
          <a:xfrm>
            <a:off x="1116012" y="2492375"/>
            <a:ext cx="73850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cida Sans"/>
              <a:buChar char="•"/>
            </a:pPr>
            <a:r>
              <a:rPr lang="fr-FR" sz="2400" b="0" i="0" u="none" dirty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 Analyse des vibrations, analyse thermique ….</a:t>
            </a:r>
            <a:endParaRPr dirty="0"/>
          </a:p>
        </p:txBody>
      </p:sp>
      <p:sp>
        <p:nvSpPr>
          <p:cNvPr id="206" name="Google Shape;206;p15"/>
          <p:cNvSpPr txBox="1"/>
          <p:nvPr/>
        </p:nvSpPr>
        <p:spPr>
          <a:xfrm>
            <a:off x="1547812" y="3213100"/>
            <a:ext cx="594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cida Sans"/>
              <a:buChar char="•"/>
            </a:pPr>
            <a:r>
              <a:rPr lang="fr-FR" sz="2400" b="0" i="0" u="none" dirty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 Elaboration de plans de maintenance</a:t>
            </a:r>
            <a:endParaRPr dirty="0"/>
          </a:p>
        </p:txBody>
      </p:sp>
      <p:sp>
        <p:nvSpPr>
          <p:cNvPr id="207" name="Google Shape;207;p15"/>
          <p:cNvSpPr txBox="1">
            <a:spLocks noGrp="1"/>
          </p:cNvSpPr>
          <p:nvPr>
            <p:ph type="title" idx="4294967295"/>
          </p:nvPr>
        </p:nvSpPr>
        <p:spPr>
          <a:xfrm>
            <a:off x="611560" y="260648"/>
            <a:ext cx="7772400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Lucida Sans"/>
              <a:buNone/>
            </a:pPr>
            <a:r>
              <a:rPr lang="fr-FR" sz="3600" b="1" i="0" u="none" strike="noStrike" cap="none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SUIVI DES ACTIVITES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08" name="Google Shape;208;p15"/>
          <p:cNvSpPr txBox="1"/>
          <p:nvPr/>
        </p:nvSpPr>
        <p:spPr>
          <a:xfrm>
            <a:off x="418799" y="4167200"/>
            <a:ext cx="8157900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Lucida Sans"/>
              <a:buNone/>
            </a:pPr>
            <a:r>
              <a:rPr lang="fr-FR" sz="2400" b="0" i="0" u="none" dirty="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Un outil performant GMAO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Lucida Sans"/>
              <a:buNone/>
            </a:pPr>
            <a:r>
              <a:rPr lang="fr-FR" sz="2000" b="1" i="0" u="none" dirty="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Gestion de Maintenance Assistée Par Ordinateur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 txBox="1">
            <a:spLocks noGrp="1"/>
          </p:cNvSpPr>
          <p:nvPr>
            <p:ph type="title" idx="4294967295"/>
          </p:nvPr>
        </p:nvSpPr>
        <p:spPr>
          <a:xfrm>
            <a:off x="611560" y="260648"/>
            <a:ext cx="7772400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Lucida Sans"/>
              <a:buNone/>
            </a:pPr>
            <a:r>
              <a:rPr lang="fr-FR" sz="3600" b="1" i="0" u="none" strike="noStrike" cap="none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GMAO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14" name="Google Shape;2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550" y="1123200"/>
            <a:ext cx="7054399" cy="4762051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/>
          <p:nvPr/>
        </p:nvSpPr>
        <p:spPr>
          <a:xfrm>
            <a:off x="762000" y="1311275"/>
            <a:ext cx="67056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•"/>
            </a:pPr>
            <a:r>
              <a:rPr lang="fr-FR" sz="2400" i="0" u="none" dirty="0">
                <a:solidFill>
                  <a:schemeClr val="lt2"/>
                </a:solidFill>
              </a:rPr>
              <a:t> 1</a:t>
            </a:r>
            <a:r>
              <a:rPr lang="fr-FR" sz="2400" i="0" u="none" baseline="30000" dirty="0">
                <a:solidFill>
                  <a:schemeClr val="lt2"/>
                </a:solidFill>
              </a:rPr>
              <a:t>ère</a:t>
            </a:r>
            <a:r>
              <a:rPr lang="fr-FR" sz="2400" i="0" u="none" dirty="0">
                <a:solidFill>
                  <a:schemeClr val="lt2"/>
                </a:solidFill>
              </a:rPr>
              <a:t> ANN</a:t>
            </a:r>
            <a:r>
              <a:rPr lang="fr-FR" sz="2400" dirty="0">
                <a:solidFill>
                  <a:schemeClr val="lt2"/>
                </a:solidFill>
              </a:rPr>
              <a:t>É</a:t>
            </a:r>
            <a:r>
              <a:rPr lang="fr-FR" sz="2400" i="0" u="none" dirty="0">
                <a:solidFill>
                  <a:schemeClr val="lt2"/>
                </a:solidFill>
              </a:rPr>
              <a:t>E</a:t>
            </a:r>
            <a:endParaRPr dirty="0"/>
          </a:p>
        </p:txBody>
      </p:sp>
      <p:sp>
        <p:nvSpPr>
          <p:cNvPr id="220" name="Google Shape;220;p17"/>
          <p:cNvSpPr txBox="1"/>
          <p:nvPr/>
        </p:nvSpPr>
        <p:spPr>
          <a:xfrm>
            <a:off x="971550" y="1773237"/>
            <a:ext cx="75438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</a:pPr>
            <a:r>
              <a:rPr lang="fr-FR" sz="28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b="1" i="0" u="none" dirty="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STAGE DE 4 SEMAINES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253F"/>
              </a:buClr>
              <a:buSzPts val="2400"/>
              <a:buFont typeface="Lucida Sans"/>
              <a:buNone/>
            </a:pPr>
            <a:r>
              <a:rPr lang="fr-FR" sz="2400" b="0" i="0" u="none" dirty="0">
                <a:solidFill>
                  <a:srgbClr val="10253F"/>
                </a:solidFill>
                <a:latin typeface="Lucida Sans"/>
                <a:ea typeface="Lucida Sans"/>
                <a:cs typeface="Lucida Sans"/>
                <a:sym typeface="Lucida Sans"/>
              </a:rPr>
              <a:t>S’approprier les principales techniques de maintenance préventive mises en œuvre dans l’entreprise.                  </a:t>
            </a:r>
            <a:r>
              <a:rPr lang="fr-FR" sz="2400" b="0" i="0" u="none" dirty="0">
                <a:solidFill>
                  <a:srgbClr val="102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</a:t>
            </a:r>
            <a:endParaRPr dirty="0"/>
          </a:p>
        </p:txBody>
      </p:sp>
      <p:sp>
        <p:nvSpPr>
          <p:cNvPr id="221" name="Google Shape;221;p17"/>
          <p:cNvSpPr txBox="1"/>
          <p:nvPr/>
        </p:nvSpPr>
        <p:spPr>
          <a:xfrm>
            <a:off x="657225" y="3789362"/>
            <a:ext cx="67056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•"/>
            </a:pPr>
            <a:r>
              <a:rPr lang="fr-FR" sz="2400" i="0" u="none" dirty="0">
                <a:solidFill>
                  <a:schemeClr val="lt2"/>
                </a:solidFill>
              </a:rPr>
              <a:t> 2</a:t>
            </a:r>
            <a:r>
              <a:rPr lang="fr-FR" sz="2400" i="0" u="none" baseline="30000" dirty="0">
                <a:solidFill>
                  <a:schemeClr val="lt2"/>
                </a:solidFill>
              </a:rPr>
              <a:t>ème</a:t>
            </a:r>
            <a:r>
              <a:rPr lang="fr-FR" sz="2400" i="0" u="none" dirty="0">
                <a:solidFill>
                  <a:schemeClr val="lt2"/>
                </a:solidFill>
              </a:rPr>
              <a:t> ANN</a:t>
            </a:r>
            <a:r>
              <a:rPr lang="fr-FR" sz="2400" dirty="0">
                <a:solidFill>
                  <a:schemeClr val="lt2"/>
                </a:solidFill>
              </a:rPr>
              <a:t>É</a:t>
            </a:r>
            <a:r>
              <a:rPr lang="fr-FR" sz="2400" i="0" u="none" dirty="0">
                <a:solidFill>
                  <a:schemeClr val="lt2"/>
                </a:solidFill>
              </a:rPr>
              <a:t>E</a:t>
            </a:r>
            <a:endParaRPr dirty="0"/>
          </a:p>
        </p:txBody>
      </p:sp>
      <p:sp>
        <p:nvSpPr>
          <p:cNvPr id="222" name="Google Shape;222;p17"/>
          <p:cNvSpPr txBox="1"/>
          <p:nvPr/>
        </p:nvSpPr>
        <p:spPr>
          <a:xfrm>
            <a:off x="971550" y="4292600"/>
            <a:ext cx="7543800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cida Sans"/>
              <a:buChar char="•"/>
            </a:pPr>
            <a:r>
              <a:rPr lang="fr-FR" sz="2400" b="0" i="0" u="none" dirty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fr-FR" sz="2400" b="1" i="0" u="none" dirty="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STAGE DE 6 SEMAINES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0253F"/>
              </a:buClr>
              <a:buSzPts val="2400"/>
              <a:buFont typeface="Lucida Sans"/>
              <a:buNone/>
            </a:pPr>
            <a:r>
              <a:rPr lang="fr-FR" sz="2400" b="0" i="0" u="none" dirty="0">
                <a:solidFill>
                  <a:srgbClr val="10253F"/>
                </a:solidFill>
                <a:latin typeface="Lucida Sans"/>
                <a:ea typeface="Lucida Sans"/>
                <a:cs typeface="Lucida Sans"/>
                <a:sym typeface="Lucida Sans"/>
              </a:rPr>
              <a:t>Conduire un projet d’étude  d’une amélioration concernant un bien pris en charge par l’entreprise.</a:t>
            </a:r>
            <a:endParaRPr dirty="0"/>
          </a:p>
        </p:txBody>
      </p:sp>
      <p:sp>
        <p:nvSpPr>
          <p:cNvPr id="223" name="Google Shape;223;p17"/>
          <p:cNvSpPr txBox="1">
            <a:spLocks noGrp="1"/>
          </p:cNvSpPr>
          <p:nvPr>
            <p:ph type="title" idx="4294967295"/>
          </p:nvPr>
        </p:nvSpPr>
        <p:spPr>
          <a:xfrm>
            <a:off x="684213" y="322263"/>
            <a:ext cx="7772400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Lucida Sans"/>
              <a:buNone/>
            </a:pPr>
            <a:r>
              <a:rPr lang="fr-FR" sz="3600" b="1" i="0" u="none" strike="noStrike" cap="none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Stages en milieu industriel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"/>
          <p:cNvSpPr txBox="1">
            <a:spLocks noGrp="1"/>
          </p:cNvSpPr>
          <p:nvPr>
            <p:ph type="title" idx="4294967295"/>
          </p:nvPr>
        </p:nvSpPr>
        <p:spPr>
          <a:xfrm>
            <a:off x="685800" y="260648"/>
            <a:ext cx="777240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Lucida Sans"/>
              <a:buNone/>
            </a:pPr>
            <a:r>
              <a:rPr lang="fr-FR" sz="2400" b="1" i="0" u="none" strike="noStrike" cap="none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2ème BASSIN INDUSTRIEL DE LA NOUVELLE AQUITAINE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29" name="Google Shape;229;p18"/>
          <p:cNvSpPr txBox="1">
            <a:spLocks noGrp="1"/>
          </p:cNvSpPr>
          <p:nvPr>
            <p:ph type="body" idx="1"/>
          </p:nvPr>
        </p:nvSpPr>
        <p:spPr>
          <a:xfrm>
            <a:off x="684212" y="1484312"/>
            <a:ext cx="8134350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rmAutofit/>
          </a:bodyPr>
          <a:lstStyle/>
          <a:p>
            <a:pPr marL="547687" lvl="0" indent="-41116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560"/>
              <a:buChar char="▣"/>
            </a:pPr>
            <a:r>
              <a:rPr lang="fr-FR" sz="2400" i="0" u="none" dirty="0">
                <a:solidFill>
                  <a:srgbClr val="002060"/>
                </a:solidFill>
              </a:rPr>
              <a:t>FENWICK LINDE,</a:t>
            </a:r>
            <a:endParaRPr dirty="0"/>
          </a:p>
          <a:p>
            <a:pPr marL="547687" lvl="0" indent="-411162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Char char="▣"/>
            </a:pPr>
            <a:r>
              <a:rPr lang="fr-FR" sz="2400" i="0" u="none" dirty="0">
                <a:solidFill>
                  <a:srgbClr val="002060"/>
                </a:solidFill>
              </a:rPr>
              <a:t>VALEO,</a:t>
            </a:r>
            <a:endParaRPr dirty="0"/>
          </a:p>
          <a:p>
            <a:pPr marL="547687" lvl="0" indent="-411162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Char char="▣"/>
            </a:pPr>
            <a:r>
              <a:rPr lang="fr-FR" sz="2400" i="0" u="none" dirty="0">
                <a:solidFill>
                  <a:srgbClr val="002060"/>
                </a:solidFill>
              </a:rPr>
              <a:t>MAGNETTI MARELLI,</a:t>
            </a:r>
            <a:endParaRPr dirty="0"/>
          </a:p>
          <a:p>
            <a:pPr marL="547687" lvl="0" indent="-411162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Char char="▣"/>
            </a:pPr>
            <a:r>
              <a:rPr lang="fr-FR" sz="2400" i="0" u="none" dirty="0">
                <a:solidFill>
                  <a:srgbClr val="002060"/>
                </a:solidFill>
              </a:rPr>
              <a:t>THALES,</a:t>
            </a:r>
            <a:endParaRPr dirty="0"/>
          </a:p>
          <a:p>
            <a:pPr marL="547687" lvl="0" indent="-411162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Char char="▣"/>
            </a:pPr>
            <a:r>
              <a:rPr lang="fr-FR" sz="2400" i="0" u="none" dirty="0">
                <a:solidFill>
                  <a:srgbClr val="002060"/>
                </a:solidFill>
              </a:rPr>
              <a:t>SAFRAN SNECMA,</a:t>
            </a:r>
            <a:endParaRPr dirty="0"/>
          </a:p>
          <a:p>
            <a:pPr marL="547687" lvl="0" indent="-411162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Char char="▣"/>
            </a:pPr>
            <a:r>
              <a:rPr lang="fr-FR" sz="2400" i="0" u="none" dirty="0">
                <a:solidFill>
                  <a:srgbClr val="002060"/>
                </a:solidFill>
              </a:rPr>
              <a:t>RADIANTE,</a:t>
            </a:r>
            <a:endParaRPr dirty="0"/>
          </a:p>
          <a:p>
            <a:pPr marL="547687" lvl="0" indent="-411162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Char char="▣"/>
            </a:pPr>
            <a:r>
              <a:rPr lang="fr-FR" sz="2400" i="0" u="none" dirty="0">
                <a:solidFill>
                  <a:srgbClr val="002060"/>
                </a:solidFill>
              </a:rPr>
              <a:t>COULOT DECOLLETAGE,</a:t>
            </a:r>
            <a:endParaRPr dirty="0"/>
          </a:p>
          <a:p>
            <a:pPr marL="547687" lvl="0" indent="-411162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Char char="▣"/>
            </a:pPr>
            <a:r>
              <a:rPr lang="fr-FR" sz="2400" i="0" u="none" dirty="0">
                <a:solidFill>
                  <a:srgbClr val="002060"/>
                </a:solidFill>
              </a:rPr>
              <a:t>FONDERIES DU POITOU,</a:t>
            </a:r>
            <a:endParaRPr dirty="0"/>
          </a:p>
          <a:p>
            <a:pPr marL="547687" lvl="0" indent="-411162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Char char="▣"/>
            </a:pPr>
            <a:r>
              <a:rPr lang="fr-FR" sz="2400" i="0" u="none" dirty="0">
                <a:solidFill>
                  <a:srgbClr val="002060"/>
                </a:solidFill>
              </a:rPr>
              <a:t>DELIPAPIER,</a:t>
            </a:r>
            <a:endParaRPr dirty="0"/>
          </a:p>
          <a:p>
            <a:pPr marL="547687" lvl="0" indent="-411162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Char char="▣"/>
            </a:pPr>
            <a:r>
              <a:rPr lang="fr-FR" sz="2400" i="0" u="none" dirty="0">
                <a:solidFill>
                  <a:srgbClr val="002060"/>
                </a:solidFill>
              </a:rPr>
              <a:t>EURIAL POITOURAINE,</a:t>
            </a:r>
            <a:endParaRPr dirty="0"/>
          </a:p>
          <a:p>
            <a:pPr marL="547687" lvl="0" indent="-411162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Char char="▣"/>
            </a:pPr>
            <a:r>
              <a:rPr lang="fr-FR" sz="2400" i="0" u="none" dirty="0">
                <a:solidFill>
                  <a:srgbClr val="002060"/>
                </a:solidFill>
              </a:rPr>
              <a:t>…</a:t>
            </a:r>
            <a:endParaRPr dirty="0"/>
          </a:p>
          <a:p>
            <a:pPr marL="547687" lvl="0" indent="-411162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1690"/>
              <a:buNone/>
            </a:pPr>
            <a:endParaRPr sz="2600" b="0" i="0" u="none" dirty="0">
              <a:solidFill>
                <a:srgbClr val="0033CC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547688" lvl="0" indent="-303847" algn="l" rtl="0">
              <a:spcBef>
                <a:spcPts val="520"/>
              </a:spcBef>
              <a:spcAft>
                <a:spcPts val="0"/>
              </a:spcAft>
              <a:buSzPts val="1690"/>
              <a:buNone/>
            </a:pPr>
            <a:endParaRPr sz="2600" b="0" i="0" u="none" dirty="0">
              <a:solidFill>
                <a:srgbClr val="0033CC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30" name="Google Shape;230;p18"/>
          <p:cNvSpPr txBox="1"/>
          <p:nvPr/>
        </p:nvSpPr>
        <p:spPr>
          <a:xfrm>
            <a:off x="683568" y="5517232"/>
            <a:ext cx="77724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Lucida Sans"/>
              <a:buNone/>
            </a:pPr>
            <a:r>
              <a:rPr lang="fr-FR" sz="2400" b="1" i="0" u="none" strike="noStrike" cap="none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DES ENTREPRISES DE RENOMM</a:t>
            </a:r>
            <a:r>
              <a:rPr lang="fr-FR" sz="24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É</a:t>
            </a:r>
            <a:r>
              <a:rPr lang="fr-FR" sz="2400" b="1" i="0" u="none" strike="noStrike" cap="none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E INTERNATIONALE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"/>
          <p:cNvSpPr txBox="1">
            <a:spLocks noGrp="1"/>
          </p:cNvSpPr>
          <p:nvPr>
            <p:ph type="title" idx="4294967295"/>
          </p:nvPr>
        </p:nvSpPr>
        <p:spPr>
          <a:xfrm>
            <a:off x="760413" y="322263"/>
            <a:ext cx="7772400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Lucida Sans"/>
              <a:buNone/>
            </a:pPr>
            <a:r>
              <a:rPr lang="fr-FR" sz="3600" b="1" i="0" u="none" strike="noStrike" cap="none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Grille horaire de la formation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236" name="Google Shape;236;p19"/>
          <p:cNvGraphicFramePr/>
          <p:nvPr/>
        </p:nvGraphicFramePr>
        <p:xfrm>
          <a:off x="1116012" y="1268412"/>
          <a:ext cx="7056425" cy="4752900"/>
        </p:xfrm>
        <a:graphic>
          <a:graphicData uri="http://schemas.openxmlformats.org/drawingml/2006/table">
            <a:tbl>
              <a:tblPr>
                <a:noFill/>
                <a:tableStyleId>{112E09B4-9D7A-4ED6-B67C-97FD96462020}</a:tableStyleId>
              </a:tblPr>
              <a:tblGrid>
                <a:gridCol w="5405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Book Antiqua"/>
                        <a:buNone/>
                      </a:pPr>
                      <a:r>
                        <a:rPr lang="fr-FR" sz="1800" b="1" i="0" u="none" strike="noStrike" cap="none" dirty="0">
                          <a:solidFill>
                            <a:srgbClr val="FFFFF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Enseignements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Book Antiqua"/>
                        <a:buNone/>
                      </a:pPr>
                      <a:r>
                        <a:rPr lang="fr-FR" sz="1800" b="1" i="0" u="none" strike="noStrike" cap="none" dirty="0">
                          <a:solidFill>
                            <a:srgbClr val="FFFFF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Semaine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Book Antiqua"/>
                        <a:buNone/>
                      </a:pP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Culture générale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Book Antiqua"/>
                        <a:buNone/>
                      </a:pP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2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Book Antiqua"/>
                        <a:buNone/>
                      </a:pP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Langue vivante étrangère : Anglais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Book Antiqua"/>
                        <a:buNone/>
                      </a:pP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2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Book Antiqua"/>
                        <a:buNone/>
                      </a:pP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Mathématiques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Book Antiqua"/>
                        <a:buNone/>
                      </a:pP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3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Book Antiqua"/>
                        <a:buNone/>
                      </a:pP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Physique et chimie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Book Antiqua"/>
                        <a:buNone/>
                      </a:pP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4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Book Antiqua"/>
                        <a:buNone/>
                      </a:pP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Etude pluritechnologique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Book Antiqua"/>
                        <a:buNone/>
                      </a:pP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Book Antiqua"/>
                        <a:buNone/>
                      </a:pP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Organisation de la maintenance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Book Antiqua"/>
                        <a:buNone/>
                      </a:pP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3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Book Antiqua"/>
                        <a:buNone/>
                      </a:pP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Technique de maintenance, conduite, prévention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Book Antiqua"/>
                        <a:buNone/>
                      </a:pP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5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Book Antiqua"/>
                        <a:buNone/>
                      </a:pP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Accompagnement personnalisé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Book Antiqua"/>
                        <a:buNone/>
                      </a:pP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Book Antiqua"/>
                        <a:buNone/>
                      </a:pP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Co-enseignement : anglais - spécialité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Book Antiqua"/>
                        <a:buNone/>
                      </a:pP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7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Book Antiqua"/>
                        <a:buNone/>
                      </a:pP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Total horaire élève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Book Antiqua"/>
                        <a:buNone/>
                      </a:pPr>
                      <a:r>
                        <a:rPr lang="fr-FR" sz="2000" b="0" i="0" u="none" strike="noStrike" cap="none" dirty="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31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Book Antiqua"/>
                        <a:buNone/>
                      </a:pP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Langue vivante facultative (autre que l’anglais)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Book Antiqua"/>
                        <a:buNone/>
                      </a:pPr>
                      <a:r>
                        <a:rPr lang="fr-FR" sz="1800" b="0" i="0" u="none" strike="noStrike" cap="none" dirty="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/>
        </p:nvSpPr>
        <p:spPr>
          <a:xfrm>
            <a:off x="323850" y="685800"/>
            <a:ext cx="3960812" cy="526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fr-FR" sz="2400" b="1" i="0" u="none" strike="noStrike" cap="none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Accès Facile Par l’autoroute A10</a:t>
            </a:r>
            <a:endParaRPr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fr-FR" sz="2400" b="1" i="0" u="none" strike="noStrike" cap="none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Proche de toutes les activités économiques de ses formations</a:t>
            </a:r>
            <a:endParaRPr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fr-FR" sz="2400" b="1" i="0" u="none" strike="noStrike" cap="none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Des équipements pédagogiques adaptés au secteur industriel</a:t>
            </a:r>
            <a:endParaRPr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fr-FR" sz="2400" b="1" i="0" u="none" strike="noStrike" cap="none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Internat au lycée Edouard Branly</a:t>
            </a:r>
            <a:endParaRPr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"/>
          <p:cNvSpPr txBox="1">
            <a:spLocks noGrp="1"/>
          </p:cNvSpPr>
          <p:nvPr>
            <p:ph type="title" idx="4294967295"/>
          </p:nvPr>
        </p:nvSpPr>
        <p:spPr>
          <a:xfrm>
            <a:off x="684213" y="322263"/>
            <a:ext cx="7772400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Lucida Sans"/>
              <a:buNone/>
            </a:pPr>
            <a:r>
              <a:rPr lang="fr-FR" sz="3600" b="1" i="0" u="none" strike="noStrike" cap="none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Epreuves d’examen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242" name="Google Shape;242;p20"/>
          <p:cNvGraphicFramePr/>
          <p:nvPr/>
        </p:nvGraphicFramePr>
        <p:xfrm>
          <a:off x="685800" y="1412875"/>
          <a:ext cx="7772400" cy="4294175"/>
        </p:xfrm>
        <a:graphic>
          <a:graphicData uri="http://schemas.openxmlformats.org/drawingml/2006/table">
            <a:tbl>
              <a:tblPr>
                <a:noFill/>
                <a:tableStyleId>{112E09B4-9D7A-4ED6-B67C-97FD96462020}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9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fr-FR" sz="1600" b="1" i="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Épreuves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fr-FR" sz="1600" b="1" i="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Unités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fr-FR" sz="1600" b="1" i="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Coef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fr-FR" sz="1600" b="1" i="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Forme ponctuelle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fr-FR" sz="1600" b="1" i="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Durée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1" i="0" u="none" strike="noStrike" cap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strike="noStrike" cap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E1 Culture générale et expression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1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U.1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1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0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0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Écrite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0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0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4h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1" i="0" u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E2 Langue vivante étrangère 1 : Anglais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1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U.2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1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CCF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Situations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lt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E3 Mathématiques et sciences physiques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0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  <a:r>
                        <a:rPr lang="fr-FR" sz="1400" b="0" i="0" u="sng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Sous-épreuve</a:t>
                      </a:r>
                      <a:r>
                        <a:rPr lang="fr-FR" sz="1400" b="0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de </a:t>
                      </a:r>
                      <a:r>
                        <a:rPr lang="fr-FR" sz="1400" b="0" i="0" u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Mathématiques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1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U.31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1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0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CCF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lt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0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  <a:r>
                        <a:rPr lang="fr-FR" sz="1400" b="0" i="0" u="sng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Sous-épreuve</a:t>
                      </a:r>
                      <a:r>
                        <a:rPr lang="fr-FR" sz="1400" b="0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de </a:t>
                      </a:r>
                      <a:r>
                        <a:rPr lang="fr-FR" sz="1400" b="0" i="0" u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physiques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U.32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CCF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lt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E4 Analyse fonctionnelle et structurelle des mécanismes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0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1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U.4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1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0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0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Écrite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0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0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4h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43" name="Google Shape;243;p20"/>
          <p:cNvGraphicFramePr/>
          <p:nvPr/>
        </p:nvGraphicFramePr>
        <p:xfrm>
          <a:off x="684212" y="1414462"/>
          <a:ext cx="7756500" cy="4318000"/>
        </p:xfrm>
        <a:graphic>
          <a:graphicData uri="http://schemas.openxmlformats.org/drawingml/2006/table">
            <a:tbl>
              <a:tblPr>
                <a:noFill/>
                <a:tableStyleId>{112E09B4-9D7A-4ED6-B67C-97FD96462020}</a:tableStyleId>
              </a:tblPr>
              <a:tblGrid>
                <a:gridCol w="424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16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5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lt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lt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lt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lt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" name="Google Shape;248;p21"/>
          <p:cNvGraphicFramePr/>
          <p:nvPr/>
        </p:nvGraphicFramePr>
        <p:xfrm>
          <a:off x="755663" y="669938"/>
          <a:ext cx="7632675" cy="4908525"/>
        </p:xfrm>
        <a:graphic>
          <a:graphicData uri="http://schemas.openxmlformats.org/drawingml/2006/table">
            <a:tbl>
              <a:tblPr>
                <a:noFill/>
                <a:tableStyleId>{112E09B4-9D7A-4ED6-B67C-97FD96462020}</a:tableStyleId>
              </a:tblPr>
              <a:tblGrid>
                <a:gridCol w="4156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4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fr-FR" sz="1600" b="1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Épreuves</a:t>
                      </a:r>
                      <a:endParaRPr dirty="0"/>
                    </a:p>
                  </a:txBody>
                  <a:tcPr marL="91450" marR="91450" marT="45725" marB="457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fr-FR" sz="1600" b="1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Unités</a:t>
                      </a:r>
                      <a:endParaRPr dirty="0"/>
                    </a:p>
                  </a:txBody>
                  <a:tcPr marL="91450" marR="91450" marT="45725" marB="457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fr-FR" sz="1600" b="1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Coef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fr-FR" sz="1600" b="1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Forme ponctuelle</a:t>
                      </a:r>
                      <a:endParaRPr dirty="0"/>
                    </a:p>
                  </a:txBody>
                  <a:tcPr marL="91450" marR="91450" marT="45725" marB="457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fr-FR" sz="1600" b="1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Durée</a:t>
                      </a:r>
                      <a:endParaRPr dirty="0"/>
                    </a:p>
                  </a:txBody>
                  <a:tcPr marL="91450" marR="91450" marT="45725" marB="457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E5 Automatique et génie électrique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0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  <a:r>
                        <a:rPr lang="fr-FR" sz="1400" b="0" i="0" u="sng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Sous-épreuve</a:t>
                      </a:r>
                      <a:r>
                        <a:rPr lang="fr-FR" sz="1400" b="0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fr-FR" sz="1400" b="0" i="0" u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automatisme</a:t>
                      </a:r>
                      <a:r>
                        <a:rPr lang="fr-FR" sz="1400" b="0" i="0" u="none" dirty="0">
                          <a:solidFill>
                            <a:schemeClr val="fol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r>
                        <a:rPr lang="fr-FR" sz="1400" b="0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analyse et conception    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0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des solutions possibles d’automatisation d’un 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0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moyen de  production</a:t>
                      </a:r>
                      <a:endParaRPr dirty="0"/>
                    </a:p>
                  </a:txBody>
                  <a:tcPr marL="91450" marR="91450" marT="45725" marB="457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1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1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U.51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1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1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0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0" i="0" u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CCF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0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5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0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  <a:r>
                        <a:rPr lang="fr-FR" sz="1400" b="0" i="0" u="sng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Sous-épreuve</a:t>
                      </a:r>
                      <a:r>
                        <a:rPr lang="fr-FR" sz="1400" b="0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fr-FR" sz="1400" b="0" i="0" u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génie électrique:</a:t>
                      </a:r>
                      <a:r>
                        <a:rPr lang="fr-FR" sz="1400" b="0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analyse et conception 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0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des solutions possibles de la gestion et/ou de la 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0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distribution d’énergie électrique d’un moyen de  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0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production</a:t>
                      </a:r>
                      <a:endParaRPr dirty="0"/>
                    </a:p>
                  </a:txBody>
                  <a:tcPr marL="91450" marR="91450" marT="45725" marB="457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1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1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U.52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1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1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0" i="0" u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0" i="0" u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CCF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lt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0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E6 Épreuve professionnelle de synthèse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  <a:r>
                        <a:rPr lang="fr-FR" sz="1400" b="0" i="0" u="sng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Sous-épreuve</a:t>
                      </a:r>
                      <a:r>
                        <a:rPr lang="fr-FR" sz="1400" b="0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</a:t>
                      </a:r>
                      <a:r>
                        <a:rPr lang="fr-FR" sz="1400" b="0" i="0" u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Réalisation d’activités de maintenance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0" i="0" u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préventive en milieu professionnel</a:t>
                      </a:r>
                      <a:endParaRPr dirty="0"/>
                    </a:p>
                  </a:txBody>
                  <a:tcPr marL="91450" marR="91450" marT="45725" marB="457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1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U.61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1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0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CCF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0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0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 min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0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  <a:r>
                        <a:rPr lang="fr-FR" sz="1400" b="0" i="0" u="sng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Sous-épreuve</a:t>
                      </a:r>
                      <a:r>
                        <a:rPr lang="fr-FR" sz="1400" b="0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</a:t>
                      </a:r>
                      <a:r>
                        <a:rPr lang="fr-FR" sz="1400" b="0" i="0" u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Etude et réalisation d’une amélioration de maintenance en milieu professionnel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1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U.62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1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1" i="0" u="none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1" i="0" u="none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CCF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Book Antiqua"/>
                        <a:buNone/>
                      </a:pPr>
                      <a:endParaRPr sz="1400" b="0" i="0" u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fr-FR" sz="1400" b="0" i="0" u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 min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8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"/>
          <p:cNvSpPr txBox="1">
            <a:spLocks noGrp="1"/>
          </p:cNvSpPr>
          <p:nvPr>
            <p:ph type="title" idx="4294967295"/>
          </p:nvPr>
        </p:nvSpPr>
        <p:spPr>
          <a:xfrm>
            <a:off x="683568" y="332656"/>
            <a:ext cx="77724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40"/>
              <a:buFont typeface="Lucida Sans"/>
              <a:buNone/>
            </a:pPr>
            <a:r>
              <a:rPr lang="fr-FR" sz="3240" b="1" i="0" u="none" strike="noStrike" cap="none" dirty="0">
                <a:solidFill>
                  <a:srgbClr val="F3F3F3"/>
                </a:solidFill>
                <a:latin typeface="Lucida Sans"/>
                <a:ea typeface="Lucida Sans"/>
                <a:cs typeface="Lucida Sans"/>
                <a:sym typeface="Lucida Sans"/>
              </a:rPr>
              <a:t>Les ateliers du lycée</a:t>
            </a:r>
            <a:endParaRPr dirty="0">
              <a:solidFill>
                <a:srgbClr val="F3F3F3"/>
              </a:solidFill>
            </a:endParaRPr>
          </a:p>
        </p:txBody>
      </p:sp>
      <p:sp>
        <p:nvSpPr>
          <p:cNvPr id="254" name="Google Shape;254;p22"/>
          <p:cNvSpPr txBox="1"/>
          <p:nvPr/>
        </p:nvSpPr>
        <p:spPr>
          <a:xfrm>
            <a:off x="755576" y="1052736"/>
            <a:ext cx="77724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754"/>
              <a:buFont typeface="Lucida Sans"/>
              <a:buNone/>
            </a:pPr>
            <a:r>
              <a:rPr lang="fr-FR" sz="1754" b="1" i="0" u="none" strike="noStrike" cap="none" dirty="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LIGNE DE PRODUCTION M2AA</a:t>
            </a:r>
            <a:endParaRPr dirty="0">
              <a:solidFill>
                <a:srgbClr val="FFFF00"/>
              </a:solidFill>
            </a:endParaRPr>
          </a:p>
        </p:txBody>
      </p:sp>
      <p:pic>
        <p:nvPicPr>
          <p:cNvPr id="255" name="Google Shape;2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737" y="1854288"/>
            <a:ext cx="7078526" cy="415524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"/>
          <p:cNvSpPr txBox="1"/>
          <p:nvPr/>
        </p:nvSpPr>
        <p:spPr>
          <a:xfrm>
            <a:off x="1017152" y="3770729"/>
            <a:ext cx="28803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754"/>
              <a:buFont typeface="Lucida Sans"/>
              <a:buNone/>
            </a:pPr>
            <a:r>
              <a:rPr lang="fr-FR" sz="1754" b="1" i="0" u="none" strike="noStrike" cap="none" dirty="0" err="1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Savonicc</a:t>
            </a:r>
            <a:endParaRPr sz="1754" b="1" i="0" u="none" strike="noStrike" cap="none" dirty="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61" name="Google Shape;261;p23"/>
          <p:cNvSpPr txBox="1"/>
          <p:nvPr/>
        </p:nvSpPr>
        <p:spPr>
          <a:xfrm>
            <a:off x="5585584" y="229269"/>
            <a:ext cx="28803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754"/>
              <a:buFont typeface="Lucida Sans"/>
              <a:buNone/>
            </a:pPr>
            <a:r>
              <a:rPr lang="fr-FR" sz="1754" b="1" i="0" u="none" strike="noStrike" cap="none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Gerbeur à came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62" name="Google Shape;262;p23"/>
          <p:cNvSpPr txBox="1"/>
          <p:nvPr/>
        </p:nvSpPr>
        <p:spPr>
          <a:xfrm>
            <a:off x="1011242" y="229277"/>
            <a:ext cx="28803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754"/>
              <a:buFont typeface="Lucida Sans"/>
              <a:buNone/>
            </a:pPr>
            <a:r>
              <a:rPr lang="fr-FR" sz="1754" b="1" i="0" u="none" strike="noStrike" cap="none" dirty="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Centre d’usinage</a:t>
            </a:r>
            <a:endParaRPr dirty="0">
              <a:solidFill>
                <a:srgbClr val="FFFF00"/>
              </a:solidFill>
            </a:endParaRPr>
          </a:p>
        </p:txBody>
      </p:sp>
      <p:pic>
        <p:nvPicPr>
          <p:cNvPr id="263" name="Google Shape;26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50" y="4280350"/>
            <a:ext cx="3835102" cy="22908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4" name="Google Shape;26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8888" y="855425"/>
            <a:ext cx="3093700" cy="501507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5" name="Google Shape;26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750" y="805151"/>
            <a:ext cx="3823300" cy="2802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Users\aluzarra\Desktop\Photos atelier\IMG_01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933825"/>
            <a:ext cx="3816350" cy="2849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8" descr="C:\Users\aluzarra\Desktop\Photos atelier\IMG_01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67013"/>
            <a:ext cx="3759200" cy="2808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C:\Users\aluzarra\Desktop\Photos atelier\IMG_01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9612" y="1856250"/>
            <a:ext cx="4048125" cy="3024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Google Shape;270;p24"/>
          <p:cNvSpPr txBox="1">
            <a:spLocks noGrp="1"/>
          </p:cNvSpPr>
          <p:nvPr>
            <p:ph type="title" idx="4294967295"/>
          </p:nvPr>
        </p:nvSpPr>
        <p:spPr>
          <a:xfrm>
            <a:off x="569573" y="69870"/>
            <a:ext cx="35982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Lucida Sans"/>
              <a:buNone/>
            </a:pPr>
            <a:r>
              <a:rPr lang="fr-FR" sz="1800" b="1" i="0" u="none" strike="noStrike" cap="none" dirty="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Montage </a:t>
            </a:r>
            <a:br>
              <a:rPr lang="fr-FR" sz="1800" b="1" i="0" u="none" strike="noStrike" cap="none" dirty="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fr-FR" sz="1800" dirty="0">
                <a:solidFill>
                  <a:srgbClr val="FFFF00"/>
                </a:solidFill>
              </a:rPr>
              <a:t>Pompe lave glace</a:t>
            </a:r>
            <a:r>
              <a:rPr lang="fr-FR" sz="1800" b="1" i="0" u="none" strike="noStrike" cap="none" dirty="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800" dirty="0"/>
          </a:p>
        </p:txBody>
      </p:sp>
      <p:sp>
        <p:nvSpPr>
          <p:cNvPr id="12" name="Google Shape;270;p24"/>
          <p:cNvSpPr txBox="1">
            <a:spLocks noGrp="1"/>
          </p:cNvSpPr>
          <p:nvPr>
            <p:ph type="title" idx="4294967295"/>
          </p:nvPr>
        </p:nvSpPr>
        <p:spPr>
          <a:xfrm>
            <a:off x="4900434" y="1171393"/>
            <a:ext cx="35982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Lucida Sans"/>
              <a:buNone/>
            </a:pPr>
            <a:r>
              <a:rPr lang="fr-FR" sz="1800" b="1" i="0" u="none" strike="noStrike" cap="none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Barquetteuse </a:t>
            </a:r>
            <a:endParaRPr sz="1800" dirty="0"/>
          </a:p>
        </p:txBody>
      </p:sp>
      <p:sp>
        <p:nvSpPr>
          <p:cNvPr id="13" name="Google Shape;270;p24"/>
          <p:cNvSpPr txBox="1">
            <a:spLocks noGrp="1"/>
          </p:cNvSpPr>
          <p:nvPr>
            <p:ph type="title" idx="4294967295"/>
          </p:nvPr>
        </p:nvSpPr>
        <p:spPr>
          <a:xfrm>
            <a:off x="422960" y="3476682"/>
            <a:ext cx="35982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Lucida Sans"/>
              <a:buNone/>
            </a:pPr>
            <a:r>
              <a:rPr lang="fr-FR" sz="1800" b="1" i="0" u="none" strike="noStrike" cap="none" dirty="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Banc de pompe</a:t>
            </a:r>
            <a:endParaRPr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"/>
          <p:cNvSpPr txBox="1">
            <a:spLocks noGrp="1"/>
          </p:cNvSpPr>
          <p:nvPr>
            <p:ph type="title" idx="4294967295"/>
          </p:nvPr>
        </p:nvSpPr>
        <p:spPr>
          <a:xfrm>
            <a:off x="581148" y="868527"/>
            <a:ext cx="35982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Lucida Sans"/>
              <a:buNone/>
            </a:pPr>
            <a:r>
              <a:rPr lang="fr-FR" sz="2400" b="1" i="0" u="none" strike="noStrike" cap="none" dirty="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BRIQUETTICC </a:t>
            </a:r>
            <a:endParaRPr dirty="0"/>
          </a:p>
        </p:txBody>
      </p:sp>
      <p:sp>
        <p:nvSpPr>
          <p:cNvPr id="271" name="Google Shape;271;p24"/>
          <p:cNvSpPr txBox="1"/>
          <p:nvPr/>
        </p:nvSpPr>
        <p:spPr>
          <a:xfrm>
            <a:off x="5004048" y="868536"/>
            <a:ext cx="35982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30"/>
              <a:buFont typeface="Lucida Sans"/>
              <a:buNone/>
            </a:pPr>
            <a:r>
              <a:rPr lang="fr-FR" sz="2430" b="1" i="0" u="none" strike="noStrike" cap="none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ROBOTICC</a:t>
            </a:r>
            <a:r>
              <a:rPr lang="fr-FR" sz="3240" b="1" i="0" u="none" strike="noStrike" cap="none">
                <a:solidFill>
                  <a:srgbClr val="0033CC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272" name="Google Shape;2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750" y="1896335"/>
            <a:ext cx="4180975" cy="3500858"/>
          </a:xfrm>
          <a:prstGeom prst="rect">
            <a:avLst/>
          </a:prstGeom>
          <a:noFill/>
          <a:ln>
            <a:noFill/>
          </a:ln>
          <a:effectLst>
            <a:outerShdw blurRad="271463" dist="66675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73" name="Google Shape;27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6800" y="1780325"/>
            <a:ext cx="3332675" cy="3558599"/>
          </a:xfrm>
          <a:prstGeom prst="rect">
            <a:avLst/>
          </a:prstGeom>
          <a:noFill/>
          <a:ln>
            <a:noFill/>
          </a:ln>
          <a:effectLst>
            <a:outerShdw blurRad="228600" dist="66675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 txBox="1">
            <a:spLocks noGrp="1"/>
          </p:cNvSpPr>
          <p:nvPr>
            <p:ph type="title" idx="4294967295"/>
          </p:nvPr>
        </p:nvSpPr>
        <p:spPr>
          <a:xfrm>
            <a:off x="685800" y="332657"/>
            <a:ext cx="77724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40"/>
              <a:buFont typeface="Lucida Sans"/>
              <a:buNone/>
            </a:pPr>
            <a:r>
              <a:rPr lang="fr-FR" sz="3240" b="1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ATELIER </a:t>
            </a:r>
            <a:r>
              <a:rPr lang="fr-FR" sz="3240">
                <a:solidFill>
                  <a:srgbClr val="FFFFFF"/>
                </a:solidFill>
              </a:rPr>
              <a:t>É</a:t>
            </a:r>
            <a:r>
              <a:rPr lang="fr-FR" sz="3240" b="1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LECTROTECHNIQUE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" name="Picture 6" descr="C:\Users\aluzarra\Desktop\Photos atelier\IMG_01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033588"/>
            <a:ext cx="3032125" cy="4059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5" descr="C:\Users\aluzarra\Desktop\Photos atelier\IMG_01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2205038"/>
            <a:ext cx="48212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Google Shape;270;p24"/>
          <p:cNvSpPr txBox="1">
            <a:spLocks noGrp="1"/>
          </p:cNvSpPr>
          <p:nvPr>
            <p:ph type="title" idx="4294967295"/>
          </p:nvPr>
        </p:nvSpPr>
        <p:spPr>
          <a:xfrm>
            <a:off x="222332" y="1400964"/>
            <a:ext cx="35982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Lucida Sans"/>
              <a:buNone/>
            </a:pPr>
            <a:r>
              <a:rPr lang="fr-FR" sz="1800" b="1" i="0" u="none" strike="noStrike" cap="none" dirty="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Analyseur de réseaux </a:t>
            </a:r>
            <a:endParaRPr sz="1800" dirty="0"/>
          </a:p>
        </p:txBody>
      </p:sp>
      <p:sp>
        <p:nvSpPr>
          <p:cNvPr id="11" name="Google Shape;270;p24"/>
          <p:cNvSpPr txBox="1">
            <a:spLocks noGrp="1"/>
          </p:cNvSpPr>
          <p:nvPr>
            <p:ph type="title" idx="4294967295"/>
          </p:nvPr>
        </p:nvSpPr>
        <p:spPr>
          <a:xfrm>
            <a:off x="4796261" y="1437617"/>
            <a:ext cx="35982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Lucida Sans"/>
              <a:buNone/>
            </a:pPr>
            <a:r>
              <a:rPr lang="fr-FR" sz="1800" b="1" i="0" u="none" strike="noStrike" cap="none" dirty="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Station de pompage</a:t>
            </a:r>
            <a:endParaRPr sz="1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luzarra\Desktop\Photos atelier\IMG_0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9264" y="468251"/>
            <a:ext cx="3389389" cy="2529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3" descr="C:\Users\aluzarra\Desktop\Photos atelier\IMG_01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2857" y="3486038"/>
            <a:ext cx="3372493" cy="2519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 descr="C:\Users\aluzarra\Desktop\Photos atelier\IMG_01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575" y="1773238"/>
            <a:ext cx="4144963" cy="3095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Google Shape;270;p24"/>
          <p:cNvSpPr txBox="1">
            <a:spLocks noGrp="1"/>
          </p:cNvSpPr>
          <p:nvPr>
            <p:ph type="title" idx="4294967295"/>
          </p:nvPr>
        </p:nvSpPr>
        <p:spPr>
          <a:xfrm>
            <a:off x="500132" y="1262064"/>
            <a:ext cx="35982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Lucida Sans"/>
              <a:buNone/>
            </a:pPr>
            <a:r>
              <a:rPr lang="fr-FR" sz="1800" b="1" i="0" u="none" strike="noStrike" cap="none" dirty="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ECOLPAP</a:t>
            </a:r>
            <a:endParaRPr sz="1800" dirty="0"/>
          </a:p>
        </p:txBody>
      </p:sp>
      <p:sp>
        <p:nvSpPr>
          <p:cNvPr id="12" name="Google Shape;270;p24"/>
          <p:cNvSpPr txBox="1">
            <a:spLocks noGrp="1"/>
          </p:cNvSpPr>
          <p:nvPr>
            <p:ph type="title" idx="4294967295"/>
          </p:nvPr>
        </p:nvSpPr>
        <p:spPr>
          <a:xfrm>
            <a:off x="4877292" y="46300"/>
            <a:ext cx="35982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Lucida Sans"/>
              <a:buNone/>
            </a:pPr>
            <a:r>
              <a:rPr lang="fr-FR" sz="1800" b="1" i="0" u="none" strike="noStrike" cap="none" dirty="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Traitement de surface</a:t>
            </a:r>
            <a:endParaRPr sz="1800" dirty="0"/>
          </a:p>
        </p:txBody>
      </p:sp>
      <p:sp>
        <p:nvSpPr>
          <p:cNvPr id="13" name="Google Shape;270;p24"/>
          <p:cNvSpPr txBox="1">
            <a:spLocks noGrp="1"/>
          </p:cNvSpPr>
          <p:nvPr>
            <p:ph type="title" idx="4294967295"/>
          </p:nvPr>
        </p:nvSpPr>
        <p:spPr>
          <a:xfrm>
            <a:off x="4994968" y="3048414"/>
            <a:ext cx="35982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Lucida Sans"/>
              <a:buNone/>
            </a:pPr>
            <a:r>
              <a:rPr lang="fr-FR" sz="1800" b="1" i="0" u="none" strike="noStrike" cap="none" dirty="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Banc d’analyse moteur</a:t>
            </a:r>
            <a:endParaRPr sz="1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6"/>
          <p:cNvSpPr txBox="1">
            <a:spLocks noGrp="1"/>
          </p:cNvSpPr>
          <p:nvPr>
            <p:ph type="title" idx="4294967295"/>
          </p:nvPr>
        </p:nvSpPr>
        <p:spPr>
          <a:xfrm>
            <a:off x="611560" y="260648"/>
            <a:ext cx="7772400" cy="947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100"/>
              <a:buFont typeface="Lucida Sans"/>
              <a:buNone/>
            </a:pPr>
            <a:r>
              <a:rPr lang="fr-FR" sz="4100" b="1" i="0" u="none" strike="noStrike" cap="none">
                <a:solidFill>
                  <a:srgbClr val="17365D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4100" b="1" i="0" u="none" strike="noStrike" cap="none">
              <a:solidFill>
                <a:srgbClr val="17365D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87" name="Google Shape;287;p26"/>
          <p:cNvSpPr txBox="1"/>
          <p:nvPr/>
        </p:nvSpPr>
        <p:spPr>
          <a:xfrm>
            <a:off x="755576" y="1484784"/>
            <a:ext cx="77724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100"/>
              <a:buFont typeface="Lucida Sans"/>
              <a:buNone/>
            </a:pPr>
            <a:r>
              <a:rPr lang="fr-FR" sz="4100" b="1" i="0" u="none" strike="noStrike" cap="none">
                <a:solidFill>
                  <a:srgbClr val="17365D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4100" b="1" i="0" u="none" strike="noStrike" cap="none">
              <a:solidFill>
                <a:srgbClr val="17365D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88" name="Google Shape;288;p26"/>
          <p:cNvSpPr txBox="1"/>
          <p:nvPr/>
        </p:nvSpPr>
        <p:spPr>
          <a:xfrm>
            <a:off x="323528" y="404664"/>
            <a:ext cx="8496944" cy="707886"/>
          </a:xfrm>
          <a:prstGeom prst="rect">
            <a:avLst/>
          </a:prstGeom>
          <a:gradFill>
            <a:gsLst>
              <a:gs pos="0">
                <a:srgbClr val="3E6695"/>
              </a:gs>
              <a:gs pos="33000">
                <a:srgbClr val="7B9AC7"/>
              </a:gs>
              <a:gs pos="46750">
                <a:srgbClr val="99B0D6"/>
              </a:gs>
              <a:gs pos="52999">
                <a:srgbClr val="99B0D6"/>
              </a:gs>
              <a:gs pos="68000">
                <a:srgbClr val="7C9AC8"/>
              </a:gs>
              <a:gs pos="100000">
                <a:srgbClr val="3E6695"/>
              </a:gs>
            </a:gsLst>
            <a:lin ang="8350000" scaled="0"/>
          </a:gradFill>
          <a:ln w="9525" cap="flat" cmpd="sng">
            <a:solidFill>
              <a:srgbClr val="345B8A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sy="90000" rotWithShape="0">
              <a:srgbClr val="000000">
                <a:alpha val="2549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Lucida Sans"/>
              <a:buNone/>
            </a:pPr>
            <a:r>
              <a:rPr lang="fr-FR" sz="4000" b="1" i="0" u="none" strike="noStrike" cap="none" dirty="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PERSPECTIVES</a:t>
            </a:r>
            <a:endParaRPr sz="4000" b="1" i="0" u="none" strike="noStrike" cap="none" dirty="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55576" y="1837150"/>
            <a:ext cx="7776864" cy="3744416"/>
          </a:xfrm>
          <a:prstGeom prst="rect">
            <a:avLst/>
          </a:prstGeom>
          <a:ln>
            <a:noFill/>
          </a:ln>
        </p:spPr>
        <p:txBody>
          <a:bodyPr anchor="ctr">
            <a:normAutofit fontScale="70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100" b="1" spc="150" dirty="0">
                <a:ln w="11430"/>
                <a:solidFill>
                  <a:srgbClr val="FFFF00"/>
                </a:solidFill>
                <a:latin typeface="Lucida Sans" pitchFamily="34" charset="0"/>
                <a:ea typeface="+mj-ea"/>
                <a:cs typeface="+mj-cs"/>
              </a:rPr>
              <a:t>Emplois :  </a:t>
            </a:r>
            <a:r>
              <a:rPr lang="fr-FR" sz="3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Technicien de maintenance industrielle, ascensoriste, technicien en automatismes …</a:t>
            </a:r>
          </a:p>
          <a:p>
            <a:pPr fontAlgn="auto">
              <a:spcAft>
                <a:spcPts val="0"/>
              </a:spcAft>
              <a:defRPr/>
            </a:pPr>
            <a:endParaRPr lang="fr-FR" sz="31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31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Secteurs : </a:t>
            </a:r>
            <a:r>
              <a:rPr lang="fr-FR" sz="3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Sites de production aéronautique, automobile ou navale, industrie chimique, pétrochimique, pharmaceutique, agro-alimentaire, site de production de l’énergie électrique.</a:t>
            </a:r>
          </a:p>
          <a:p>
            <a:pPr fontAlgn="auto">
              <a:spcAft>
                <a:spcPts val="0"/>
              </a:spcAft>
              <a:defRPr/>
            </a:pPr>
            <a:endParaRPr lang="fr-FR" sz="31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31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Etudes : </a:t>
            </a:r>
            <a:r>
              <a:rPr lang="fr-FR" sz="3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Licence professionnelle (maintenance, gestion industrielle, production industrielle), licence LMD, école d’ingénieur (après classe préparatoire technologie industrielle)</a:t>
            </a:r>
          </a:p>
          <a:p>
            <a:pPr fontAlgn="auto">
              <a:spcAft>
                <a:spcPts val="0"/>
              </a:spcAft>
              <a:defRPr/>
            </a:pPr>
            <a:endParaRPr lang="fr-FR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fr-FR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"/>
          <p:cNvSpPr txBox="1">
            <a:spLocks noGrp="1"/>
          </p:cNvSpPr>
          <p:nvPr>
            <p:ph type="title" idx="4294967295"/>
          </p:nvPr>
        </p:nvSpPr>
        <p:spPr>
          <a:xfrm>
            <a:off x="683568" y="332656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AADD"/>
              </a:buClr>
              <a:buSzPts val="3690"/>
              <a:buFont typeface="Lucida Sans"/>
              <a:buNone/>
            </a:pPr>
            <a:r>
              <a:rPr lang="fr-FR" sz="3690" b="1" i="0" u="none" strike="noStrike" cap="none" dirty="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Châtellerault</a:t>
            </a:r>
            <a:br>
              <a:rPr lang="fr-FR" sz="3690" b="1" i="0" u="none" strike="noStrike" cap="none" dirty="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fr-FR" sz="3690" b="1" i="0" u="none" strike="noStrike" cap="none" dirty="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Une ville dynamique </a:t>
            </a:r>
            <a:endParaRPr sz="3690" b="1" i="0" u="none" strike="noStrike" cap="none" dirty="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4" name="Google Shape;294;p27"/>
          <p:cNvSpPr txBox="1">
            <a:spLocks noGrp="1"/>
          </p:cNvSpPr>
          <p:nvPr>
            <p:ph type="body" idx="1"/>
          </p:nvPr>
        </p:nvSpPr>
        <p:spPr>
          <a:xfrm>
            <a:off x="611187" y="1684612"/>
            <a:ext cx="8208962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7687" lvl="0" indent="-411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▣"/>
            </a:pPr>
            <a:r>
              <a:rPr lang="fr-FR" sz="2800" b="0" i="0" u="none" dirty="0">
                <a:solidFill>
                  <a:srgbClr val="FFFF00"/>
                </a:solidFill>
                <a:latin typeface="Book Antiqua"/>
                <a:ea typeface="Book Antiqua"/>
                <a:cs typeface="Book Antiqua"/>
                <a:sym typeface="Book Antiqua"/>
              </a:rPr>
              <a:t>Culture : </a:t>
            </a:r>
            <a:endParaRPr lang="fr-FR" sz="2400" b="0" i="0" u="none" dirty="0">
              <a:solidFill>
                <a:srgbClr val="FFFF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1462087" lvl="2" indent="-411162">
              <a:spcBef>
                <a:spcPts val="0"/>
              </a:spcBef>
              <a:buClr>
                <a:srgbClr val="F9F9F9"/>
              </a:buClr>
              <a:buSzPts val="1820"/>
              <a:buFont typeface="Noto Sans Symbols"/>
              <a:buChar char="▣"/>
            </a:pPr>
            <a:r>
              <a:rPr lang="fr-FR" dirty="0"/>
              <a:t>Les 3T-Scène, Les arts plastiques à l'EAP, La musique et la danse au conservatoire Clément Janequin, cinéma « Les 400 coups »</a:t>
            </a:r>
            <a:endParaRPr dirty="0"/>
          </a:p>
          <a:p>
            <a:pPr marL="547687" lvl="0" indent="-4111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▣"/>
            </a:pPr>
            <a:r>
              <a:rPr lang="fr-FR" sz="2800" b="0" i="0" u="none" dirty="0">
                <a:solidFill>
                  <a:srgbClr val="FFFF00"/>
                </a:solidFill>
                <a:latin typeface="Book Antiqua"/>
                <a:ea typeface="Book Antiqua"/>
                <a:cs typeface="Book Antiqua"/>
                <a:sym typeface="Book Antiqua"/>
              </a:rPr>
              <a:t>Sports et Loisirs : </a:t>
            </a:r>
            <a:r>
              <a:rPr lang="fr-FR" sz="2000" b="0" i="0" u="none" dirty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De nombreuses infrastructures</a:t>
            </a:r>
            <a:endParaRPr lang="fr-FR" sz="2800" b="0" i="0" u="none" dirty="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1462087" lvl="2" indent="-411162">
              <a:spcBef>
                <a:spcPts val="560"/>
              </a:spcBef>
              <a:buClr>
                <a:srgbClr val="F9F9F9"/>
              </a:buClr>
              <a:buSzPts val="1820"/>
              <a:buFont typeface="Noto Sans Symbols"/>
              <a:buChar char="▣"/>
            </a:pPr>
            <a:r>
              <a:rPr lang="fr-FR" dirty="0"/>
              <a:t>Skatepark, 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Base de canoë « Le Chillou »</a:t>
            </a:r>
            <a:r>
              <a:rPr lang="fr-FR" dirty="0"/>
              <a:t>, Centre aquatique « La Piscine », Dojo, La patinoire, Salles de la Manu (Tir aux armes, à l’arc, escrime), Stade des Loges, Lac de La Forêt, Stand de tir de « La Montée Rouge …..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  <a:p>
            <a:pPr marL="547687" lvl="0" indent="-4111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Wingdings" pitchFamily="2" charset="2"/>
              <a:buChar char="ü"/>
            </a:pPr>
            <a:r>
              <a:rPr lang="fr-FR" b="0" i="0" u="none" dirty="0">
                <a:solidFill>
                  <a:srgbClr val="FFFF00"/>
                </a:solidFill>
                <a:latin typeface="Book Antiqua"/>
                <a:ea typeface="Book Antiqua"/>
                <a:cs typeface="Book Antiqua"/>
                <a:sym typeface="Book Antiqua"/>
              </a:rPr>
              <a:t>Futuroscope à proximité.</a:t>
            </a:r>
            <a:endParaRPr dirty="0">
              <a:solidFill>
                <a:srgbClr val="FFFF00"/>
              </a:solidFill>
            </a:endParaRPr>
          </a:p>
          <a:p>
            <a:pPr marL="547688" lvl="0" indent="-295592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 sz="2800" b="0" i="0" u="none" dirty="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9776" y="734800"/>
            <a:ext cx="4112951" cy="5702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object 12"/>
          <p:cNvSpPr txBox="1"/>
          <p:nvPr/>
        </p:nvSpPr>
        <p:spPr>
          <a:xfrm>
            <a:off x="1921398" y="316010"/>
            <a:ext cx="4968875" cy="320601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>
              <a:defRPr/>
            </a:pPr>
            <a:r>
              <a:rPr sz="2000" spc="5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Membre du campus </a:t>
            </a:r>
            <a:r>
              <a:rPr sz="2000" spc="-4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de </a:t>
            </a:r>
            <a:r>
              <a:rPr sz="2000" spc="-1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l'Aéronautique</a:t>
            </a:r>
            <a:r>
              <a:rPr sz="2000" spc="-16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endParaRPr sz="20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8"/>
          <p:cNvSpPr txBox="1"/>
          <p:nvPr/>
        </p:nvSpPr>
        <p:spPr>
          <a:xfrm>
            <a:off x="323528" y="404664"/>
            <a:ext cx="8496944" cy="2554505"/>
          </a:xfrm>
          <a:prstGeom prst="rect">
            <a:avLst/>
          </a:prstGeom>
          <a:gradFill>
            <a:gsLst>
              <a:gs pos="0">
                <a:srgbClr val="3E6695"/>
              </a:gs>
              <a:gs pos="33000">
                <a:srgbClr val="7B9AC7"/>
              </a:gs>
              <a:gs pos="46750">
                <a:srgbClr val="99B0D6"/>
              </a:gs>
              <a:gs pos="52999">
                <a:srgbClr val="99B0D6"/>
              </a:gs>
              <a:gs pos="68000">
                <a:srgbClr val="7C9AC8"/>
              </a:gs>
              <a:gs pos="100000">
                <a:srgbClr val="3E6695"/>
              </a:gs>
            </a:gsLst>
            <a:lin ang="8350000" scaled="0"/>
          </a:gradFill>
          <a:ln w="9525" cap="flat" cmpd="sng">
            <a:solidFill>
              <a:srgbClr val="345B8A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sy="90000" rotWithShape="0">
              <a:srgbClr val="000000">
                <a:alpha val="2549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17375E"/>
              </a:buClr>
              <a:buSzPts val="2400"/>
            </a:pPr>
            <a:r>
              <a:rPr lang="fr-FR" sz="4000" b="1" dirty="0" smtClean="0">
                <a:solidFill>
                  <a:srgbClr val="FFFFFF"/>
                </a:solidFill>
              </a:rPr>
              <a:t>RETROUVEZ TOUTES </a:t>
            </a:r>
            <a:endParaRPr lang="fr-FR" sz="4000" b="1" dirty="0" smtClean="0">
              <a:solidFill>
                <a:srgbClr val="FFFFFF"/>
              </a:solidFill>
            </a:endParaRPr>
          </a:p>
          <a:p>
            <a:pPr lvl="0" algn="ctr">
              <a:buClr>
                <a:srgbClr val="17375E"/>
              </a:buClr>
              <a:buSzPts val="2400"/>
            </a:pPr>
            <a:r>
              <a:rPr lang="fr-FR" sz="4000" b="1" dirty="0" smtClean="0">
                <a:solidFill>
                  <a:srgbClr val="FFFFFF"/>
                </a:solidFill>
              </a:rPr>
              <a:t>LES </a:t>
            </a:r>
            <a:r>
              <a:rPr lang="fr-FR" sz="4000" b="1" dirty="0" smtClean="0">
                <a:solidFill>
                  <a:srgbClr val="FFFFFF"/>
                </a:solidFill>
              </a:rPr>
              <a:t>INFORMATIONS </a:t>
            </a:r>
            <a:endParaRPr lang="fr-FR" sz="4000" b="1" dirty="0" smtClean="0">
              <a:solidFill>
                <a:srgbClr val="FFFFFF"/>
              </a:solidFill>
            </a:endParaRPr>
          </a:p>
          <a:p>
            <a:pPr lvl="0" algn="ctr">
              <a:buClr>
                <a:srgbClr val="17375E"/>
              </a:buClr>
              <a:buSzPts val="2400"/>
            </a:pPr>
            <a:r>
              <a:rPr lang="fr-FR" sz="4000" b="1" dirty="0" smtClean="0">
                <a:solidFill>
                  <a:srgbClr val="FFFFFF"/>
                </a:solidFill>
              </a:rPr>
              <a:t>DE L’ETABLISSEMENT </a:t>
            </a:r>
          </a:p>
          <a:p>
            <a:pPr lvl="0" algn="ctr">
              <a:buClr>
                <a:srgbClr val="17375E"/>
              </a:buClr>
              <a:buSzPts val="2400"/>
            </a:pPr>
            <a:r>
              <a:rPr lang="fr-FR" sz="4000" b="1" dirty="0" smtClean="0">
                <a:solidFill>
                  <a:srgbClr val="FFFFFF"/>
                </a:solidFill>
              </a:rPr>
              <a:t>SUR </a:t>
            </a:r>
            <a:r>
              <a:rPr lang="fr-FR" sz="4000" b="1" dirty="0" smtClean="0">
                <a:solidFill>
                  <a:srgbClr val="FFFFFF"/>
                </a:solidFill>
              </a:rPr>
              <a:t>LE SITE</a:t>
            </a:r>
            <a:endParaRPr lang="fr-FR" sz="4000" b="1" dirty="0">
              <a:solidFill>
                <a:srgbClr val="FFFFFF"/>
              </a:solidFill>
            </a:endParaRPr>
          </a:p>
        </p:txBody>
      </p:sp>
      <p:sp>
        <p:nvSpPr>
          <p:cNvPr id="300" name="Google Shape;300;p28"/>
          <p:cNvSpPr txBox="1"/>
          <p:nvPr/>
        </p:nvSpPr>
        <p:spPr>
          <a:xfrm>
            <a:off x="684212" y="3156399"/>
            <a:ext cx="77040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Times New Roman"/>
              <a:buNone/>
            </a:pPr>
            <a:r>
              <a:rPr lang="fr-FR" sz="2400" b="1" i="0" u="none" dirty="0">
                <a:solidFill>
                  <a:srgbClr val="FFFFFF"/>
                </a:solidFill>
              </a:rPr>
              <a:t/>
            </a:r>
            <a:br>
              <a:rPr lang="fr-FR" sz="2400" b="1" i="0" u="none" dirty="0">
                <a:solidFill>
                  <a:srgbClr val="FFFFFF"/>
                </a:solidFill>
              </a:rPr>
            </a:br>
            <a:r>
              <a:rPr lang="fr-FR" sz="2400" b="1" i="0" u="none" dirty="0">
                <a:solidFill>
                  <a:srgbClr val="FFFFFF"/>
                </a:solidFill>
                <a:highlight>
                  <a:srgbClr val="FF0000"/>
                </a:highlight>
              </a:rPr>
              <a:t>http://etab.ac-poitiers.fr/lycee-le-verger/</a:t>
            </a:r>
            <a:endParaRPr dirty="0">
              <a:solidFill>
                <a:srgbClr val="FFFFFF"/>
              </a:solidFill>
              <a:highlight>
                <a:srgbClr val="FF0000"/>
              </a:highlight>
            </a:endParaRPr>
          </a:p>
        </p:txBody>
      </p:sp>
      <p:pic>
        <p:nvPicPr>
          <p:cNvPr id="301" name="Google Shape;30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068" y="4854786"/>
            <a:ext cx="1483975" cy="1483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object 16"/>
          <p:cNvGrpSpPr>
            <a:grpSpLocks/>
          </p:cNvGrpSpPr>
          <p:nvPr/>
        </p:nvGrpSpPr>
        <p:grpSpPr bwMode="auto">
          <a:xfrm>
            <a:off x="5271097" y="5065632"/>
            <a:ext cx="936625" cy="1008062"/>
            <a:chOff x="10351554" y="4850663"/>
            <a:chExt cx="581025" cy="647065"/>
          </a:xfrm>
        </p:grpSpPr>
        <p:sp>
          <p:nvSpPr>
            <p:cNvPr id="6" name="object 17"/>
            <p:cNvSpPr>
              <a:spLocks/>
            </p:cNvSpPr>
            <p:nvPr/>
          </p:nvSpPr>
          <p:spPr bwMode="auto">
            <a:xfrm>
              <a:off x="10351554" y="4850663"/>
              <a:ext cx="581025" cy="647065"/>
            </a:xfrm>
            <a:custGeom>
              <a:avLst/>
              <a:gdLst/>
              <a:ahLst/>
              <a:cxnLst>
                <a:cxn ang="0">
                  <a:pos x="580593" y="0"/>
                </a:cxn>
                <a:cxn ang="0">
                  <a:pos x="0" y="0"/>
                </a:cxn>
                <a:cxn ang="0">
                  <a:pos x="0" y="646645"/>
                </a:cxn>
                <a:cxn ang="0">
                  <a:pos x="580593" y="646645"/>
                </a:cxn>
                <a:cxn ang="0">
                  <a:pos x="580593" y="0"/>
                </a:cxn>
              </a:cxnLst>
              <a:rect l="0" t="0" r="r" b="b"/>
              <a:pathLst>
                <a:path w="581025" h="647064">
                  <a:moveTo>
                    <a:pt x="580593" y="0"/>
                  </a:moveTo>
                  <a:lnTo>
                    <a:pt x="0" y="0"/>
                  </a:lnTo>
                  <a:lnTo>
                    <a:pt x="0" y="646645"/>
                  </a:lnTo>
                  <a:lnTo>
                    <a:pt x="580593" y="646645"/>
                  </a:lnTo>
                  <a:lnTo>
                    <a:pt x="58059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7" name="object 18"/>
            <p:cNvSpPr>
              <a:spLocks noChangeArrowheads="1"/>
            </p:cNvSpPr>
            <p:nvPr/>
          </p:nvSpPr>
          <p:spPr bwMode="auto">
            <a:xfrm>
              <a:off x="10423410" y="5252865"/>
              <a:ext cx="431914" cy="226363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8" name="object 19"/>
            <p:cNvSpPr>
              <a:spLocks/>
            </p:cNvSpPr>
            <p:nvPr/>
          </p:nvSpPr>
          <p:spPr bwMode="auto">
            <a:xfrm>
              <a:off x="10496029" y="4892701"/>
              <a:ext cx="288290" cy="349250"/>
            </a:xfrm>
            <a:custGeom>
              <a:avLst/>
              <a:gdLst/>
              <a:ahLst/>
              <a:cxnLst>
                <a:cxn ang="0">
                  <a:pos x="280847" y="0"/>
                </a:cxn>
                <a:cxn ang="0">
                  <a:pos x="7010" y="0"/>
                </a:cxn>
                <a:cxn ang="0">
                  <a:pos x="127" y="6883"/>
                </a:cxn>
                <a:cxn ang="0">
                  <a:pos x="0" y="170357"/>
                </a:cxn>
                <a:cxn ang="0">
                  <a:pos x="941" y="182359"/>
                </a:cxn>
                <a:cxn ang="0">
                  <a:pos x="9893" y="223288"/>
                </a:cxn>
                <a:cxn ang="0">
                  <a:pos x="32547" y="268183"/>
                </a:cxn>
                <a:cxn ang="0">
                  <a:pos x="62572" y="301574"/>
                </a:cxn>
                <a:cxn ang="0">
                  <a:pos x="108116" y="334817"/>
                </a:cxn>
                <a:cxn ang="0">
                  <a:pos x="143979" y="348805"/>
                </a:cxn>
                <a:cxn ang="0">
                  <a:pos x="147993" y="347980"/>
                </a:cxn>
                <a:cxn ang="0">
                  <a:pos x="183105" y="332941"/>
                </a:cxn>
                <a:cxn ang="0">
                  <a:pos x="222410" y="304090"/>
                </a:cxn>
                <a:cxn ang="0">
                  <a:pos x="255665" y="267717"/>
                </a:cxn>
                <a:cxn ang="0">
                  <a:pos x="276928" y="226314"/>
                </a:cxn>
                <a:cxn ang="0">
                  <a:pos x="286077" y="189274"/>
                </a:cxn>
                <a:cxn ang="0">
                  <a:pos x="287883" y="170205"/>
                </a:cxn>
                <a:cxn ang="0">
                  <a:pos x="287743" y="164871"/>
                </a:cxn>
                <a:cxn ang="0">
                  <a:pos x="287743" y="6896"/>
                </a:cxn>
                <a:cxn ang="0">
                  <a:pos x="280847" y="0"/>
                </a:cxn>
              </a:cxnLst>
              <a:rect l="0" t="0" r="r" b="b"/>
              <a:pathLst>
                <a:path w="288290" h="349250">
                  <a:moveTo>
                    <a:pt x="280847" y="0"/>
                  </a:moveTo>
                  <a:lnTo>
                    <a:pt x="7010" y="0"/>
                  </a:lnTo>
                  <a:lnTo>
                    <a:pt x="127" y="6883"/>
                  </a:lnTo>
                  <a:lnTo>
                    <a:pt x="0" y="170357"/>
                  </a:lnTo>
                  <a:lnTo>
                    <a:pt x="941" y="182359"/>
                  </a:lnTo>
                  <a:lnTo>
                    <a:pt x="9893" y="223288"/>
                  </a:lnTo>
                  <a:lnTo>
                    <a:pt x="32547" y="268183"/>
                  </a:lnTo>
                  <a:lnTo>
                    <a:pt x="62572" y="301574"/>
                  </a:lnTo>
                  <a:lnTo>
                    <a:pt x="108116" y="334817"/>
                  </a:lnTo>
                  <a:lnTo>
                    <a:pt x="143979" y="348805"/>
                  </a:lnTo>
                  <a:lnTo>
                    <a:pt x="147993" y="347980"/>
                  </a:lnTo>
                  <a:lnTo>
                    <a:pt x="183105" y="332941"/>
                  </a:lnTo>
                  <a:lnTo>
                    <a:pt x="222410" y="304090"/>
                  </a:lnTo>
                  <a:lnTo>
                    <a:pt x="255665" y="267717"/>
                  </a:lnTo>
                  <a:lnTo>
                    <a:pt x="276928" y="226314"/>
                  </a:lnTo>
                  <a:lnTo>
                    <a:pt x="286077" y="189274"/>
                  </a:lnTo>
                  <a:lnTo>
                    <a:pt x="287883" y="170205"/>
                  </a:lnTo>
                  <a:lnTo>
                    <a:pt x="287743" y="164871"/>
                  </a:lnTo>
                  <a:lnTo>
                    <a:pt x="287743" y="6896"/>
                  </a:lnTo>
                  <a:lnTo>
                    <a:pt x="280847" y="0"/>
                  </a:lnTo>
                  <a:close/>
                </a:path>
              </a:pathLst>
            </a:custGeom>
            <a:solidFill>
              <a:srgbClr val="C31F3D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object 20"/>
            <p:cNvSpPr>
              <a:spLocks/>
            </p:cNvSpPr>
            <p:nvPr/>
          </p:nvSpPr>
          <p:spPr bwMode="auto">
            <a:xfrm>
              <a:off x="10503793" y="4900790"/>
              <a:ext cx="272415" cy="332740"/>
            </a:xfrm>
            <a:custGeom>
              <a:avLst/>
              <a:gdLst/>
              <a:ahLst/>
              <a:cxnLst>
                <a:cxn ang="0">
                  <a:pos x="0" y="162559"/>
                </a:cxn>
                <a:cxn ang="0">
                  <a:pos x="47658" y="275589"/>
                </a:cxn>
                <a:cxn ang="0">
                  <a:pos x="68905" y="295909"/>
                </a:cxn>
                <a:cxn ang="0">
                  <a:pos x="87168" y="309879"/>
                </a:cxn>
                <a:cxn ang="0">
                  <a:pos x="133929" y="332739"/>
                </a:cxn>
                <a:cxn ang="0">
                  <a:pos x="155473" y="326389"/>
                </a:cxn>
                <a:cxn ang="0">
                  <a:pos x="120338" y="318769"/>
                </a:cxn>
                <a:cxn ang="0">
                  <a:pos x="91829" y="302259"/>
                </a:cxn>
                <a:cxn ang="0">
                  <a:pos x="79954" y="293369"/>
                </a:cxn>
                <a:cxn ang="0">
                  <a:pos x="61755" y="262889"/>
                </a:cxn>
                <a:cxn ang="0">
                  <a:pos x="34745" y="246379"/>
                </a:cxn>
                <a:cxn ang="0">
                  <a:pos x="34881" y="217169"/>
                </a:cxn>
                <a:cxn ang="0">
                  <a:pos x="11819" y="8889"/>
                </a:cxn>
                <a:cxn ang="0">
                  <a:pos x="272258" y="8889"/>
                </a:cxn>
                <a:cxn ang="0">
                  <a:pos x="256552" y="204469"/>
                </a:cxn>
                <a:cxn ang="0">
                  <a:pos x="219769" y="267969"/>
                </a:cxn>
                <a:cxn ang="0">
                  <a:pos x="144883" y="321309"/>
                </a:cxn>
                <a:cxn ang="0">
                  <a:pos x="201093" y="298449"/>
                </a:cxn>
                <a:cxn ang="0">
                  <a:pos x="272410" y="162559"/>
                </a:cxn>
                <a:cxn ang="0">
                  <a:pos x="79167" y="8889"/>
                </a:cxn>
                <a:cxn ang="0">
                  <a:pos x="70433" y="45719"/>
                </a:cxn>
                <a:cxn ang="0">
                  <a:pos x="78748" y="91439"/>
                </a:cxn>
                <a:cxn ang="0">
                  <a:pos x="69432" y="146049"/>
                </a:cxn>
                <a:cxn ang="0">
                  <a:pos x="77922" y="184149"/>
                </a:cxn>
                <a:cxn ang="0">
                  <a:pos x="69552" y="237489"/>
                </a:cxn>
                <a:cxn ang="0">
                  <a:pos x="78913" y="279399"/>
                </a:cxn>
                <a:cxn ang="0">
                  <a:pos x="86726" y="257809"/>
                </a:cxn>
                <a:cxn ang="0">
                  <a:pos x="83447" y="228599"/>
                </a:cxn>
                <a:cxn ang="0">
                  <a:pos x="83432" y="153669"/>
                </a:cxn>
                <a:cxn ang="0">
                  <a:pos x="90071" y="115569"/>
                </a:cxn>
                <a:cxn ang="0">
                  <a:pos x="92693" y="90169"/>
                </a:cxn>
                <a:cxn ang="0">
                  <a:pos x="84390" y="43179"/>
                </a:cxn>
                <a:cxn ang="0">
                  <a:pos x="66810" y="8889"/>
                </a:cxn>
                <a:cxn ang="0">
                  <a:pos x="43036" y="64769"/>
                </a:cxn>
                <a:cxn ang="0">
                  <a:pos x="51603" y="109219"/>
                </a:cxn>
                <a:cxn ang="0">
                  <a:pos x="43146" y="146049"/>
                </a:cxn>
                <a:cxn ang="0">
                  <a:pos x="51646" y="189229"/>
                </a:cxn>
                <a:cxn ang="0">
                  <a:pos x="61755" y="262889"/>
                </a:cxn>
                <a:cxn ang="0">
                  <a:pos x="56859" y="238759"/>
                </a:cxn>
                <a:cxn ang="0">
                  <a:pos x="65502" y="201929"/>
                </a:cxn>
                <a:cxn ang="0">
                  <a:pos x="66457" y="101599"/>
                </a:cxn>
                <a:cxn ang="0">
                  <a:pos x="56599" y="52069"/>
                </a:cxn>
                <a:cxn ang="0">
                  <a:pos x="66810" y="8889"/>
                </a:cxn>
                <a:cxn ang="0">
                  <a:pos x="24263" y="22859"/>
                </a:cxn>
                <a:cxn ang="0">
                  <a:pos x="15604" y="58419"/>
                </a:cxn>
                <a:cxn ang="0">
                  <a:pos x="25103" y="101599"/>
                </a:cxn>
                <a:cxn ang="0">
                  <a:pos x="18265" y="135889"/>
                </a:cxn>
                <a:cxn ang="0">
                  <a:pos x="15527" y="161289"/>
                </a:cxn>
                <a:cxn ang="0">
                  <a:pos x="22563" y="210819"/>
                </a:cxn>
                <a:cxn ang="0">
                  <a:pos x="38476" y="191769"/>
                </a:cxn>
                <a:cxn ang="0">
                  <a:pos x="30531" y="143509"/>
                </a:cxn>
                <a:cxn ang="0">
                  <a:pos x="38734" y="107949"/>
                </a:cxn>
                <a:cxn ang="0">
                  <a:pos x="29523" y="66039"/>
                </a:cxn>
                <a:cxn ang="0">
                  <a:pos x="32282" y="41909"/>
                </a:cxn>
                <a:cxn ang="0">
                  <a:pos x="39289" y="8889"/>
                </a:cxn>
              </a:cxnLst>
              <a:rect l="0" t="0" r="r" b="b"/>
              <a:pathLst>
                <a:path w="272415" h="332739">
                  <a:moveTo>
                    <a:pt x="268626" y="0"/>
                  </a:moveTo>
                  <a:lnTo>
                    <a:pt x="3716" y="0"/>
                  </a:lnTo>
                  <a:lnTo>
                    <a:pt x="97" y="3809"/>
                  </a:lnTo>
                  <a:lnTo>
                    <a:pt x="0" y="162559"/>
                  </a:lnTo>
                  <a:lnTo>
                    <a:pt x="402" y="168909"/>
                  </a:lnTo>
                  <a:lnTo>
                    <a:pt x="9450" y="213359"/>
                  </a:lnTo>
                  <a:lnTo>
                    <a:pt x="26653" y="250189"/>
                  </a:lnTo>
                  <a:lnTo>
                    <a:pt x="47658" y="275589"/>
                  </a:lnTo>
                  <a:lnTo>
                    <a:pt x="49106" y="278129"/>
                  </a:lnTo>
                  <a:lnTo>
                    <a:pt x="55240" y="284479"/>
                  </a:lnTo>
                  <a:lnTo>
                    <a:pt x="60003" y="288289"/>
                  </a:lnTo>
                  <a:lnTo>
                    <a:pt x="68905" y="295909"/>
                  </a:lnTo>
                  <a:lnTo>
                    <a:pt x="73211" y="299719"/>
                  </a:lnTo>
                  <a:lnTo>
                    <a:pt x="80755" y="306069"/>
                  </a:lnTo>
                  <a:lnTo>
                    <a:pt x="83993" y="307339"/>
                  </a:lnTo>
                  <a:lnTo>
                    <a:pt x="87168" y="309879"/>
                  </a:lnTo>
                  <a:lnTo>
                    <a:pt x="103844" y="320039"/>
                  </a:lnTo>
                  <a:lnTo>
                    <a:pt x="117635" y="327659"/>
                  </a:lnTo>
                  <a:lnTo>
                    <a:pt x="127884" y="331469"/>
                  </a:lnTo>
                  <a:lnTo>
                    <a:pt x="133929" y="332739"/>
                  </a:lnTo>
                  <a:lnTo>
                    <a:pt x="138514" y="332739"/>
                  </a:lnTo>
                  <a:lnTo>
                    <a:pt x="142188" y="331469"/>
                  </a:lnTo>
                  <a:lnTo>
                    <a:pt x="147909" y="330199"/>
                  </a:lnTo>
                  <a:lnTo>
                    <a:pt x="155473" y="326389"/>
                  </a:lnTo>
                  <a:lnTo>
                    <a:pt x="161609" y="323849"/>
                  </a:lnTo>
                  <a:lnTo>
                    <a:pt x="132733" y="323849"/>
                  </a:lnTo>
                  <a:lnTo>
                    <a:pt x="127413" y="321309"/>
                  </a:lnTo>
                  <a:lnTo>
                    <a:pt x="120338" y="318769"/>
                  </a:lnTo>
                  <a:lnTo>
                    <a:pt x="111628" y="314959"/>
                  </a:lnTo>
                  <a:lnTo>
                    <a:pt x="105100" y="311149"/>
                  </a:lnTo>
                  <a:lnTo>
                    <a:pt x="98433" y="307339"/>
                  </a:lnTo>
                  <a:lnTo>
                    <a:pt x="91829" y="302259"/>
                  </a:lnTo>
                  <a:lnTo>
                    <a:pt x="93010" y="299719"/>
                  </a:lnTo>
                  <a:lnTo>
                    <a:pt x="93645" y="295909"/>
                  </a:lnTo>
                  <a:lnTo>
                    <a:pt x="93772" y="293369"/>
                  </a:lnTo>
                  <a:lnTo>
                    <a:pt x="79954" y="293369"/>
                  </a:lnTo>
                  <a:lnTo>
                    <a:pt x="75916" y="290829"/>
                  </a:lnTo>
                  <a:lnTo>
                    <a:pt x="66467" y="281939"/>
                  </a:lnTo>
                  <a:lnTo>
                    <a:pt x="65375" y="275589"/>
                  </a:lnTo>
                  <a:lnTo>
                    <a:pt x="61755" y="262889"/>
                  </a:lnTo>
                  <a:lnTo>
                    <a:pt x="47798" y="262889"/>
                  </a:lnTo>
                  <a:lnTo>
                    <a:pt x="43175" y="257809"/>
                  </a:lnTo>
                  <a:lnTo>
                    <a:pt x="38821" y="251459"/>
                  </a:lnTo>
                  <a:lnTo>
                    <a:pt x="34745" y="246379"/>
                  </a:lnTo>
                  <a:lnTo>
                    <a:pt x="30958" y="240029"/>
                  </a:lnTo>
                  <a:lnTo>
                    <a:pt x="29612" y="237489"/>
                  </a:lnTo>
                  <a:lnTo>
                    <a:pt x="30170" y="231139"/>
                  </a:lnTo>
                  <a:lnTo>
                    <a:pt x="34881" y="217169"/>
                  </a:lnTo>
                  <a:lnTo>
                    <a:pt x="20442" y="217169"/>
                  </a:lnTo>
                  <a:lnTo>
                    <a:pt x="10554" y="180339"/>
                  </a:lnTo>
                  <a:lnTo>
                    <a:pt x="8949" y="12699"/>
                  </a:lnTo>
                  <a:lnTo>
                    <a:pt x="11819" y="8889"/>
                  </a:lnTo>
                  <a:lnTo>
                    <a:pt x="272258" y="8889"/>
                  </a:lnTo>
                  <a:lnTo>
                    <a:pt x="272258" y="3809"/>
                  </a:lnTo>
                  <a:lnTo>
                    <a:pt x="268626" y="0"/>
                  </a:lnTo>
                  <a:close/>
                </a:path>
                <a:path w="272415" h="332739">
                  <a:moveTo>
                    <a:pt x="272258" y="8889"/>
                  </a:moveTo>
                  <a:lnTo>
                    <a:pt x="260536" y="8889"/>
                  </a:lnTo>
                  <a:lnTo>
                    <a:pt x="263406" y="12699"/>
                  </a:lnTo>
                  <a:lnTo>
                    <a:pt x="263383" y="162559"/>
                  </a:lnTo>
                  <a:lnTo>
                    <a:pt x="256552" y="204469"/>
                  </a:lnTo>
                  <a:lnTo>
                    <a:pt x="240623" y="241299"/>
                  </a:lnTo>
                  <a:lnTo>
                    <a:pt x="234353" y="250189"/>
                  </a:lnTo>
                  <a:lnTo>
                    <a:pt x="227395" y="260349"/>
                  </a:lnTo>
                  <a:lnTo>
                    <a:pt x="219769" y="267969"/>
                  </a:lnTo>
                  <a:lnTo>
                    <a:pt x="211799" y="276859"/>
                  </a:lnTo>
                  <a:lnTo>
                    <a:pt x="203700" y="284479"/>
                  </a:lnTo>
                  <a:lnTo>
                    <a:pt x="160599" y="314959"/>
                  </a:lnTo>
                  <a:lnTo>
                    <a:pt x="144883" y="321309"/>
                  </a:lnTo>
                  <a:lnTo>
                    <a:pt x="139597" y="323849"/>
                  </a:lnTo>
                  <a:lnTo>
                    <a:pt x="161609" y="323849"/>
                  </a:lnTo>
                  <a:lnTo>
                    <a:pt x="164676" y="322579"/>
                  </a:lnTo>
                  <a:lnTo>
                    <a:pt x="201093" y="298449"/>
                  </a:lnTo>
                  <a:lnTo>
                    <a:pt x="234236" y="265429"/>
                  </a:lnTo>
                  <a:lnTo>
                    <a:pt x="258266" y="226059"/>
                  </a:lnTo>
                  <a:lnTo>
                    <a:pt x="269417" y="187959"/>
                  </a:lnTo>
                  <a:lnTo>
                    <a:pt x="272410" y="162559"/>
                  </a:lnTo>
                  <a:lnTo>
                    <a:pt x="272296" y="158749"/>
                  </a:lnTo>
                  <a:lnTo>
                    <a:pt x="272258" y="8889"/>
                  </a:lnTo>
                  <a:close/>
                </a:path>
                <a:path w="272415" h="332739">
                  <a:moveTo>
                    <a:pt x="93162" y="8889"/>
                  </a:moveTo>
                  <a:lnTo>
                    <a:pt x="79167" y="8889"/>
                  </a:lnTo>
                  <a:lnTo>
                    <a:pt x="78875" y="16509"/>
                  </a:lnTo>
                  <a:lnTo>
                    <a:pt x="74468" y="30479"/>
                  </a:lnTo>
                  <a:lnTo>
                    <a:pt x="72268" y="38099"/>
                  </a:lnTo>
                  <a:lnTo>
                    <a:pt x="70433" y="45719"/>
                  </a:lnTo>
                  <a:lnTo>
                    <a:pt x="69364" y="54609"/>
                  </a:lnTo>
                  <a:lnTo>
                    <a:pt x="69464" y="62229"/>
                  </a:lnTo>
                  <a:lnTo>
                    <a:pt x="70048" y="68579"/>
                  </a:lnTo>
                  <a:lnTo>
                    <a:pt x="78748" y="91439"/>
                  </a:lnTo>
                  <a:lnTo>
                    <a:pt x="78894" y="93979"/>
                  </a:lnTo>
                  <a:lnTo>
                    <a:pt x="72202" y="130809"/>
                  </a:lnTo>
                  <a:lnTo>
                    <a:pt x="70336" y="138429"/>
                  </a:lnTo>
                  <a:lnTo>
                    <a:pt x="69432" y="146049"/>
                  </a:lnTo>
                  <a:lnTo>
                    <a:pt x="69360" y="151129"/>
                  </a:lnTo>
                  <a:lnTo>
                    <a:pt x="69464" y="156209"/>
                  </a:lnTo>
                  <a:lnTo>
                    <a:pt x="70099" y="162559"/>
                  </a:lnTo>
                  <a:lnTo>
                    <a:pt x="77922" y="184149"/>
                  </a:lnTo>
                  <a:lnTo>
                    <a:pt x="78545" y="199389"/>
                  </a:lnTo>
                  <a:lnTo>
                    <a:pt x="69375" y="227329"/>
                  </a:lnTo>
                  <a:lnTo>
                    <a:pt x="69452" y="234949"/>
                  </a:lnTo>
                  <a:lnTo>
                    <a:pt x="69552" y="237489"/>
                  </a:lnTo>
                  <a:lnTo>
                    <a:pt x="69993" y="243839"/>
                  </a:lnTo>
                  <a:lnTo>
                    <a:pt x="71287" y="250189"/>
                  </a:lnTo>
                  <a:lnTo>
                    <a:pt x="73075" y="257809"/>
                  </a:lnTo>
                  <a:lnTo>
                    <a:pt x="78913" y="279399"/>
                  </a:lnTo>
                  <a:lnTo>
                    <a:pt x="79941" y="287019"/>
                  </a:lnTo>
                  <a:lnTo>
                    <a:pt x="79954" y="293369"/>
                  </a:lnTo>
                  <a:lnTo>
                    <a:pt x="93772" y="293369"/>
                  </a:lnTo>
                  <a:lnTo>
                    <a:pt x="86726" y="257809"/>
                  </a:lnTo>
                  <a:lnTo>
                    <a:pt x="84963" y="250189"/>
                  </a:lnTo>
                  <a:lnTo>
                    <a:pt x="83740" y="242569"/>
                  </a:lnTo>
                  <a:lnTo>
                    <a:pt x="83411" y="236219"/>
                  </a:lnTo>
                  <a:lnTo>
                    <a:pt x="83447" y="228599"/>
                  </a:lnTo>
                  <a:lnTo>
                    <a:pt x="91816" y="203199"/>
                  </a:lnTo>
                  <a:lnTo>
                    <a:pt x="92413" y="185419"/>
                  </a:lnTo>
                  <a:lnTo>
                    <a:pt x="83866" y="160019"/>
                  </a:lnTo>
                  <a:lnTo>
                    <a:pt x="83432" y="153669"/>
                  </a:lnTo>
                  <a:lnTo>
                    <a:pt x="83402" y="144779"/>
                  </a:lnTo>
                  <a:lnTo>
                    <a:pt x="84461" y="137159"/>
                  </a:lnTo>
                  <a:lnTo>
                    <a:pt x="86176" y="129539"/>
                  </a:lnTo>
                  <a:lnTo>
                    <a:pt x="90071" y="115569"/>
                  </a:lnTo>
                  <a:lnTo>
                    <a:pt x="91645" y="109219"/>
                  </a:lnTo>
                  <a:lnTo>
                    <a:pt x="92676" y="102869"/>
                  </a:lnTo>
                  <a:lnTo>
                    <a:pt x="92921" y="96519"/>
                  </a:lnTo>
                  <a:lnTo>
                    <a:pt x="92693" y="90169"/>
                  </a:lnTo>
                  <a:lnTo>
                    <a:pt x="83853" y="66039"/>
                  </a:lnTo>
                  <a:lnTo>
                    <a:pt x="83345" y="59689"/>
                  </a:lnTo>
                  <a:lnTo>
                    <a:pt x="83304" y="50799"/>
                  </a:lnTo>
                  <a:lnTo>
                    <a:pt x="84390" y="43179"/>
                  </a:lnTo>
                  <a:lnTo>
                    <a:pt x="88387" y="29209"/>
                  </a:lnTo>
                  <a:lnTo>
                    <a:pt x="92667" y="16509"/>
                  </a:lnTo>
                  <a:lnTo>
                    <a:pt x="93162" y="8889"/>
                  </a:lnTo>
                  <a:close/>
                </a:path>
                <a:path w="272415" h="332739">
                  <a:moveTo>
                    <a:pt x="66810" y="8889"/>
                  </a:moveTo>
                  <a:lnTo>
                    <a:pt x="53386" y="8889"/>
                  </a:lnTo>
                  <a:lnTo>
                    <a:pt x="53653" y="17779"/>
                  </a:lnTo>
                  <a:lnTo>
                    <a:pt x="48560" y="31749"/>
                  </a:lnTo>
                  <a:lnTo>
                    <a:pt x="43036" y="64769"/>
                  </a:lnTo>
                  <a:lnTo>
                    <a:pt x="51837" y="88899"/>
                  </a:lnTo>
                  <a:lnTo>
                    <a:pt x="52522" y="95249"/>
                  </a:lnTo>
                  <a:lnTo>
                    <a:pt x="52560" y="102869"/>
                  </a:lnTo>
                  <a:lnTo>
                    <a:pt x="51603" y="109219"/>
                  </a:lnTo>
                  <a:lnTo>
                    <a:pt x="49963" y="116839"/>
                  </a:lnTo>
                  <a:lnTo>
                    <a:pt x="45965" y="132079"/>
                  </a:lnTo>
                  <a:lnTo>
                    <a:pt x="44258" y="139699"/>
                  </a:lnTo>
                  <a:lnTo>
                    <a:pt x="43146" y="146049"/>
                  </a:lnTo>
                  <a:lnTo>
                    <a:pt x="43064" y="156209"/>
                  </a:lnTo>
                  <a:lnTo>
                    <a:pt x="43239" y="160019"/>
                  </a:lnTo>
                  <a:lnTo>
                    <a:pt x="51113" y="184149"/>
                  </a:lnTo>
                  <a:lnTo>
                    <a:pt x="51646" y="189229"/>
                  </a:lnTo>
                  <a:lnTo>
                    <a:pt x="42883" y="231139"/>
                  </a:lnTo>
                  <a:lnTo>
                    <a:pt x="42925" y="237489"/>
                  </a:lnTo>
                  <a:lnTo>
                    <a:pt x="47798" y="262889"/>
                  </a:lnTo>
                  <a:lnTo>
                    <a:pt x="61755" y="262889"/>
                  </a:lnTo>
                  <a:lnTo>
                    <a:pt x="59851" y="256539"/>
                  </a:lnTo>
                  <a:lnTo>
                    <a:pt x="58234" y="250189"/>
                  </a:lnTo>
                  <a:lnTo>
                    <a:pt x="57137" y="243839"/>
                  </a:lnTo>
                  <a:lnTo>
                    <a:pt x="56859" y="238759"/>
                  </a:lnTo>
                  <a:lnTo>
                    <a:pt x="56904" y="231139"/>
                  </a:lnTo>
                  <a:lnTo>
                    <a:pt x="61120" y="218439"/>
                  </a:lnTo>
                  <a:lnTo>
                    <a:pt x="65057" y="207009"/>
                  </a:lnTo>
                  <a:lnTo>
                    <a:pt x="65502" y="201929"/>
                  </a:lnTo>
                  <a:lnTo>
                    <a:pt x="57082" y="160019"/>
                  </a:lnTo>
                  <a:lnTo>
                    <a:pt x="56838" y="153669"/>
                  </a:lnTo>
                  <a:lnTo>
                    <a:pt x="65497" y="109219"/>
                  </a:lnTo>
                  <a:lnTo>
                    <a:pt x="66457" y="101599"/>
                  </a:lnTo>
                  <a:lnTo>
                    <a:pt x="66391" y="93979"/>
                  </a:lnTo>
                  <a:lnTo>
                    <a:pt x="65794" y="87629"/>
                  </a:lnTo>
                  <a:lnTo>
                    <a:pt x="56967" y="64769"/>
                  </a:lnTo>
                  <a:lnTo>
                    <a:pt x="56599" y="52069"/>
                  </a:lnTo>
                  <a:lnTo>
                    <a:pt x="63226" y="30479"/>
                  </a:lnTo>
                  <a:lnTo>
                    <a:pt x="64957" y="22859"/>
                  </a:lnTo>
                  <a:lnTo>
                    <a:pt x="66234" y="16509"/>
                  </a:lnTo>
                  <a:lnTo>
                    <a:pt x="66810" y="8889"/>
                  </a:lnTo>
                  <a:close/>
                </a:path>
                <a:path w="272415" h="332739">
                  <a:moveTo>
                    <a:pt x="39289" y="8889"/>
                  </a:moveTo>
                  <a:lnTo>
                    <a:pt x="25103" y="8889"/>
                  </a:lnTo>
                  <a:lnTo>
                    <a:pt x="25205" y="15239"/>
                  </a:lnTo>
                  <a:lnTo>
                    <a:pt x="24263" y="22859"/>
                  </a:lnTo>
                  <a:lnTo>
                    <a:pt x="22605" y="29209"/>
                  </a:lnTo>
                  <a:lnTo>
                    <a:pt x="18347" y="44449"/>
                  </a:lnTo>
                  <a:lnTo>
                    <a:pt x="16502" y="52069"/>
                  </a:lnTo>
                  <a:lnTo>
                    <a:pt x="15604" y="58419"/>
                  </a:lnTo>
                  <a:lnTo>
                    <a:pt x="15515" y="67309"/>
                  </a:lnTo>
                  <a:lnTo>
                    <a:pt x="16112" y="73659"/>
                  </a:lnTo>
                  <a:lnTo>
                    <a:pt x="24811" y="96519"/>
                  </a:lnTo>
                  <a:lnTo>
                    <a:pt x="25103" y="101599"/>
                  </a:lnTo>
                  <a:lnTo>
                    <a:pt x="24951" y="107949"/>
                  </a:lnTo>
                  <a:lnTo>
                    <a:pt x="23963" y="114299"/>
                  </a:lnTo>
                  <a:lnTo>
                    <a:pt x="22399" y="121919"/>
                  </a:lnTo>
                  <a:lnTo>
                    <a:pt x="18265" y="135889"/>
                  </a:lnTo>
                  <a:lnTo>
                    <a:pt x="16399" y="143509"/>
                  </a:lnTo>
                  <a:lnTo>
                    <a:pt x="15495" y="151129"/>
                  </a:lnTo>
                  <a:lnTo>
                    <a:pt x="15423" y="156209"/>
                  </a:lnTo>
                  <a:lnTo>
                    <a:pt x="15527" y="161289"/>
                  </a:lnTo>
                  <a:lnTo>
                    <a:pt x="16162" y="167639"/>
                  </a:lnTo>
                  <a:lnTo>
                    <a:pt x="23986" y="190499"/>
                  </a:lnTo>
                  <a:lnTo>
                    <a:pt x="24582" y="204469"/>
                  </a:lnTo>
                  <a:lnTo>
                    <a:pt x="22563" y="210819"/>
                  </a:lnTo>
                  <a:lnTo>
                    <a:pt x="20442" y="217169"/>
                  </a:lnTo>
                  <a:lnTo>
                    <a:pt x="34881" y="217169"/>
                  </a:lnTo>
                  <a:lnTo>
                    <a:pt x="37879" y="208279"/>
                  </a:lnTo>
                  <a:lnTo>
                    <a:pt x="38476" y="191769"/>
                  </a:lnTo>
                  <a:lnTo>
                    <a:pt x="29929" y="165099"/>
                  </a:lnTo>
                  <a:lnTo>
                    <a:pt x="29523" y="160019"/>
                  </a:lnTo>
                  <a:lnTo>
                    <a:pt x="29475" y="151129"/>
                  </a:lnTo>
                  <a:lnTo>
                    <a:pt x="30531" y="143509"/>
                  </a:lnTo>
                  <a:lnTo>
                    <a:pt x="32241" y="135889"/>
                  </a:lnTo>
                  <a:lnTo>
                    <a:pt x="36132" y="121919"/>
                  </a:lnTo>
                  <a:lnTo>
                    <a:pt x="37703" y="115569"/>
                  </a:lnTo>
                  <a:lnTo>
                    <a:pt x="38734" y="107949"/>
                  </a:lnTo>
                  <a:lnTo>
                    <a:pt x="38984" y="101599"/>
                  </a:lnTo>
                  <a:lnTo>
                    <a:pt x="38756" y="95249"/>
                  </a:lnTo>
                  <a:lnTo>
                    <a:pt x="29929" y="71119"/>
                  </a:lnTo>
                  <a:lnTo>
                    <a:pt x="29523" y="66039"/>
                  </a:lnTo>
                  <a:lnTo>
                    <a:pt x="29405" y="62229"/>
                  </a:lnTo>
                  <a:lnTo>
                    <a:pt x="29373" y="57149"/>
                  </a:lnTo>
                  <a:lnTo>
                    <a:pt x="30456" y="49529"/>
                  </a:lnTo>
                  <a:lnTo>
                    <a:pt x="32282" y="41909"/>
                  </a:lnTo>
                  <a:lnTo>
                    <a:pt x="36446" y="29209"/>
                  </a:lnTo>
                  <a:lnTo>
                    <a:pt x="38095" y="22859"/>
                  </a:lnTo>
                  <a:lnTo>
                    <a:pt x="39135" y="16509"/>
                  </a:lnTo>
                  <a:lnTo>
                    <a:pt x="39289" y="88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0" name="object 21"/>
            <p:cNvSpPr>
              <a:spLocks noChangeArrowheads="1"/>
            </p:cNvSpPr>
            <p:nvPr/>
          </p:nvSpPr>
          <p:spPr bwMode="auto">
            <a:xfrm>
              <a:off x="10606760" y="4957665"/>
              <a:ext cx="140144" cy="174724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l="25238" t="51117" r="60809" b="35732"/>
          <a:stretch>
            <a:fillRect/>
          </a:stretch>
        </p:blipFill>
        <p:spPr bwMode="auto">
          <a:xfrm>
            <a:off x="2656369" y="5134718"/>
            <a:ext cx="1705397" cy="895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 l="21458" t="28674" r="67269" b="57471"/>
          <a:stretch>
            <a:fillRect/>
          </a:stretch>
        </p:blipFill>
        <p:spPr bwMode="auto">
          <a:xfrm>
            <a:off x="6979534" y="5100295"/>
            <a:ext cx="1378834" cy="95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 idx="4294967295"/>
          </p:nvPr>
        </p:nvSpPr>
        <p:spPr>
          <a:xfrm>
            <a:off x="685800" y="116632"/>
            <a:ext cx="77724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Lucida Sans"/>
              <a:buNone/>
            </a:pPr>
            <a:r>
              <a:rPr lang="fr-FR" sz="3600" b="1" i="0" u="none" strike="noStrike" cap="none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Formations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468312" y="1125537"/>
            <a:ext cx="8640762" cy="504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Lucida Sans"/>
              <a:buChar char="•"/>
            </a:pPr>
            <a:r>
              <a:rPr lang="fr-FR" sz="2400" b="0" i="0" u="none" dirty="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BTS MS option A </a:t>
            </a:r>
            <a:r>
              <a:rPr lang="fr-FR" sz="2000" b="0" i="0" u="none" dirty="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(Maintenance des Systèmes de production)</a:t>
            </a:r>
            <a:endParaRPr dirty="0"/>
          </a:p>
          <a:p>
            <a:pPr marL="914400" marR="0" lvl="2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ucida Sans"/>
              <a:buChar char="•"/>
            </a:pPr>
            <a:r>
              <a:rPr lang="fr-FR" sz="2000" b="0" i="0" u="none" strike="noStrike" cap="none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15 élèves </a:t>
            </a:r>
            <a:endParaRPr dirty="0">
              <a:solidFill>
                <a:srgbClr val="FFFFFF"/>
              </a:solidFill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Lucida Sans"/>
              <a:buChar char="•"/>
            </a:pPr>
            <a:r>
              <a:rPr lang="fr-FR" sz="2400" b="0" i="0" u="none" dirty="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BAC PRO MEI </a:t>
            </a:r>
            <a:r>
              <a:rPr lang="fr-FR" sz="2000" b="0" i="0" u="none" dirty="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(Maintenance des Equipements Industriels)</a:t>
            </a:r>
            <a:endParaRPr sz="2000" dirty="0">
              <a:solidFill>
                <a:srgbClr val="17375E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371600" lvl="2" indent="-3556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ucida Sans"/>
              <a:buChar char="•"/>
            </a:pPr>
            <a:r>
              <a:rPr lang="fr-FR" sz="2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15 élèves</a:t>
            </a:r>
            <a:endParaRPr sz="2000" b="0" i="0" u="none" strike="noStrike" cap="none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371600" lvl="2" indent="-3556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ucida Sans"/>
              <a:buChar char="•"/>
            </a:pPr>
            <a:r>
              <a:rPr lang="fr-FR" sz="2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Dispositif Marine (Insertion dans la marine à l’issue du bac)</a:t>
            </a:r>
            <a:endParaRPr sz="2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Lucida Sans"/>
              <a:buChar char="•"/>
            </a:pPr>
            <a:r>
              <a:rPr lang="fr-FR" sz="2400" b="0" i="0" u="none" dirty="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BAC PRO MELEEC </a:t>
            </a:r>
            <a:r>
              <a:rPr lang="fr-FR" sz="2000" b="0" i="0" u="none" dirty="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(Métiers de l‘Electricité et de ses 					  Environnements Connectés)</a:t>
            </a:r>
            <a:endParaRPr dirty="0"/>
          </a:p>
          <a:p>
            <a:pPr marL="914400" marR="0" lvl="2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ucida Sans"/>
              <a:buChar char="•"/>
            </a:pPr>
            <a:r>
              <a:rPr lang="fr-FR" sz="2000" b="0" i="0" u="none" strike="noStrike" cap="none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24 élèves</a:t>
            </a:r>
            <a:endParaRPr sz="2400" b="0" i="0" u="none" strike="noStrike" cap="none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Lucida Sans"/>
              <a:buChar char="•"/>
            </a:pPr>
            <a:r>
              <a:rPr lang="fr-FR" sz="2400" b="0" i="0" u="none" dirty="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CAP CIP </a:t>
            </a:r>
            <a:r>
              <a:rPr lang="fr-FR" sz="2000" b="0" i="0" u="none" dirty="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(Conducteur d’Installation de Production)</a:t>
            </a:r>
            <a:endParaRPr dirty="0"/>
          </a:p>
          <a:p>
            <a:pPr marL="914400" marR="0" lvl="2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ucida Sans"/>
              <a:buChar char="•"/>
            </a:pPr>
            <a:r>
              <a:rPr lang="fr-FR" sz="2000" b="0" i="0" u="none" strike="noStrike" cap="none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12 élèves  </a:t>
            </a:r>
            <a:endParaRPr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17375E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0"/>
          <p:cNvSpPr>
            <a:spLocks/>
          </p:cNvSpPr>
          <p:nvPr/>
        </p:nvSpPr>
        <p:spPr bwMode="auto">
          <a:xfrm>
            <a:off x="2270966" y="3317784"/>
            <a:ext cx="5183130" cy="964847"/>
          </a:xfrm>
          <a:custGeom>
            <a:avLst/>
            <a:gdLst/>
            <a:ahLst/>
            <a:cxnLst>
              <a:cxn ang="0">
                <a:pos x="2971800" y="0"/>
              </a:cxn>
              <a:cxn ang="0">
                <a:pos x="0" y="0"/>
              </a:cxn>
              <a:cxn ang="0">
                <a:pos x="0" y="571500"/>
              </a:cxn>
              <a:cxn ang="0">
                <a:pos x="2971800" y="571500"/>
              </a:cxn>
              <a:cxn ang="0">
                <a:pos x="2971800" y="0"/>
              </a:cxn>
            </a:cxnLst>
            <a:rect l="0" t="0" r="r" b="b"/>
            <a:pathLst>
              <a:path w="2971800" h="571500">
                <a:moveTo>
                  <a:pt x="2971800" y="0"/>
                </a:moveTo>
                <a:lnTo>
                  <a:pt x="0" y="0"/>
                </a:lnTo>
                <a:lnTo>
                  <a:pt x="0" y="571500"/>
                </a:lnTo>
                <a:lnTo>
                  <a:pt x="2971800" y="571500"/>
                </a:lnTo>
                <a:lnTo>
                  <a:pt x="2971800" y="0"/>
                </a:lnTo>
                <a:close/>
              </a:path>
            </a:pathLst>
          </a:custGeom>
          <a:solidFill>
            <a:srgbClr val="231F20">
              <a:alpha val="81960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 dirty="0"/>
          </a:p>
        </p:txBody>
      </p:sp>
      <p:sp>
        <p:nvSpPr>
          <p:cNvPr id="10" name="object 11"/>
          <p:cNvSpPr txBox="1"/>
          <p:nvPr/>
        </p:nvSpPr>
        <p:spPr>
          <a:xfrm>
            <a:off x="2342007" y="3343356"/>
            <a:ext cx="5413033" cy="914802"/>
          </a:xfrm>
          <a:prstGeom prst="rect">
            <a:avLst/>
          </a:prstGeom>
        </p:spPr>
        <p:txBody>
          <a:bodyPr wrap="square" lIns="0" tIns="100965" rIns="0" bIns="0">
            <a:spAutoFit/>
          </a:bodyPr>
          <a:lstStyle/>
          <a:p>
            <a:pPr marL="12700">
              <a:lnSpc>
                <a:spcPct val="73000"/>
              </a:lnSpc>
              <a:spcBef>
                <a:spcPts val="800"/>
              </a:spcBef>
            </a:pPr>
            <a:r>
              <a:rPr lang="fr-FR" sz="3600" dirty="0">
                <a:solidFill>
                  <a:srgbClr val="FFFFFF"/>
                </a:solidFill>
                <a:latin typeface="Arial" charset="0"/>
                <a:cs typeface="Arial" charset="0"/>
              </a:rPr>
              <a:t>Maintenance des  Systèmes de Production</a:t>
            </a:r>
            <a:endParaRPr lang="fr-FR" sz="3600" dirty="0">
              <a:latin typeface="Arial" charset="0"/>
              <a:cs typeface="Arial" charset="0"/>
            </a:endParaRPr>
          </a:p>
        </p:txBody>
      </p:sp>
      <p:sp>
        <p:nvSpPr>
          <p:cNvPr id="12" name="object 22"/>
          <p:cNvSpPr>
            <a:spLocks/>
          </p:cNvSpPr>
          <p:nvPr/>
        </p:nvSpPr>
        <p:spPr bwMode="auto">
          <a:xfrm>
            <a:off x="2280033" y="2483795"/>
            <a:ext cx="2836862" cy="574675"/>
          </a:xfrm>
          <a:custGeom>
            <a:avLst/>
            <a:gdLst/>
            <a:ahLst/>
            <a:cxnLst>
              <a:cxn ang="0">
                <a:pos x="0" y="495300"/>
              </a:cxn>
              <a:cxn ang="0">
                <a:pos x="1920608" y="495300"/>
              </a:cxn>
              <a:cxn ang="0">
                <a:pos x="1920608" y="0"/>
              </a:cxn>
              <a:cxn ang="0">
                <a:pos x="0" y="0"/>
              </a:cxn>
              <a:cxn ang="0">
                <a:pos x="0" y="495300"/>
              </a:cxn>
            </a:cxnLst>
            <a:rect l="0" t="0" r="r" b="b"/>
            <a:pathLst>
              <a:path w="1920875" h="495300">
                <a:moveTo>
                  <a:pt x="0" y="495300"/>
                </a:moveTo>
                <a:lnTo>
                  <a:pt x="1920608" y="495300"/>
                </a:lnTo>
                <a:lnTo>
                  <a:pt x="1920608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solidFill>
            <a:srgbClr val="CA4136">
              <a:alpha val="89803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 dirty="0"/>
          </a:p>
        </p:txBody>
      </p:sp>
      <p:sp>
        <p:nvSpPr>
          <p:cNvPr id="13" name="object 23"/>
          <p:cNvSpPr txBox="1"/>
          <p:nvPr/>
        </p:nvSpPr>
        <p:spPr>
          <a:xfrm>
            <a:off x="2214683" y="1187872"/>
            <a:ext cx="4608512" cy="14462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8000" b="1" spc="-360" dirty="0">
                <a:solidFill>
                  <a:srgbClr val="FFFFFF"/>
                </a:solidFill>
                <a:latin typeface="Trebuchet MS"/>
                <a:cs typeface="Trebuchet MS"/>
              </a:rPr>
              <a:t>BTS</a:t>
            </a:r>
            <a:r>
              <a:rPr sz="8000" b="1" spc="-15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0" spc="-890" dirty="0">
                <a:solidFill>
                  <a:srgbClr val="FFFFFF"/>
                </a:solidFill>
                <a:latin typeface="Verdana"/>
                <a:cs typeface="Verdana"/>
              </a:rPr>
              <a:t>MS</a:t>
            </a:r>
            <a:endParaRPr sz="8000" dirty="0">
              <a:latin typeface="Verdana"/>
              <a:cs typeface="Verdana"/>
            </a:endParaRPr>
          </a:p>
        </p:txBody>
      </p:sp>
      <p:sp>
        <p:nvSpPr>
          <p:cNvPr id="14" name="object 24"/>
          <p:cNvSpPr txBox="1"/>
          <p:nvPr/>
        </p:nvSpPr>
        <p:spPr>
          <a:xfrm>
            <a:off x="2587693" y="2445033"/>
            <a:ext cx="2497137" cy="730250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>
              <a:spcBef>
                <a:spcPts val="110"/>
              </a:spcBef>
              <a:defRPr/>
            </a:pPr>
            <a:r>
              <a:rPr sz="3950" spc="-490" dirty="0">
                <a:solidFill>
                  <a:srgbClr val="FFFFFF"/>
                </a:solidFill>
                <a:latin typeface="Verdana"/>
                <a:cs typeface="Verdana"/>
              </a:rPr>
              <a:t>Option</a:t>
            </a:r>
            <a:r>
              <a:rPr sz="3950" spc="-9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950" spc="-28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39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 idx="4294967295"/>
          </p:nvPr>
        </p:nvSpPr>
        <p:spPr>
          <a:xfrm>
            <a:off x="609600" y="609600"/>
            <a:ext cx="7848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100"/>
              <a:buFont typeface="Lucida Sans"/>
              <a:buNone/>
            </a:pPr>
            <a:r>
              <a:rPr lang="fr-FR" sz="4100" b="1" i="0" u="none" strike="noStrike" cap="none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LE TECHNICIEN DE MAINTENANCE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611187" y="2636837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827075" y="2774739"/>
            <a:ext cx="7848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r-FR" sz="2800" b="1" i="0" u="none" dirty="0">
                <a:solidFill>
                  <a:srgbClr val="F2F2F2"/>
                </a:solidFill>
                <a:highlight>
                  <a:srgbClr val="FF0000"/>
                </a:highlight>
                <a:latin typeface="Lucida Sans"/>
                <a:ea typeface="Lucida Sans"/>
                <a:cs typeface="Lucida Sans"/>
                <a:sym typeface="Lucida Sans"/>
              </a:rPr>
              <a:t>SON ROLE AU SEIN </a:t>
            </a:r>
            <a:endParaRPr sz="2800" b="1" i="0" u="none" dirty="0">
              <a:solidFill>
                <a:srgbClr val="F2F2F2"/>
              </a:solidFill>
              <a:highlight>
                <a:srgbClr val="FF0000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F2F2F2"/>
                </a:solidFill>
                <a:highlight>
                  <a:srgbClr val="FF0000"/>
                </a:highlight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fr-FR" sz="2800" b="1" i="0" u="none" dirty="0">
                <a:solidFill>
                  <a:srgbClr val="F2F2F2"/>
                </a:solidFill>
                <a:highlight>
                  <a:srgbClr val="FF0000"/>
                </a:highlight>
                <a:latin typeface="Lucida Sans"/>
                <a:ea typeface="Lucida Sans"/>
                <a:cs typeface="Lucida Sans"/>
                <a:sym typeface="Lucida Sans"/>
              </a:rPr>
              <a:t>DE L’ ENTREPRISE </a:t>
            </a:r>
            <a:r>
              <a:rPr lang="fr-FR" sz="2800" b="1" dirty="0">
                <a:solidFill>
                  <a:srgbClr val="F2F2F2"/>
                </a:solidFill>
                <a:highlight>
                  <a:srgbClr val="FF0000"/>
                </a:highlight>
                <a:latin typeface="Lucida Sans"/>
                <a:ea typeface="Lucida Sans"/>
                <a:cs typeface="Lucida Sans"/>
                <a:sym typeface="Lucida Sans"/>
              </a:rPr>
              <a:t>?</a:t>
            </a:r>
            <a:endParaRPr dirty="0"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>
            <a:spLocks noGrp="1"/>
          </p:cNvSpPr>
          <p:nvPr>
            <p:ph type="title" idx="4294967295"/>
          </p:nvPr>
        </p:nvSpPr>
        <p:spPr>
          <a:xfrm>
            <a:off x="683568" y="188640"/>
            <a:ext cx="7772400" cy="93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40"/>
              <a:buFont typeface="Lucida Sans"/>
              <a:buNone/>
            </a:pPr>
            <a:r>
              <a:rPr lang="fr-FR" sz="3240" b="1" i="0" u="none" strike="noStrike" cap="none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LE TECHNICIEN DE MAINTENANCE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43" name="Google Shape;143;p7"/>
          <p:cNvSpPr txBox="1"/>
          <p:nvPr/>
        </p:nvSpPr>
        <p:spPr>
          <a:xfrm>
            <a:off x="820737" y="1125537"/>
            <a:ext cx="8143875" cy="267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fr-FR" sz="2400" i="0" u="none" dirty="0">
                <a:solidFill>
                  <a:schemeClr val="lt1"/>
                </a:solidFill>
              </a:rPr>
              <a:t> </a:t>
            </a:r>
            <a:r>
              <a:rPr lang="fr-FR" sz="2000" i="0" u="none" dirty="0">
                <a:solidFill>
                  <a:schemeClr val="lt1"/>
                </a:solidFill>
              </a:rPr>
              <a:t>G</a:t>
            </a:r>
            <a:r>
              <a:rPr lang="fr-FR" sz="2000" dirty="0">
                <a:solidFill>
                  <a:schemeClr val="lt1"/>
                </a:solidFill>
              </a:rPr>
              <a:t>È</a:t>
            </a:r>
            <a:r>
              <a:rPr lang="fr-FR" sz="2000" i="0" u="none" dirty="0">
                <a:solidFill>
                  <a:schemeClr val="lt1"/>
                </a:solidFill>
              </a:rPr>
              <a:t>RE LA MA</a:t>
            </a:r>
            <a:r>
              <a:rPr lang="fr-FR" sz="2000" dirty="0">
                <a:solidFill>
                  <a:schemeClr val="lt1"/>
                </a:solidFill>
              </a:rPr>
              <a:t>Î</a:t>
            </a:r>
            <a:r>
              <a:rPr lang="fr-FR" sz="2000" i="0" u="none" dirty="0">
                <a:solidFill>
                  <a:schemeClr val="lt1"/>
                </a:solidFill>
              </a:rPr>
              <a:t>TRISE DES CO</a:t>
            </a:r>
            <a:r>
              <a:rPr lang="fr-FR" sz="2000" dirty="0">
                <a:solidFill>
                  <a:schemeClr val="lt1"/>
                </a:solidFill>
              </a:rPr>
              <a:t>Û</a:t>
            </a:r>
            <a:r>
              <a:rPr lang="fr-FR" sz="2000" i="0" u="none" dirty="0">
                <a:solidFill>
                  <a:schemeClr val="lt1"/>
                </a:solidFill>
              </a:rPr>
              <a:t>TS </a:t>
            </a:r>
            <a:endParaRPr dirty="0"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fr-FR" sz="2000" i="0" u="none" dirty="0">
                <a:solidFill>
                  <a:schemeClr val="lt1"/>
                </a:solidFill>
              </a:rPr>
              <a:t> OPTIMISE L’ACTIVIT</a:t>
            </a:r>
            <a:r>
              <a:rPr lang="fr-FR" sz="2000" dirty="0">
                <a:solidFill>
                  <a:schemeClr val="lt1"/>
                </a:solidFill>
              </a:rPr>
              <a:t>É</a:t>
            </a:r>
            <a:r>
              <a:rPr lang="fr-FR" sz="2000" i="0" u="none" dirty="0">
                <a:solidFill>
                  <a:schemeClr val="lt1"/>
                </a:solidFill>
              </a:rPr>
              <a:t> DE MAINTENANCE</a:t>
            </a:r>
            <a:endParaRPr dirty="0"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fr-FR" sz="2000" i="0" u="none" dirty="0">
                <a:solidFill>
                  <a:schemeClr val="lt1"/>
                </a:solidFill>
              </a:rPr>
              <a:t> ASSURE LA VEILLE SUR LES </a:t>
            </a:r>
            <a:r>
              <a:rPr lang="fr-FR" sz="2000" dirty="0">
                <a:solidFill>
                  <a:schemeClr val="lt1"/>
                </a:solidFill>
              </a:rPr>
              <a:t>É</a:t>
            </a:r>
            <a:r>
              <a:rPr lang="fr-FR" sz="2000" i="0" u="none" dirty="0">
                <a:solidFill>
                  <a:schemeClr val="lt1"/>
                </a:solidFill>
              </a:rPr>
              <a:t>VOLUTIONS TECHNOLOGIQUES</a:t>
            </a:r>
            <a:endParaRPr dirty="0"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fr-FR" sz="2000" i="0" u="none" dirty="0">
                <a:solidFill>
                  <a:schemeClr val="lt1"/>
                </a:solidFill>
              </a:rPr>
              <a:t> CON</a:t>
            </a:r>
            <a:r>
              <a:rPr lang="fr-FR" sz="2000" dirty="0">
                <a:solidFill>
                  <a:schemeClr val="lt1"/>
                </a:solidFill>
              </a:rPr>
              <a:t>Ç</a:t>
            </a:r>
            <a:r>
              <a:rPr lang="fr-FR" sz="2000" i="0" u="none" dirty="0">
                <a:solidFill>
                  <a:schemeClr val="lt1"/>
                </a:solidFill>
              </a:rPr>
              <a:t>OIT LES SOLUTIONS TECHNIQUES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fr-FR" sz="2400" b="0" i="0" u="sng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sp>
        <p:nvSpPr>
          <p:cNvPr id="144" name="Google Shape;144;p7"/>
          <p:cNvSpPr txBox="1"/>
          <p:nvPr/>
        </p:nvSpPr>
        <p:spPr>
          <a:xfrm>
            <a:off x="1066800" y="2565400"/>
            <a:ext cx="7162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fr-FR" sz="24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EXEMPLE : 1 Minute d’arrêt d’une chaîne de production automobile coûte 2500 € à l’entreprise</a:t>
            </a:r>
            <a:endParaRPr dirty="0"/>
          </a:p>
        </p:txBody>
      </p:sp>
      <p:pic>
        <p:nvPicPr>
          <p:cNvPr id="145" name="Google Shape;14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4113" y="3666087"/>
            <a:ext cx="4375779" cy="2751137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>
            <a:spLocks noGrp="1"/>
          </p:cNvSpPr>
          <p:nvPr>
            <p:ph type="title" idx="4294967295"/>
          </p:nvPr>
        </p:nvSpPr>
        <p:spPr>
          <a:xfrm>
            <a:off x="251520" y="260648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Lucida Sans"/>
              <a:buNone/>
            </a:pPr>
            <a:r>
              <a:rPr lang="fr-FR" sz="3600" b="1" i="0" u="none" strike="noStrike" cap="none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POUR CELA, IL ASSURE :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827087" y="2997200"/>
            <a:ext cx="7848600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⮚"/>
            </a:pPr>
            <a:r>
              <a:rPr lang="fr-FR" sz="2400" i="0" u="none" dirty="0">
                <a:solidFill>
                  <a:schemeClr val="lt1"/>
                </a:solidFill>
              </a:rPr>
              <a:t>MAINTENANCE CORRECTIVE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fr-FR" sz="2000" i="1" u="none" dirty="0">
                <a:solidFill>
                  <a:schemeClr val="lt1"/>
                </a:solidFill>
              </a:rPr>
              <a:t>R</a:t>
            </a:r>
            <a:r>
              <a:rPr lang="fr-FR" sz="2000" i="1" dirty="0">
                <a:solidFill>
                  <a:schemeClr val="lt1"/>
                </a:solidFill>
              </a:rPr>
              <a:t>É</a:t>
            </a:r>
            <a:r>
              <a:rPr lang="fr-FR" sz="2000" i="1" u="none" dirty="0">
                <a:solidFill>
                  <a:schemeClr val="lt1"/>
                </a:solidFill>
              </a:rPr>
              <a:t>PARATIONS EN URGENCE</a:t>
            </a:r>
            <a:endParaRPr i="1" dirty="0"/>
          </a:p>
        </p:txBody>
      </p:sp>
      <p:sp>
        <p:nvSpPr>
          <p:cNvPr id="152" name="Google Shape;152;p8"/>
          <p:cNvSpPr txBox="1"/>
          <p:nvPr/>
        </p:nvSpPr>
        <p:spPr>
          <a:xfrm>
            <a:off x="827087" y="1628775"/>
            <a:ext cx="78486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⮚"/>
            </a:pPr>
            <a:r>
              <a:rPr lang="fr-FR" sz="2400" i="0" u="none" dirty="0">
                <a:solidFill>
                  <a:schemeClr val="lt1"/>
                </a:solidFill>
              </a:rPr>
              <a:t> MAINTENANCE PR</a:t>
            </a:r>
            <a:r>
              <a:rPr lang="fr-FR" sz="2400" dirty="0">
                <a:solidFill>
                  <a:schemeClr val="lt1"/>
                </a:solidFill>
              </a:rPr>
              <a:t>É</a:t>
            </a:r>
            <a:r>
              <a:rPr lang="fr-FR" sz="2400" i="0" u="none" dirty="0">
                <a:solidFill>
                  <a:schemeClr val="lt1"/>
                </a:solidFill>
              </a:rPr>
              <a:t>VENTIVE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fr-FR" sz="2000" i="1" u="none" dirty="0">
                <a:solidFill>
                  <a:schemeClr val="lt1"/>
                </a:solidFill>
              </a:rPr>
              <a:t>DISPOSITIONS POUR </a:t>
            </a:r>
            <a:r>
              <a:rPr lang="fr-FR" sz="2000" i="1" dirty="0">
                <a:solidFill>
                  <a:schemeClr val="lt1"/>
                </a:solidFill>
              </a:rPr>
              <a:t>É</a:t>
            </a:r>
            <a:r>
              <a:rPr lang="fr-FR" sz="2000" i="1" u="none" dirty="0">
                <a:solidFill>
                  <a:schemeClr val="lt1"/>
                </a:solidFill>
              </a:rPr>
              <a:t>VITER LES PANNES </a:t>
            </a:r>
            <a:endParaRPr i="1" dirty="0"/>
          </a:p>
        </p:txBody>
      </p:sp>
      <p:sp>
        <p:nvSpPr>
          <p:cNvPr id="153" name="Google Shape;153;p8"/>
          <p:cNvSpPr txBox="1"/>
          <p:nvPr/>
        </p:nvSpPr>
        <p:spPr>
          <a:xfrm>
            <a:off x="827087" y="4581525"/>
            <a:ext cx="7848600" cy="142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⮚"/>
            </a:pPr>
            <a:r>
              <a:rPr lang="fr-FR" sz="2400" i="0" u="none" dirty="0">
                <a:solidFill>
                  <a:schemeClr val="lt1"/>
                </a:solidFill>
              </a:rPr>
              <a:t>MAINTENANCE AMELIORATIVE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fr-FR" sz="2400" i="0" u="none" dirty="0">
                <a:solidFill>
                  <a:schemeClr val="lt1"/>
                </a:solidFill>
              </a:rPr>
              <a:t> </a:t>
            </a:r>
            <a:r>
              <a:rPr lang="fr-FR" sz="2000" i="1" u="none" dirty="0">
                <a:solidFill>
                  <a:schemeClr val="lt1"/>
                </a:solidFill>
              </a:rPr>
              <a:t>PRODUCTIVIT</a:t>
            </a:r>
            <a:r>
              <a:rPr lang="fr-FR" sz="2000" i="1" dirty="0">
                <a:solidFill>
                  <a:schemeClr val="lt1"/>
                </a:solidFill>
              </a:rPr>
              <a:t>É</a:t>
            </a:r>
            <a:r>
              <a:rPr lang="fr-FR" sz="2000" i="1" u="none" dirty="0">
                <a:solidFill>
                  <a:schemeClr val="lt1"/>
                </a:solidFill>
              </a:rPr>
              <a:t> </a:t>
            </a:r>
            <a:endParaRPr i="1" dirty="0"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fr-FR" sz="2000" i="1" u="none" dirty="0">
                <a:solidFill>
                  <a:schemeClr val="lt1"/>
                </a:solidFill>
              </a:rPr>
              <a:t>QUALIT</a:t>
            </a:r>
            <a:r>
              <a:rPr lang="fr-FR" sz="2000" i="1" dirty="0">
                <a:solidFill>
                  <a:schemeClr val="lt1"/>
                </a:solidFill>
              </a:rPr>
              <a:t>É</a:t>
            </a:r>
            <a:r>
              <a:rPr lang="fr-FR" sz="2000" i="1" u="none" dirty="0">
                <a:solidFill>
                  <a:schemeClr val="lt1"/>
                </a:solidFill>
              </a:rPr>
              <a:t> TOTALE</a:t>
            </a:r>
            <a:endParaRPr i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/>
          <p:nvPr/>
        </p:nvSpPr>
        <p:spPr>
          <a:xfrm>
            <a:off x="1916112" y="4195762"/>
            <a:ext cx="5486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</a:pPr>
            <a:r>
              <a:rPr lang="fr-FR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b="0" i="0" u="none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Diagnostics sur systèmes</a:t>
            </a:r>
            <a:endParaRPr dirty="0"/>
          </a:p>
        </p:txBody>
      </p:sp>
      <p:sp>
        <p:nvSpPr>
          <p:cNvPr id="159" name="Google Shape;159;p9"/>
          <p:cNvSpPr txBox="1"/>
          <p:nvPr/>
        </p:nvSpPr>
        <p:spPr>
          <a:xfrm>
            <a:off x="914400" y="2492375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</a:pPr>
            <a:r>
              <a:rPr lang="fr-FR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b="0" i="0" u="none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Câblages</a:t>
            </a:r>
            <a:endParaRPr dirty="0"/>
          </a:p>
        </p:txBody>
      </p:sp>
      <p:sp>
        <p:nvSpPr>
          <p:cNvPr id="160" name="Google Shape;160;p9"/>
          <p:cNvSpPr txBox="1"/>
          <p:nvPr/>
        </p:nvSpPr>
        <p:spPr>
          <a:xfrm>
            <a:off x="1219200" y="3068637"/>
            <a:ext cx="563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</a:pPr>
            <a:r>
              <a:rPr lang="fr-FR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b="0" i="0" u="none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Démontages mécaniques</a:t>
            </a:r>
            <a:endParaRPr dirty="0"/>
          </a:p>
        </p:txBody>
      </p:sp>
      <p:sp>
        <p:nvSpPr>
          <p:cNvPr id="161" name="Google Shape;161;p9"/>
          <p:cNvSpPr txBox="1"/>
          <p:nvPr/>
        </p:nvSpPr>
        <p:spPr>
          <a:xfrm>
            <a:off x="1524000" y="3619500"/>
            <a:ext cx="556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</a:pPr>
            <a:r>
              <a:rPr lang="fr-FR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b="0" i="0" u="none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Programmation</a:t>
            </a:r>
            <a:endParaRPr dirty="0"/>
          </a:p>
        </p:txBody>
      </p:sp>
      <p:sp>
        <p:nvSpPr>
          <p:cNvPr id="162" name="Google Shape;162;p9"/>
          <p:cNvSpPr txBox="1"/>
          <p:nvPr/>
        </p:nvSpPr>
        <p:spPr>
          <a:xfrm>
            <a:off x="533400" y="1844675"/>
            <a:ext cx="838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fr-FR" sz="2400" i="0" u="none" dirty="0">
                <a:solidFill>
                  <a:srgbClr val="FFFF00"/>
                </a:solidFill>
              </a:rPr>
              <a:t>DANS LE CADRE DES INTERVENTIONS</a:t>
            </a:r>
            <a:endParaRPr dirty="0"/>
          </a:p>
        </p:txBody>
      </p:sp>
      <p:sp>
        <p:nvSpPr>
          <p:cNvPr id="163" name="Google Shape;163;p9"/>
          <p:cNvSpPr txBox="1"/>
          <p:nvPr/>
        </p:nvSpPr>
        <p:spPr>
          <a:xfrm>
            <a:off x="1187450" y="4868862"/>
            <a:ext cx="72009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fr-FR" sz="2400" i="0" u="none" dirty="0">
                <a:solidFill>
                  <a:srgbClr val="FFFF00"/>
                </a:solidFill>
              </a:rPr>
              <a:t>Avec des équipements de technologiques performantes</a:t>
            </a:r>
            <a:endParaRPr dirty="0"/>
          </a:p>
        </p:txBody>
      </p:sp>
      <p:sp>
        <p:nvSpPr>
          <p:cNvPr id="164" name="Google Shape;164;p9"/>
          <p:cNvSpPr txBox="1">
            <a:spLocks noGrp="1"/>
          </p:cNvSpPr>
          <p:nvPr>
            <p:ph type="title" idx="4294967295"/>
          </p:nvPr>
        </p:nvSpPr>
        <p:spPr>
          <a:xfrm>
            <a:off x="685800" y="609600"/>
            <a:ext cx="7772400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Lucida Sans"/>
              <a:buNone/>
            </a:pPr>
            <a:r>
              <a:rPr lang="fr-FR" sz="3600" b="1" i="0" u="none" strike="noStrike" cap="none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ACTIVIT</a:t>
            </a:r>
            <a:r>
              <a:rPr lang="fr-FR" sz="3600" dirty="0">
                <a:solidFill>
                  <a:srgbClr val="FFFFFF"/>
                </a:solidFill>
              </a:rPr>
              <a:t>É</a:t>
            </a:r>
            <a:r>
              <a:rPr lang="fr-FR" sz="3600" b="1" i="0" u="none" strike="noStrike" cap="none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S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Apex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pex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692</Words>
  <Application>Microsoft Office PowerPoint</Application>
  <PresentationFormat>Affichage à l'écran (4:3)</PresentationFormat>
  <Paragraphs>242</Paragraphs>
  <Slides>30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30</vt:i4>
      </vt:variant>
    </vt:vector>
  </HeadingPairs>
  <TitlesOfParts>
    <vt:vector size="41" baseType="lpstr">
      <vt:lpstr>Arial</vt:lpstr>
      <vt:lpstr>Lucida Sans</vt:lpstr>
      <vt:lpstr>Times New Roman</vt:lpstr>
      <vt:lpstr>Trebuchet MS</vt:lpstr>
      <vt:lpstr>Verdana</vt:lpstr>
      <vt:lpstr>Book Antiqua</vt:lpstr>
      <vt:lpstr>Noto Sans Symbols</vt:lpstr>
      <vt:lpstr>Wingdings</vt:lpstr>
      <vt:lpstr>2_Apex</vt:lpstr>
      <vt:lpstr>Apex</vt:lpstr>
      <vt:lpstr>1_Apex</vt:lpstr>
      <vt:lpstr>Diapositive 1</vt:lpstr>
      <vt:lpstr>Diapositive 2</vt:lpstr>
      <vt:lpstr>Diapositive 3</vt:lpstr>
      <vt:lpstr>Formations</vt:lpstr>
      <vt:lpstr>Diapositive 5</vt:lpstr>
      <vt:lpstr>LE TECHNICIEN DE MAINTENANCE</vt:lpstr>
      <vt:lpstr>LE TECHNICIEN DE MAINTENANCE</vt:lpstr>
      <vt:lpstr>POUR CELA, IL ASSURE :</vt:lpstr>
      <vt:lpstr>ACTIVITÉS</vt:lpstr>
      <vt:lpstr>Diapositive 10</vt:lpstr>
      <vt:lpstr>Diapositive 11</vt:lpstr>
      <vt:lpstr>Diapositive 12</vt:lpstr>
      <vt:lpstr>Diapositive 13</vt:lpstr>
      <vt:lpstr>Diapositive 14</vt:lpstr>
      <vt:lpstr>SUIVI DES ACTIVITES</vt:lpstr>
      <vt:lpstr>GMAO</vt:lpstr>
      <vt:lpstr>Stages en milieu industriel</vt:lpstr>
      <vt:lpstr>2ème BASSIN INDUSTRIEL DE LA NOUVELLE AQUITAINE</vt:lpstr>
      <vt:lpstr>Grille horaire de la formation</vt:lpstr>
      <vt:lpstr>Epreuves d’examen</vt:lpstr>
      <vt:lpstr>Diapositive 21</vt:lpstr>
      <vt:lpstr>Les ateliers du lycée</vt:lpstr>
      <vt:lpstr>Diapositive 23</vt:lpstr>
      <vt:lpstr>Montage  Pompe lave glace </vt:lpstr>
      <vt:lpstr>BRIQUETTICC </vt:lpstr>
      <vt:lpstr>ATELIER ÉLECTROTECHNIQUE</vt:lpstr>
      <vt:lpstr>ECOLPAP</vt:lpstr>
      <vt:lpstr> </vt:lpstr>
      <vt:lpstr>Châtellerault Une ville dynamique </vt:lpstr>
      <vt:lpstr>Diapositive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JANNIN</dc:creator>
  <cp:lastModifiedBy>mrauche</cp:lastModifiedBy>
  <cp:revision>15</cp:revision>
  <dcterms:created xsi:type="dcterms:W3CDTF">2004-02-18T16:34:13Z</dcterms:created>
  <dcterms:modified xsi:type="dcterms:W3CDTF">2020-06-15T07:48:58Z</dcterms:modified>
</cp:coreProperties>
</file>