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1"/>
  </p:sldMasterIdLst>
  <p:sldIdLst>
    <p:sldId id="256" r:id="rId2"/>
    <p:sldId id="273" r:id="rId3"/>
    <p:sldId id="257" r:id="rId4"/>
    <p:sldId id="258" r:id="rId5"/>
    <p:sldId id="271" r:id="rId6"/>
    <p:sldId id="259" r:id="rId7"/>
    <p:sldId id="260" r:id="rId8"/>
    <p:sldId id="261" r:id="rId9"/>
    <p:sldId id="277" r:id="rId10"/>
    <p:sldId id="262" r:id="rId11"/>
    <p:sldId id="263" r:id="rId12"/>
    <p:sldId id="280" r:id="rId13"/>
    <p:sldId id="264" r:id="rId14"/>
    <p:sldId id="284" r:id="rId15"/>
    <p:sldId id="265" r:id="rId16"/>
    <p:sldId id="267" r:id="rId17"/>
    <p:sldId id="278" r:id="rId18"/>
    <p:sldId id="282" r:id="rId19"/>
    <p:sldId id="270" r:id="rId20"/>
    <p:sldId id="26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2984" autoAdjust="0"/>
  </p:normalViewPr>
  <p:slideViewPr>
    <p:cSldViewPr snapToGrid="0" snapToObjects="1">
      <p:cViewPr varScale="1">
        <p:scale>
          <a:sx n="67" d="100"/>
          <a:sy n="67" d="100"/>
        </p:scale>
        <p:origin x="750" y="54"/>
      </p:cViewPr>
      <p:guideLst>
        <p:guide orient="horz" pos="2160"/>
        <p:guide pos="2880"/>
      </p:guideLst>
    </p:cSldViewPr>
  </p:slideViewPr>
  <p:outlineViewPr>
    <p:cViewPr>
      <p:scale>
        <a:sx n="33" d="100"/>
        <a:sy n="33" d="100"/>
      </p:scale>
      <p:origin x="0" y="106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299628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52188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326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338246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770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231701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202968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118055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131351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094C215-864F-1E43-9715-180B76280986}" type="datetimeFigureOut">
              <a:rPr lang="fr-FR" smtClean="0"/>
              <a:t>29/02/2016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6791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094C215-864F-1E43-9715-180B76280986}" type="datetimeFigureOut">
              <a:rPr lang="fr-FR" smtClean="0"/>
              <a:t>29/02/2016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159503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094C215-864F-1E43-9715-180B76280986}" type="datetimeFigureOut">
              <a:rPr lang="fr-FR" smtClean="0"/>
              <a:t>29/02/2016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31020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094C215-864F-1E43-9715-180B76280986}" type="datetimeFigureOut">
              <a:rPr lang="fr-FR" smtClean="0"/>
              <a:t>29/02/2016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80258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4C215-864F-1E43-9715-180B76280986}" type="datetimeFigureOut">
              <a:rPr lang="fr-FR" smtClean="0"/>
              <a:t>29/02/2016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343393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C094C215-864F-1E43-9715-180B76280986}" type="datetimeFigureOut">
              <a:rPr lang="fr-FR" smtClean="0"/>
              <a:t>29/02/2016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241979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094C215-864F-1E43-9715-180B76280986}" type="datetimeFigureOut">
              <a:rPr lang="fr-FR" smtClean="0"/>
              <a:t>29/02/2016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7CAE13-47F0-4940-8BC3-DBE103B2B237}" type="slidenum">
              <a:rPr lang="fr-FR" smtClean="0"/>
              <a:t>‹N°›</a:t>
            </a:fld>
            <a:endParaRPr lang="fr-FR"/>
          </a:p>
        </p:txBody>
      </p:sp>
    </p:spTree>
    <p:extLst>
      <p:ext uri="{BB962C8B-B14F-4D97-AF65-F5344CB8AC3E}">
        <p14:creationId xmlns:p14="http://schemas.microsoft.com/office/powerpoint/2010/main" val="110713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94C215-864F-1E43-9715-180B76280986}" type="datetimeFigureOut">
              <a:rPr lang="fr-FR" smtClean="0"/>
              <a:t>29/02/2016</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17CAE13-47F0-4940-8BC3-DBE103B2B237}" type="slidenum">
              <a:rPr lang="fr-FR" smtClean="0"/>
              <a:t>‹N°›</a:t>
            </a:fld>
            <a:endParaRPr lang="fr-FR"/>
          </a:p>
        </p:txBody>
      </p:sp>
    </p:spTree>
    <p:extLst>
      <p:ext uri="{BB962C8B-B14F-4D97-AF65-F5344CB8AC3E}">
        <p14:creationId xmlns:p14="http://schemas.microsoft.com/office/powerpoint/2010/main" val="343380475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hyperlink" Target="http://www.regalemoi.fr/photomosaique/regalemoi1.jpg"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6.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4.jpeg"/><Relationship Id="rId5" Type="http://schemas.openxmlformats.org/officeDocument/2006/relationships/image" Target="../media/image30.jpeg"/><Relationship Id="rId10" Type="http://schemas.openxmlformats.org/officeDocument/2006/relationships/image" Target="../media/image7.jpeg"/><Relationship Id="rId4" Type="http://schemas.openxmlformats.org/officeDocument/2006/relationships/image" Target="../media/image29.jpeg"/><Relationship Id="rId9" Type="http://schemas.openxmlformats.org/officeDocument/2006/relationships/hyperlink" Target="http://www.regalemoi.fr/photomosaique/regalemoi1.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0050" y="431800"/>
            <a:ext cx="7772400" cy="1470025"/>
          </a:xfrm>
        </p:spPr>
        <p:txBody>
          <a:bodyPr>
            <a:normAutofit/>
          </a:bodyPr>
          <a:lstStyle/>
          <a:p>
            <a:endParaRPr lang="fr-FR" sz="4800" b="1" dirty="0">
              <a:solidFill>
                <a:srgbClr val="FF0000"/>
              </a:solidFill>
            </a:endParaRPr>
          </a:p>
        </p:txBody>
      </p:sp>
      <p:pic>
        <p:nvPicPr>
          <p:cNvPr id="3" name="Image 2" descr="Capture d’écran 2013-10-06 à 17.10.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525" y="150813"/>
            <a:ext cx="5143500" cy="6578600"/>
          </a:xfrm>
          <a:prstGeom prst="rect">
            <a:avLst/>
          </a:prstGeom>
        </p:spPr>
      </p:pic>
    </p:spTree>
    <p:extLst>
      <p:ext uri="{BB962C8B-B14F-4D97-AF65-F5344CB8AC3E}">
        <p14:creationId xmlns:p14="http://schemas.microsoft.com/office/powerpoint/2010/main" val="176391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91686"/>
            <a:ext cx="8229600" cy="5634477"/>
          </a:xfrm>
        </p:spPr>
        <p:txBody>
          <a:bodyPr>
            <a:noAutofit/>
          </a:bodyPr>
          <a:lstStyle/>
          <a:p>
            <a:r>
              <a:rPr lang="fr-FR" sz="2800" dirty="0">
                <a:solidFill>
                  <a:srgbClr val="000000"/>
                </a:solidFill>
                <a:latin typeface="TimesNewRomanPSMT"/>
              </a:rPr>
              <a:t>En 2003  la Grande Epicerie de Paris (au Bon Marché, rue de Sèvres, 7e), fidèle de la première heure, proposa tous les matins un petit-déjeuner original sur le thème de la trempette. L'occasion d'essayer notamment les pains aux chocolats étroits, adaptés au diamètre d'une tasse.</a:t>
            </a:r>
          </a:p>
          <a:p>
            <a:r>
              <a:rPr lang="fr-FR" sz="2800" dirty="0">
                <a:solidFill>
                  <a:srgbClr val="000000"/>
                </a:solidFill>
                <a:latin typeface="TimesNewRomanPSMT"/>
              </a:rPr>
              <a:t>Des grands chefs  : Marc </a:t>
            </a:r>
            <a:r>
              <a:rPr lang="fr-FR" sz="2800" dirty="0" err="1">
                <a:solidFill>
                  <a:srgbClr val="000000"/>
                </a:solidFill>
                <a:latin typeface="TimesNewRomanPSMT"/>
              </a:rPr>
              <a:t>Veyrat</a:t>
            </a:r>
            <a:r>
              <a:rPr lang="fr-FR" sz="2800" dirty="0">
                <a:solidFill>
                  <a:srgbClr val="000000"/>
                </a:solidFill>
                <a:latin typeface="TimesNewRomanPSMT"/>
              </a:rPr>
              <a:t>, Hélène </a:t>
            </a:r>
            <a:r>
              <a:rPr lang="fr-FR" sz="2800" dirty="0" err="1">
                <a:solidFill>
                  <a:srgbClr val="000000"/>
                </a:solidFill>
                <a:latin typeface="TimesNewRomanPSMT"/>
              </a:rPr>
              <a:t>Darroze</a:t>
            </a:r>
            <a:r>
              <a:rPr lang="fr-FR" sz="2800" dirty="0">
                <a:solidFill>
                  <a:srgbClr val="000000"/>
                </a:solidFill>
                <a:latin typeface="TimesNewRomanPSMT"/>
              </a:rPr>
              <a:t> et le pâtissier Pierre </a:t>
            </a:r>
            <a:r>
              <a:rPr lang="fr-FR" sz="2800" dirty="0" err="1">
                <a:solidFill>
                  <a:srgbClr val="000000"/>
                </a:solidFill>
                <a:latin typeface="TimesNewRomanPSMT"/>
              </a:rPr>
              <a:t>Hermé</a:t>
            </a:r>
            <a:r>
              <a:rPr lang="fr-FR" sz="2800" dirty="0">
                <a:solidFill>
                  <a:srgbClr val="000000"/>
                </a:solidFill>
                <a:latin typeface="TimesNewRomanPSMT"/>
              </a:rPr>
              <a:t> servirent gratuitement chaque jour à tour de rôle une soupe de leur composition sur les marchés.</a:t>
            </a:r>
            <a:endParaRPr lang="fr-FR" sz="2800" dirty="0"/>
          </a:p>
        </p:txBody>
      </p:sp>
    </p:spTree>
    <p:extLst>
      <p:ext uri="{BB962C8B-B14F-4D97-AF65-F5344CB8AC3E}">
        <p14:creationId xmlns:p14="http://schemas.microsoft.com/office/powerpoint/2010/main" val="228501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9739"/>
            <a:ext cx="8229600" cy="6228025"/>
          </a:xfrm>
        </p:spPr>
        <p:txBody>
          <a:bodyPr>
            <a:normAutofit fontScale="92500"/>
          </a:bodyPr>
          <a:lstStyle/>
          <a:p>
            <a:pPr marL="0" indent="0" algn="ctr">
              <a:buNone/>
            </a:pPr>
            <a:r>
              <a:rPr lang="fr-FR" b="1" dirty="0"/>
              <a:t>QUELQUES CONSTATS </a:t>
            </a:r>
          </a:p>
          <a:p>
            <a:r>
              <a:rPr lang="fr-FR" sz="3200" dirty="0">
                <a:solidFill>
                  <a:srgbClr val="000000"/>
                </a:solidFill>
                <a:latin typeface="TimesNewRomanPSMT"/>
              </a:rPr>
              <a:t>la cuisine dite "à l'américaine", fonctionnelle et davantage conçue pour des repas pris sur le pouce, a moins la cote ces derniers temps: la majorité des Français rêvent en effet d'une vaste cuisine.</a:t>
            </a:r>
          </a:p>
          <a:p>
            <a:r>
              <a:rPr lang="fr-FR" sz="3200" dirty="0">
                <a:solidFill>
                  <a:srgbClr val="000000"/>
                </a:solidFill>
                <a:latin typeface="TimesNewRomanPSMT"/>
              </a:rPr>
              <a:t>La tendance se voit dans l'agencement des nouvelles cuisines en pointe, conçues comme de véritables pièces à vivre. Elles accueillent désormais télévision et même ordinateurs, appelés à voisiner avec les robots ménagers et les ustensiles de cuisine.</a:t>
            </a:r>
          </a:p>
        </p:txBody>
      </p:sp>
    </p:spTree>
    <p:extLst>
      <p:ext uri="{BB962C8B-B14F-4D97-AF65-F5344CB8AC3E}">
        <p14:creationId xmlns:p14="http://schemas.microsoft.com/office/powerpoint/2010/main" val="268619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531" y="316748"/>
            <a:ext cx="6347713" cy="1320800"/>
          </a:xfrm>
        </p:spPr>
        <p:txBody>
          <a:bodyPr>
            <a:normAutofit fontScale="90000"/>
          </a:bodyPr>
          <a:lstStyle/>
          <a:p>
            <a:r>
              <a:rPr lang="fr-FR" sz="1800" dirty="0"/>
              <a:t>Matériel innovant, cuisine design, contenants surprenants, ateliers</a:t>
            </a:r>
            <a:br>
              <a:rPr lang="fr-FR" sz="1800" dirty="0"/>
            </a:br>
            <a:r>
              <a:rPr lang="fr-FR" sz="1800" dirty="0"/>
              <a:t> cuisine pour tous</a:t>
            </a:r>
            <a:br>
              <a:rPr lang="fr-FR" sz="1600" dirty="0"/>
            </a:br>
            <a:br>
              <a:rPr lang="fr-FR" sz="1600" dirty="0"/>
            </a:br>
            <a:r>
              <a:rPr lang="fr-FR" sz="2400" dirty="0">
                <a:solidFill>
                  <a:srgbClr val="FFC000"/>
                </a:solidFill>
              </a:rPr>
              <a:t>Cuisiner devient un plaisir</a:t>
            </a:r>
          </a:p>
        </p:txBody>
      </p:sp>
      <p:sp>
        <p:nvSpPr>
          <p:cNvPr id="3" name="Espace réservé du contenu 2"/>
          <p:cNvSpPr>
            <a:spLocks noGrp="1"/>
          </p:cNvSpPr>
          <p:nvPr>
            <p:ph idx="1"/>
          </p:nvPr>
        </p:nvSpPr>
        <p:spPr/>
        <p:txBody>
          <a:bodyPr/>
          <a:lstStyle/>
          <a:p>
            <a:endParaRPr lang="fr-FR" dirty="0"/>
          </a:p>
        </p:txBody>
      </p:sp>
      <p:pic>
        <p:nvPicPr>
          <p:cNvPr id="55298" name="Picture 2" descr="Art culinaire - cuisine maison de prestige">
            <a:hlinkClick r:id="rId2" tooltip="Saumon cru aux graines de radis roses façon maki"/>
          </p:cNvPr>
          <p:cNvPicPr>
            <a:picLocks noChangeAspect="1" noChangeArrowheads="1"/>
          </p:cNvPicPr>
          <p:nvPr/>
        </p:nvPicPr>
        <p:blipFill>
          <a:blip r:embed="rId3" cstate="print"/>
          <a:srcRect/>
          <a:stretch>
            <a:fillRect/>
          </a:stretch>
        </p:blipFill>
        <p:spPr bwMode="auto">
          <a:xfrm>
            <a:off x="2987824" y="1484784"/>
            <a:ext cx="1800200" cy="1935217"/>
          </a:xfrm>
          <a:prstGeom prst="rect">
            <a:avLst/>
          </a:prstGeom>
          <a:noFill/>
        </p:spPr>
      </p:pic>
      <p:pic>
        <p:nvPicPr>
          <p:cNvPr id="55300" name="Picture 4" descr="http://comondit.fr/wp-content/uploads/2009/04/fotolia_13236036_xs.jpg"/>
          <p:cNvPicPr>
            <a:picLocks noChangeAspect="1" noChangeArrowheads="1"/>
          </p:cNvPicPr>
          <p:nvPr/>
        </p:nvPicPr>
        <p:blipFill>
          <a:blip r:embed="rId4" cstate="print"/>
          <a:srcRect/>
          <a:stretch>
            <a:fillRect/>
          </a:stretch>
        </p:blipFill>
        <p:spPr bwMode="auto">
          <a:xfrm>
            <a:off x="5220072" y="2996952"/>
            <a:ext cx="3096344" cy="2066664"/>
          </a:xfrm>
          <a:prstGeom prst="rect">
            <a:avLst/>
          </a:prstGeom>
          <a:noFill/>
        </p:spPr>
      </p:pic>
      <p:pic>
        <p:nvPicPr>
          <p:cNvPr id="55302" name="Picture 6" descr="http://www.coffretsprestige.com/boutique/90-435-slideshow/la-guilde-culinaire.jpg"/>
          <p:cNvPicPr>
            <a:picLocks noChangeAspect="1" noChangeArrowheads="1"/>
          </p:cNvPicPr>
          <p:nvPr/>
        </p:nvPicPr>
        <p:blipFill>
          <a:blip r:embed="rId5" cstate="print"/>
          <a:srcRect/>
          <a:stretch>
            <a:fillRect/>
          </a:stretch>
        </p:blipFill>
        <p:spPr bwMode="auto">
          <a:xfrm>
            <a:off x="4788024" y="1484784"/>
            <a:ext cx="3600400" cy="1560216"/>
          </a:xfrm>
          <a:prstGeom prst="rect">
            <a:avLst/>
          </a:prstGeom>
          <a:noFill/>
        </p:spPr>
      </p:pic>
      <p:pic>
        <p:nvPicPr>
          <p:cNvPr id="55304" name="Picture 8" descr="Cuisine design"/>
          <p:cNvPicPr>
            <a:picLocks noChangeAspect="1" noChangeArrowheads="1"/>
          </p:cNvPicPr>
          <p:nvPr/>
        </p:nvPicPr>
        <p:blipFill>
          <a:blip r:embed="rId6" cstate="print"/>
          <a:srcRect/>
          <a:stretch>
            <a:fillRect/>
          </a:stretch>
        </p:blipFill>
        <p:spPr bwMode="auto">
          <a:xfrm>
            <a:off x="611560" y="3356992"/>
            <a:ext cx="3168352" cy="1911170"/>
          </a:xfrm>
          <a:prstGeom prst="rect">
            <a:avLst/>
          </a:prstGeom>
          <a:noFill/>
        </p:spPr>
      </p:pic>
      <p:pic>
        <p:nvPicPr>
          <p:cNvPr id="55308" name="Picture 12" descr="Pacojet : La turbine-sorbetière émulsionneuse"/>
          <p:cNvPicPr>
            <a:picLocks noChangeAspect="1" noChangeArrowheads="1"/>
          </p:cNvPicPr>
          <p:nvPr/>
        </p:nvPicPr>
        <p:blipFill>
          <a:blip r:embed="rId7" cstate="print"/>
          <a:srcRect/>
          <a:stretch>
            <a:fillRect/>
          </a:stretch>
        </p:blipFill>
        <p:spPr bwMode="auto">
          <a:xfrm>
            <a:off x="6444208" y="5013176"/>
            <a:ext cx="1905000" cy="1609726"/>
          </a:xfrm>
          <a:prstGeom prst="rect">
            <a:avLst/>
          </a:prstGeom>
          <a:noFill/>
        </p:spPr>
      </p:pic>
      <p:sp>
        <p:nvSpPr>
          <p:cNvPr id="4" name="Triangle isocèle 3"/>
          <p:cNvSpPr/>
          <p:nvPr/>
        </p:nvSpPr>
        <p:spPr>
          <a:xfrm>
            <a:off x="2339752" y="2132856"/>
            <a:ext cx="4589096" cy="379472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5310" name="Picture 14" descr="http://img5.cherchons.com/189947421/blender-smoothie-750-watt-philips-hr2094-00-1670375692.jpg">
            <a:hlinkClick r:id=""/>
          </p:cNvPr>
          <p:cNvPicPr>
            <a:picLocks noChangeAspect="1" noChangeArrowheads="1"/>
          </p:cNvPicPr>
          <p:nvPr/>
        </p:nvPicPr>
        <p:blipFill>
          <a:blip r:embed="rId8" cstate="print"/>
          <a:srcRect/>
          <a:stretch>
            <a:fillRect/>
          </a:stretch>
        </p:blipFill>
        <p:spPr bwMode="auto">
          <a:xfrm>
            <a:off x="755576" y="5229200"/>
            <a:ext cx="1428750" cy="1428750"/>
          </a:xfrm>
          <a:prstGeom prst="rect">
            <a:avLst/>
          </a:prstGeom>
          <a:noFill/>
        </p:spPr>
      </p:pic>
      <p:pic>
        <p:nvPicPr>
          <p:cNvPr id="55312" name="Picture 16" descr="http://www.amabilia.com/blogs/passionsgourmandes/wp-content/uploads/2011/03/cheese.jpg"/>
          <p:cNvPicPr>
            <a:picLocks noChangeAspect="1" noChangeArrowheads="1"/>
          </p:cNvPicPr>
          <p:nvPr/>
        </p:nvPicPr>
        <p:blipFill>
          <a:blip r:embed="rId9" cstate="print"/>
          <a:srcRect/>
          <a:stretch>
            <a:fillRect/>
          </a:stretch>
        </p:blipFill>
        <p:spPr bwMode="auto">
          <a:xfrm>
            <a:off x="3635896" y="3861048"/>
            <a:ext cx="2016224" cy="2016224"/>
          </a:xfrm>
          <a:prstGeom prst="rect">
            <a:avLst/>
          </a:prstGeom>
          <a:noFill/>
        </p:spPr>
      </p:pic>
      <p:pic>
        <p:nvPicPr>
          <p:cNvPr id="55314" name="Picture 18" descr="http://s.plurielles.fr/mmdia/i/87/4/robot-kmix-kenwood-10589874dbdyj_2041.jpg"/>
          <p:cNvPicPr>
            <a:picLocks noChangeAspect="1" noChangeArrowheads="1"/>
          </p:cNvPicPr>
          <p:nvPr/>
        </p:nvPicPr>
        <p:blipFill>
          <a:blip r:embed="rId10" cstate="print"/>
          <a:srcRect/>
          <a:stretch>
            <a:fillRect/>
          </a:stretch>
        </p:blipFill>
        <p:spPr bwMode="auto">
          <a:xfrm>
            <a:off x="609599" y="1454992"/>
            <a:ext cx="2372122" cy="1868067"/>
          </a:xfrm>
          <a:prstGeom prst="rect">
            <a:avLst/>
          </a:prstGeom>
          <a:noFill/>
        </p:spPr>
      </p:pic>
      <p:pic>
        <p:nvPicPr>
          <p:cNvPr id="55320" name="Picture 24" descr="http://www.firstluxe.com/news/wp-content/uploads/2012/03/Pierre-Hermé_Matali-Crassé2-–-Alessi-630x472.jpg"/>
          <p:cNvPicPr>
            <a:picLocks noChangeAspect="1" noChangeArrowheads="1"/>
          </p:cNvPicPr>
          <p:nvPr/>
        </p:nvPicPr>
        <p:blipFill>
          <a:blip r:embed="rId11" cstate="print"/>
          <a:srcRect/>
          <a:stretch>
            <a:fillRect/>
          </a:stretch>
        </p:blipFill>
        <p:spPr bwMode="auto">
          <a:xfrm>
            <a:off x="5436096" y="5733256"/>
            <a:ext cx="1224136" cy="980728"/>
          </a:xfrm>
          <a:prstGeom prst="rect">
            <a:avLst/>
          </a:prstGeom>
          <a:noFill/>
        </p:spPr>
      </p:pic>
      <p:pic>
        <p:nvPicPr>
          <p:cNvPr id="55324" name="Picture 28" descr="http://www.quartier-maison.fr/wp-content/comment-image/5446.jpg"/>
          <p:cNvPicPr>
            <a:picLocks noChangeAspect="1" noChangeArrowheads="1"/>
          </p:cNvPicPr>
          <p:nvPr/>
        </p:nvPicPr>
        <p:blipFill>
          <a:blip r:embed="rId12" cstate="print"/>
          <a:srcRect/>
          <a:stretch>
            <a:fillRect/>
          </a:stretch>
        </p:blipFill>
        <p:spPr bwMode="auto">
          <a:xfrm>
            <a:off x="4211960" y="5373216"/>
            <a:ext cx="1430152" cy="1340768"/>
          </a:xfrm>
          <a:prstGeom prst="rect">
            <a:avLst/>
          </a:prstGeom>
          <a:noFill/>
        </p:spPr>
      </p:pic>
      <p:pic>
        <p:nvPicPr>
          <p:cNvPr id="55326" name="Picture 30" descr="http://www.journal-du-design.fr/wordpress/wp-content/uploads/2011/06/De-culinaire-werkplaats.jpg"/>
          <p:cNvPicPr>
            <a:picLocks noChangeAspect="1" noChangeArrowheads="1"/>
          </p:cNvPicPr>
          <p:nvPr/>
        </p:nvPicPr>
        <p:blipFill>
          <a:blip r:embed="rId13" cstate="print"/>
          <a:srcRect/>
          <a:stretch>
            <a:fillRect/>
          </a:stretch>
        </p:blipFill>
        <p:spPr bwMode="auto">
          <a:xfrm>
            <a:off x="2267744" y="5157192"/>
            <a:ext cx="1944216" cy="1556792"/>
          </a:xfrm>
          <a:prstGeom prst="rect">
            <a:avLst/>
          </a:prstGeom>
          <a:noFill/>
        </p:spPr>
      </p:pic>
    </p:spTree>
    <p:extLst>
      <p:ext uri="{BB962C8B-B14F-4D97-AF65-F5344CB8AC3E}">
        <p14:creationId xmlns:p14="http://schemas.microsoft.com/office/powerpoint/2010/main" val="150785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2251" y="553148"/>
            <a:ext cx="8715374" cy="6002670"/>
          </a:xfrm>
        </p:spPr>
        <p:txBody>
          <a:bodyPr>
            <a:normAutofit/>
          </a:bodyPr>
          <a:lstStyle/>
          <a:p>
            <a:pPr algn="just"/>
            <a:r>
              <a:rPr lang="fr-FR" sz="2800" dirty="0">
                <a:solidFill>
                  <a:srgbClr val="000000"/>
                </a:solidFill>
                <a:latin typeface="TimesNewRomanPSMT"/>
              </a:rPr>
              <a:t>Pour acquérir le tour de main, nos concitoyens font en outre un triomphe aux ateliers gourmands, qui se multiplient et ne désemplissent pas. Ainsi que les émissions culinaires qui envahissent le petit écran</a:t>
            </a:r>
          </a:p>
          <a:p>
            <a:pPr marL="0" indent="0" algn="just">
              <a:buNone/>
            </a:pPr>
            <a:endParaRPr lang="fr-FR" sz="2800" dirty="0">
              <a:solidFill>
                <a:srgbClr val="000000"/>
              </a:solidFill>
              <a:latin typeface="TimesNewRomanPSMT"/>
            </a:endParaRPr>
          </a:p>
          <a:p>
            <a:pPr algn="just"/>
            <a:r>
              <a:rPr lang="fr-FR" sz="2800" dirty="0">
                <a:solidFill>
                  <a:srgbClr val="000000"/>
                </a:solidFill>
                <a:latin typeface="TimesNewRomanPSMT"/>
              </a:rPr>
              <a:t>Enfin, l'édition culinaire n'a jamais affiché une si insolente santé - en France, il sort deux livres de cuisine par jour en moyenne - avec des ouvrages culminant à 100.000 exemplaires. L'une des principales raisons de ce succès ? La nouvelle photographie culinaire, qui recrute les pointures de la photo de mode et de la décoration.</a:t>
            </a:r>
            <a:endParaRPr lang="fr-FR" sz="2800" dirty="0"/>
          </a:p>
          <a:p>
            <a:endParaRPr lang="fr-FR" dirty="0"/>
          </a:p>
        </p:txBody>
      </p:sp>
    </p:spTree>
    <p:extLst>
      <p:ext uri="{BB962C8B-B14F-4D97-AF65-F5344CB8AC3E}">
        <p14:creationId xmlns:p14="http://schemas.microsoft.com/office/powerpoint/2010/main" val="399655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media.direct8.fr/image/upload/2011-08/a-vos-recettes_udvvq_448x252.JPG"/>
          <p:cNvPicPr>
            <a:picLocks noChangeAspect="1" noChangeArrowheads="1"/>
          </p:cNvPicPr>
          <p:nvPr/>
        </p:nvPicPr>
        <p:blipFill>
          <a:blip r:embed="rId2" cstate="print"/>
          <a:srcRect/>
          <a:stretch>
            <a:fillRect/>
          </a:stretch>
        </p:blipFill>
        <p:spPr bwMode="auto">
          <a:xfrm>
            <a:off x="4355976" y="188640"/>
            <a:ext cx="4267200" cy="2400300"/>
          </a:xfrm>
          <a:prstGeom prst="rect">
            <a:avLst/>
          </a:prstGeom>
          <a:noFill/>
        </p:spPr>
      </p:pic>
      <p:pic>
        <p:nvPicPr>
          <p:cNvPr id="56324" name="Picture 4" descr="Avec Masterchef, TF1 veut rafler la toque de M6"/>
          <p:cNvPicPr>
            <a:picLocks noChangeAspect="1" noChangeArrowheads="1"/>
          </p:cNvPicPr>
          <p:nvPr/>
        </p:nvPicPr>
        <p:blipFill>
          <a:blip r:embed="rId3" cstate="print"/>
          <a:srcRect/>
          <a:stretch>
            <a:fillRect/>
          </a:stretch>
        </p:blipFill>
        <p:spPr bwMode="auto">
          <a:xfrm>
            <a:off x="179512" y="404664"/>
            <a:ext cx="3798878" cy="2713485"/>
          </a:xfrm>
          <a:prstGeom prst="rect">
            <a:avLst/>
          </a:prstGeom>
          <a:noFill/>
        </p:spPr>
      </p:pic>
      <p:pic>
        <p:nvPicPr>
          <p:cNvPr id="56326" name="Picture 6" descr="Tous toqués de Top chef"/>
          <p:cNvPicPr>
            <a:picLocks noChangeAspect="1" noChangeArrowheads="1"/>
          </p:cNvPicPr>
          <p:nvPr/>
        </p:nvPicPr>
        <p:blipFill>
          <a:blip r:embed="rId4" cstate="print"/>
          <a:srcRect/>
          <a:stretch>
            <a:fillRect/>
          </a:stretch>
        </p:blipFill>
        <p:spPr bwMode="auto">
          <a:xfrm>
            <a:off x="3707904" y="2492896"/>
            <a:ext cx="3333750" cy="2381251"/>
          </a:xfrm>
          <a:prstGeom prst="rect">
            <a:avLst/>
          </a:prstGeom>
          <a:noFill/>
        </p:spPr>
      </p:pic>
      <p:pic>
        <p:nvPicPr>
          <p:cNvPr id="5" name="Picture 22" descr="http://media.direct8.fr/image/upload/2012-07/street-cuisine-new_vzcxc_448x252.jpg"/>
          <p:cNvPicPr>
            <a:picLocks noChangeAspect="1" noChangeArrowheads="1"/>
          </p:cNvPicPr>
          <p:nvPr/>
        </p:nvPicPr>
        <p:blipFill>
          <a:blip r:embed="rId5" cstate="print"/>
          <a:srcRect/>
          <a:stretch>
            <a:fillRect/>
          </a:stretch>
        </p:blipFill>
        <p:spPr bwMode="auto">
          <a:xfrm>
            <a:off x="251520" y="3140968"/>
            <a:ext cx="3456384" cy="1944216"/>
          </a:xfrm>
          <a:prstGeom prst="rect">
            <a:avLst/>
          </a:prstGeom>
          <a:noFill/>
        </p:spPr>
      </p:pic>
      <p:pic>
        <p:nvPicPr>
          <p:cNvPr id="56328" name="Picture 8" descr="Laurent Mariotte"/>
          <p:cNvPicPr>
            <a:picLocks noChangeAspect="1" noChangeArrowheads="1"/>
          </p:cNvPicPr>
          <p:nvPr/>
        </p:nvPicPr>
        <p:blipFill>
          <a:blip r:embed="rId6" cstate="print"/>
          <a:srcRect/>
          <a:stretch>
            <a:fillRect/>
          </a:stretch>
        </p:blipFill>
        <p:spPr bwMode="auto">
          <a:xfrm>
            <a:off x="6516216" y="3647578"/>
            <a:ext cx="2131920" cy="3210422"/>
          </a:xfrm>
          <a:prstGeom prst="rect">
            <a:avLst/>
          </a:prstGeom>
          <a:noFill/>
        </p:spPr>
      </p:pic>
      <p:pic>
        <p:nvPicPr>
          <p:cNvPr id="56330" name="Picture 10" descr="C moi qui régale ! Les recettes"/>
          <p:cNvPicPr>
            <a:picLocks noChangeAspect="1" noChangeArrowheads="1"/>
          </p:cNvPicPr>
          <p:nvPr/>
        </p:nvPicPr>
        <p:blipFill>
          <a:blip r:embed="rId7" cstate="print"/>
          <a:srcRect/>
          <a:stretch>
            <a:fillRect/>
          </a:stretch>
        </p:blipFill>
        <p:spPr bwMode="auto">
          <a:xfrm>
            <a:off x="2843808" y="4481735"/>
            <a:ext cx="3168352" cy="2376265"/>
          </a:xfrm>
          <a:prstGeom prst="rect">
            <a:avLst/>
          </a:prstGeom>
          <a:noFill/>
        </p:spPr>
      </p:pic>
      <p:sp>
        <p:nvSpPr>
          <p:cNvPr id="9" name="Rectangle 8"/>
          <p:cNvSpPr/>
          <p:nvPr/>
        </p:nvSpPr>
        <p:spPr>
          <a:xfrm>
            <a:off x="251520" y="5243513"/>
            <a:ext cx="2448272" cy="1116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FFC000"/>
                </a:solidFill>
              </a:rPr>
              <a:t>Cuisine et TV</a:t>
            </a:r>
          </a:p>
        </p:txBody>
      </p:sp>
    </p:spTree>
    <p:extLst>
      <p:ext uri="{BB962C8B-B14F-4D97-AF65-F5344CB8AC3E}">
        <p14:creationId xmlns:p14="http://schemas.microsoft.com/office/powerpoint/2010/main" val="3252240406"/>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1200"/>
            <a:ext cx="8229600" cy="5654964"/>
          </a:xfrm>
        </p:spPr>
        <p:txBody>
          <a:bodyPr>
            <a:noAutofit/>
          </a:bodyPr>
          <a:lstStyle/>
          <a:p>
            <a:pPr algn="just"/>
            <a:r>
              <a:rPr lang="fr-FR" sz="2800" dirty="0">
                <a:solidFill>
                  <a:srgbClr val="000000"/>
                </a:solidFill>
                <a:latin typeface="TimesNewRomanPSMT"/>
              </a:rPr>
              <a:t>Des  « provocatrices » comme  </a:t>
            </a:r>
            <a:r>
              <a:rPr lang="fr-FR" sz="2800" b="1" dirty="0" err="1"/>
              <a:t>Frédérick</a:t>
            </a:r>
            <a:r>
              <a:rPr lang="fr-FR" sz="2800" b="1" dirty="0"/>
              <a:t> Ernestine </a:t>
            </a:r>
            <a:r>
              <a:rPr lang="fr-FR" sz="2800" b="1" dirty="0" err="1"/>
              <a:t>Grasser</a:t>
            </a:r>
            <a:r>
              <a:rPr lang="fr-FR" sz="2800" b="1" dirty="0"/>
              <a:t> </a:t>
            </a:r>
            <a:r>
              <a:rPr lang="fr-FR" sz="2800" b="1" dirty="0" err="1"/>
              <a:t>Hermé</a:t>
            </a:r>
            <a:r>
              <a:rPr lang="fr-FR" sz="2800" b="1" dirty="0"/>
              <a:t> </a:t>
            </a:r>
            <a:r>
              <a:rPr lang="fr-FR" sz="2800" dirty="0">
                <a:solidFill>
                  <a:srgbClr val="000000"/>
                </a:solidFill>
                <a:latin typeface="TimesNewRomanPSMT"/>
              </a:rPr>
              <a:t> invitait il y a plus de 10 ans dans un livre "Délices d'initiés" à cuisiner "les produits mythiques du XXe siècle" tels que le lait concentré sucré Nestlé, la purée Mousseline ou le Coca-Cola, cela a contribué à décomplexer les chercheurs en goût.</a:t>
            </a:r>
          </a:p>
          <a:p>
            <a:pPr algn="just"/>
            <a:r>
              <a:rPr lang="fr-FR" sz="2800" dirty="0">
                <a:solidFill>
                  <a:srgbClr val="000000"/>
                </a:solidFill>
                <a:latin typeface="TimesNewRomanPSMT"/>
              </a:rPr>
              <a:t>Pourtant, ces plats, étranges et alambiqués - œufs brouillés au camembert, cake chocolat mayonnaise - n'ont pas franchement fait recette. Le restaurant parisien  le </a:t>
            </a:r>
            <a:r>
              <a:rPr lang="fr-FR" sz="2800" dirty="0" err="1">
                <a:solidFill>
                  <a:srgbClr val="000000"/>
                </a:solidFill>
                <a:latin typeface="TimesNewRomanPSMT"/>
              </a:rPr>
              <a:t>Korova</a:t>
            </a:r>
            <a:r>
              <a:rPr lang="fr-FR" sz="2800" dirty="0">
                <a:solidFill>
                  <a:srgbClr val="000000"/>
                </a:solidFill>
                <a:latin typeface="TimesNewRomanPSMT"/>
              </a:rPr>
              <a:t> proposa un poulet au Coca-Cola, qui  n'a d'ailleurs pas fait long feu !!</a:t>
            </a:r>
            <a:endParaRPr lang="fr-FR" sz="2800" dirty="0"/>
          </a:p>
        </p:txBody>
      </p:sp>
    </p:spTree>
    <p:extLst>
      <p:ext uri="{BB962C8B-B14F-4D97-AF65-F5344CB8AC3E}">
        <p14:creationId xmlns:p14="http://schemas.microsoft.com/office/powerpoint/2010/main" val="178097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37" y="153988"/>
            <a:ext cx="8229600" cy="6207124"/>
          </a:xfrm>
        </p:spPr>
        <p:txBody>
          <a:bodyPr>
            <a:normAutofit/>
          </a:bodyPr>
          <a:lstStyle/>
          <a:p>
            <a:pPr marL="0" indent="0" algn="just">
              <a:buNone/>
            </a:pPr>
            <a:r>
              <a:rPr lang="fr-FR" sz="3200" dirty="0">
                <a:solidFill>
                  <a:srgbClr val="000000"/>
                </a:solidFill>
                <a:latin typeface="TimesNewRomanPSMT"/>
              </a:rPr>
              <a:t>Des personnages comme Pierre </a:t>
            </a:r>
            <a:r>
              <a:rPr lang="fr-FR" sz="3200" dirty="0" err="1">
                <a:solidFill>
                  <a:srgbClr val="000000"/>
                </a:solidFill>
                <a:latin typeface="TimesNewRomanPSMT"/>
              </a:rPr>
              <a:t>Hermé</a:t>
            </a:r>
            <a:r>
              <a:rPr lang="fr-FR" sz="3200" dirty="0">
                <a:solidFill>
                  <a:srgbClr val="000000"/>
                </a:solidFill>
                <a:latin typeface="TimesNewRomanPSMT"/>
              </a:rPr>
              <a:t> baptisé "le Picasso de la pâtisserie » par Vogue ont fait du </a:t>
            </a:r>
            <a:r>
              <a:rPr lang="fr-FR" sz="3200" dirty="0" err="1">
                <a:solidFill>
                  <a:srgbClr val="000000"/>
                </a:solidFill>
                <a:latin typeface="TimesNewRomanPSMT"/>
              </a:rPr>
              <a:t>fooding</a:t>
            </a:r>
            <a:r>
              <a:rPr lang="fr-FR" sz="3200" dirty="0">
                <a:solidFill>
                  <a:srgbClr val="000000"/>
                </a:solidFill>
                <a:latin typeface="TimesNewRomanPSMT"/>
              </a:rPr>
              <a:t> un art complet. Il s'est en effet aligné sur les pratiques des grands couturiers. Comme eux, il présente deux collections de pâtisseries par an (printemps-été, automne-hiver) Comme Christian Lacroix, ses créations portent des noms de robes: "Azur", "Emotion velours",                                          ………"Tango" ou "Ispahan", son best-seller. </a:t>
            </a:r>
            <a:endParaRPr lang="fr-FR" sz="3200" dirty="0"/>
          </a:p>
        </p:txBody>
      </p:sp>
      <p:pic>
        <p:nvPicPr>
          <p:cNvPr id="4098" name="Picture 2" descr="http://www.2travelandeat.com/photogallery/photo20787/emotion.vel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04477">
            <a:off x="421483" y="4695031"/>
            <a:ext cx="1557337" cy="216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9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788" y="4043363"/>
            <a:ext cx="2814637" cy="2814637"/>
          </a:xfrm>
        </p:spPr>
      </p:pic>
      <p:sp>
        <p:nvSpPr>
          <p:cNvPr id="6" name="ZoneTexte 5"/>
          <p:cNvSpPr txBox="1"/>
          <p:nvPr/>
        </p:nvSpPr>
        <p:spPr>
          <a:xfrm>
            <a:off x="3862831" y="0"/>
            <a:ext cx="4529137" cy="6863417"/>
          </a:xfrm>
          <a:prstGeom prst="rect">
            <a:avLst/>
          </a:prstGeom>
          <a:noFill/>
        </p:spPr>
        <p:txBody>
          <a:bodyPr wrap="square" rtlCol="0">
            <a:spAutoFit/>
          </a:bodyPr>
          <a:lstStyle/>
          <a:p>
            <a:pPr algn="just"/>
            <a:r>
              <a:rPr lang="fr-FR" sz="2200" dirty="0"/>
              <a:t>Biscuit macaron à la rose, crème aux pétales de roses, framboises et letchis. </a:t>
            </a:r>
          </a:p>
          <a:p>
            <a:pPr algn="just"/>
            <a:br>
              <a:rPr lang="fr-FR" sz="2200" dirty="0"/>
            </a:br>
            <a:r>
              <a:rPr lang="fr-FR" sz="2200" dirty="0"/>
              <a:t>Bien plus qu’un gâteau, un pur bonheur. Dès la première bouchée, le merveilleux se réveille. Sous la coque moelleuse et craquante d’un macaron rosi, une combinaison de goûts irrésistiblement envoûtante fuse. La subtile alliance de la crème à la rose doucereuse et de la note florale du letchi magnifiée par la vivacité d’une framboise fraîche tonitruante. Le capiteux et l’acidulé s’entremêlent pour éveiller au palais une myriade de sensations. L’accord parfait de la saveur Ispahan.</a:t>
            </a:r>
            <a:endParaRPr lang="fr-FR" sz="2200" dirty="0">
              <a:effectLst/>
            </a:endParaRPr>
          </a:p>
        </p:txBody>
      </p:sp>
      <p:pic>
        <p:nvPicPr>
          <p:cNvPr id="4" name="Picture 26" descr="http://static1.puretrend.com/articles/7/32/92/7/@/199642-pierre-herme-637x0-2.jpg"/>
          <p:cNvPicPr>
            <a:picLocks noChangeAspect="1" noChangeArrowheads="1"/>
          </p:cNvPicPr>
          <p:nvPr/>
        </p:nvPicPr>
        <p:blipFill>
          <a:blip r:embed="rId3" cstate="print"/>
          <a:srcRect/>
          <a:stretch>
            <a:fillRect/>
          </a:stretch>
        </p:blipFill>
        <p:spPr bwMode="auto">
          <a:xfrm>
            <a:off x="479709" y="551313"/>
            <a:ext cx="2763554" cy="2880395"/>
          </a:xfrm>
          <a:prstGeom prst="rect">
            <a:avLst/>
          </a:prstGeom>
          <a:noFill/>
        </p:spPr>
      </p:pic>
    </p:spTree>
    <p:extLst>
      <p:ext uri="{BB962C8B-B14F-4D97-AF65-F5344CB8AC3E}">
        <p14:creationId xmlns:p14="http://schemas.microsoft.com/office/powerpoint/2010/main" val="184572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http://s.plurielles.fr/mmdia/i/70/8/cauchemard-en-cuisine-10432708fqyyx_2041.jpg?v=8"/>
          <p:cNvPicPr>
            <a:picLocks noChangeAspect="1" noChangeArrowheads="1"/>
          </p:cNvPicPr>
          <p:nvPr/>
        </p:nvPicPr>
        <p:blipFill>
          <a:blip r:embed="rId2" cstate="print"/>
          <a:srcRect/>
          <a:stretch>
            <a:fillRect/>
          </a:stretch>
        </p:blipFill>
        <p:spPr bwMode="auto">
          <a:xfrm rot="1164373">
            <a:off x="6643165" y="171572"/>
            <a:ext cx="2282155" cy="2282156"/>
          </a:xfrm>
          <a:prstGeom prst="rect">
            <a:avLst/>
          </a:prstGeom>
          <a:noFill/>
        </p:spPr>
      </p:pic>
      <p:pic>
        <p:nvPicPr>
          <p:cNvPr id="54282" name="Picture 10" descr="http://img.over-blog.com/287x315/3/63/45/11/herve-this-cuisine-moleculaire_312.jpg"/>
          <p:cNvPicPr>
            <a:picLocks noChangeAspect="1" noChangeArrowheads="1"/>
          </p:cNvPicPr>
          <p:nvPr/>
        </p:nvPicPr>
        <p:blipFill>
          <a:blip r:embed="rId3" cstate="print"/>
          <a:srcRect/>
          <a:stretch>
            <a:fillRect/>
          </a:stretch>
        </p:blipFill>
        <p:spPr bwMode="auto">
          <a:xfrm>
            <a:off x="3635896" y="188640"/>
            <a:ext cx="2724150" cy="3000376"/>
          </a:xfrm>
          <a:prstGeom prst="rect">
            <a:avLst/>
          </a:prstGeom>
          <a:noFill/>
        </p:spPr>
      </p:pic>
      <p:pic>
        <p:nvPicPr>
          <p:cNvPr id="54274" name="Picture 2" descr="http://cdn-premiere.ladmedia.fr/var/premiere/storage/images/tele/news-tele/exclu-une-nouvelle-emission-culinaire-sur-m6/31491421-1-fre-FR/EXCLU-Une-nouvelle-emission-culinaire-sur-M6_portrait_w532.jpg"/>
          <p:cNvPicPr>
            <a:picLocks noChangeAspect="1" noChangeArrowheads="1"/>
          </p:cNvPicPr>
          <p:nvPr/>
        </p:nvPicPr>
        <p:blipFill>
          <a:blip r:embed="rId4" cstate="print"/>
          <a:srcRect/>
          <a:stretch>
            <a:fillRect/>
          </a:stretch>
        </p:blipFill>
        <p:spPr bwMode="auto">
          <a:xfrm rot="20497418">
            <a:off x="728861" y="813474"/>
            <a:ext cx="3255435" cy="2205558"/>
          </a:xfrm>
          <a:prstGeom prst="rect">
            <a:avLst/>
          </a:prstGeom>
          <a:noFill/>
        </p:spPr>
      </p:pic>
      <p:sp>
        <p:nvSpPr>
          <p:cNvPr id="2" name="Titre 1"/>
          <p:cNvSpPr>
            <a:spLocks noGrp="1"/>
          </p:cNvSpPr>
          <p:nvPr>
            <p:ph type="title"/>
          </p:nvPr>
        </p:nvSpPr>
        <p:spPr/>
        <p:txBody>
          <a:bodyPr>
            <a:normAutofit fontScale="90000"/>
          </a:bodyPr>
          <a:lstStyle/>
          <a:p>
            <a:r>
              <a:rPr lang="fr-FR" sz="2400" dirty="0">
                <a:solidFill>
                  <a:srgbClr val="FF0000"/>
                </a:solidFill>
              </a:rPr>
              <a:t>Les personnalités</a:t>
            </a:r>
            <a:br>
              <a:rPr lang="fr-FR" sz="2400" dirty="0">
                <a:solidFill>
                  <a:srgbClr val="FFC000"/>
                </a:solidFill>
              </a:rPr>
            </a:br>
            <a:br>
              <a:rPr lang="fr-FR" sz="2400" dirty="0">
                <a:solidFill>
                  <a:srgbClr val="FFC000"/>
                </a:solidFill>
              </a:rPr>
            </a:br>
            <a:br>
              <a:rPr lang="fr-FR" sz="2400" dirty="0">
                <a:solidFill>
                  <a:srgbClr val="FFC000"/>
                </a:solidFill>
              </a:rPr>
            </a:br>
            <a:r>
              <a:rPr lang="fr-FR" sz="2400" dirty="0">
                <a:solidFill>
                  <a:srgbClr val="FFC000"/>
                </a:solidFill>
              </a:rPr>
              <a:t> </a:t>
            </a:r>
          </a:p>
        </p:txBody>
      </p:sp>
      <p:sp>
        <p:nvSpPr>
          <p:cNvPr id="3" name="Espace réservé du contenu 2"/>
          <p:cNvSpPr>
            <a:spLocks noGrp="1"/>
          </p:cNvSpPr>
          <p:nvPr>
            <p:ph idx="1"/>
          </p:nvPr>
        </p:nvSpPr>
        <p:spPr>
          <a:xfrm>
            <a:off x="7092280" y="6021287"/>
            <a:ext cx="1594520" cy="151229"/>
          </a:xfrm>
        </p:spPr>
        <p:txBody>
          <a:bodyPr>
            <a:normAutofit fontScale="25000" lnSpcReduction="20000"/>
          </a:bodyPr>
          <a:lstStyle/>
          <a:p>
            <a:endParaRPr lang="fr-FR" dirty="0"/>
          </a:p>
        </p:txBody>
      </p:sp>
      <p:sp>
        <p:nvSpPr>
          <p:cNvPr id="5" name="Rectangle 4"/>
          <p:cNvSpPr/>
          <p:nvPr/>
        </p:nvSpPr>
        <p:spPr>
          <a:xfrm>
            <a:off x="1691680" y="3284984"/>
            <a:ext cx="69847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4284" name="Picture 12" descr="http://www.lexpress.fr/medias/1814/928842_jury-thierry-marx.jpg"/>
          <p:cNvPicPr>
            <a:picLocks noChangeAspect="1" noChangeArrowheads="1"/>
          </p:cNvPicPr>
          <p:nvPr/>
        </p:nvPicPr>
        <p:blipFill>
          <a:blip r:embed="rId5" cstate="print"/>
          <a:srcRect/>
          <a:stretch>
            <a:fillRect/>
          </a:stretch>
        </p:blipFill>
        <p:spPr bwMode="auto">
          <a:xfrm rot="20841525">
            <a:off x="467544" y="5085184"/>
            <a:ext cx="2592288" cy="1499671"/>
          </a:xfrm>
          <a:prstGeom prst="rect">
            <a:avLst/>
          </a:prstGeom>
          <a:noFill/>
        </p:spPr>
      </p:pic>
      <p:pic>
        <p:nvPicPr>
          <p:cNvPr id="54280" name="Picture 8" descr="http://photosblog.top-news.fr/Julie-Andrieu1.jpg"/>
          <p:cNvPicPr>
            <a:picLocks noChangeAspect="1" noChangeArrowheads="1"/>
          </p:cNvPicPr>
          <p:nvPr/>
        </p:nvPicPr>
        <p:blipFill>
          <a:blip r:embed="rId6" cstate="print"/>
          <a:srcRect/>
          <a:stretch>
            <a:fillRect/>
          </a:stretch>
        </p:blipFill>
        <p:spPr bwMode="auto">
          <a:xfrm>
            <a:off x="2555776" y="2276872"/>
            <a:ext cx="4621425" cy="2680561"/>
          </a:xfrm>
          <a:prstGeom prst="rect">
            <a:avLst/>
          </a:prstGeom>
          <a:noFill/>
        </p:spPr>
      </p:pic>
      <p:pic>
        <p:nvPicPr>
          <p:cNvPr id="54286" name="Picture 14" descr="http://media.paperblog.fr/i/113/1139275/yannick-alleno-elu-chef-lannee-2008-L-1.jpeg"/>
          <p:cNvPicPr>
            <a:picLocks noChangeAspect="1" noChangeArrowheads="1"/>
          </p:cNvPicPr>
          <p:nvPr/>
        </p:nvPicPr>
        <p:blipFill>
          <a:blip r:embed="rId7" cstate="print"/>
          <a:srcRect/>
          <a:stretch>
            <a:fillRect/>
          </a:stretch>
        </p:blipFill>
        <p:spPr bwMode="auto">
          <a:xfrm>
            <a:off x="5364088" y="1988840"/>
            <a:ext cx="1698411" cy="2547616"/>
          </a:xfrm>
          <a:prstGeom prst="rect">
            <a:avLst/>
          </a:prstGeom>
          <a:noFill/>
        </p:spPr>
      </p:pic>
      <p:pic>
        <p:nvPicPr>
          <p:cNvPr id="54288" name="Picture 16" descr="http://img1.bdbphotos.com/images/orig/z/m/zmgx7xqkhxk2qxhg.jpg"/>
          <p:cNvPicPr>
            <a:picLocks noChangeAspect="1" noChangeArrowheads="1"/>
          </p:cNvPicPr>
          <p:nvPr/>
        </p:nvPicPr>
        <p:blipFill>
          <a:blip r:embed="rId8" cstate="print"/>
          <a:srcRect/>
          <a:stretch>
            <a:fillRect/>
          </a:stretch>
        </p:blipFill>
        <p:spPr bwMode="auto">
          <a:xfrm rot="1267813">
            <a:off x="6881878" y="2655697"/>
            <a:ext cx="2002730" cy="2002730"/>
          </a:xfrm>
          <a:prstGeom prst="rect">
            <a:avLst/>
          </a:prstGeom>
          <a:noFill/>
        </p:spPr>
      </p:pic>
      <p:pic>
        <p:nvPicPr>
          <p:cNvPr id="54290" name="Picture 18" descr="Art culinaire - cuisine maison de prestige">
            <a:hlinkClick r:id="rId9" tooltip="Saumon cru aux graines de radis roses façon maki"/>
          </p:cNvPr>
          <p:cNvPicPr>
            <a:picLocks noChangeAspect="1" noChangeArrowheads="1"/>
          </p:cNvPicPr>
          <p:nvPr/>
        </p:nvPicPr>
        <p:blipFill>
          <a:blip r:embed="rId10" cstate="print"/>
          <a:srcRect/>
          <a:stretch>
            <a:fillRect/>
          </a:stretch>
        </p:blipFill>
        <p:spPr bwMode="auto">
          <a:xfrm>
            <a:off x="-1188640" y="-428626"/>
            <a:ext cx="762000" cy="857251"/>
          </a:xfrm>
          <a:prstGeom prst="rect">
            <a:avLst/>
          </a:prstGeom>
          <a:noFill/>
        </p:spPr>
      </p:pic>
      <p:pic>
        <p:nvPicPr>
          <p:cNvPr id="54292" name="Picture 20" descr="http://www.staragora.com/images/flux/default/e/d/defd5f6696225376361ec8af32ddc67f4eaa3f5b25b4b.jpg"/>
          <p:cNvPicPr>
            <a:picLocks noChangeAspect="1" noChangeArrowheads="1"/>
          </p:cNvPicPr>
          <p:nvPr/>
        </p:nvPicPr>
        <p:blipFill>
          <a:blip r:embed="rId11" cstate="print"/>
          <a:srcRect/>
          <a:stretch>
            <a:fillRect/>
          </a:stretch>
        </p:blipFill>
        <p:spPr bwMode="auto">
          <a:xfrm rot="676041">
            <a:off x="2281227" y="4609625"/>
            <a:ext cx="3335609" cy="1941215"/>
          </a:xfrm>
          <a:prstGeom prst="rect">
            <a:avLst/>
          </a:prstGeom>
          <a:noFill/>
        </p:spPr>
      </p:pic>
      <p:pic>
        <p:nvPicPr>
          <p:cNvPr id="54296" name="Picture 24" descr="http://img.750g.com/galaxie/939/3039/6255/pierre_gagnaire.jpg"/>
          <p:cNvPicPr>
            <a:picLocks noChangeAspect="1" noChangeArrowheads="1"/>
          </p:cNvPicPr>
          <p:nvPr/>
        </p:nvPicPr>
        <p:blipFill>
          <a:blip r:embed="rId12" cstate="print"/>
          <a:srcRect/>
          <a:stretch>
            <a:fillRect/>
          </a:stretch>
        </p:blipFill>
        <p:spPr bwMode="auto">
          <a:xfrm rot="20541921">
            <a:off x="4757756" y="3954310"/>
            <a:ext cx="1938473" cy="2584631"/>
          </a:xfrm>
          <a:prstGeom prst="rect">
            <a:avLst/>
          </a:prstGeom>
          <a:noFill/>
        </p:spPr>
      </p:pic>
      <p:pic>
        <p:nvPicPr>
          <p:cNvPr id="54300" name="Picture 28" descr="http://www.ladepeche.fr/content/photo/biz/2009/09/15/4346-20090915163925_zoom.jpg"/>
          <p:cNvPicPr>
            <a:picLocks noChangeAspect="1" noChangeArrowheads="1"/>
          </p:cNvPicPr>
          <p:nvPr/>
        </p:nvPicPr>
        <p:blipFill>
          <a:blip r:embed="rId13" cstate="print"/>
          <a:srcRect/>
          <a:stretch>
            <a:fillRect/>
          </a:stretch>
        </p:blipFill>
        <p:spPr bwMode="auto">
          <a:xfrm rot="20861361">
            <a:off x="251520" y="3140968"/>
            <a:ext cx="2797429" cy="1862759"/>
          </a:xfrm>
          <a:prstGeom prst="rect">
            <a:avLst/>
          </a:prstGeom>
          <a:noFill/>
        </p:spPr>
      </p:pic>
    </p:spTree>
    <p:extLst>
      <p:ext uri="{BB962C8B-B14F-4D97-AF65-F5344CB8AC3E}">
        <p14:creationId xmlns:p14="http://schemas.microsoft.com/office/powerpoint/2010/main" val="26710221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se1.mm.bing.net/th?id=OIP.M200b3f86984f34e597c0a095143cfc24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542" y="4029075"/>
            <a:ext cx="3860258" cy="256063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457200" y="650876"/>
            <a:ext cx="8229600" cy="5475288"/>
          </a:xfrm>
        </p:spPr>
        <p:txBody>
          <a:bodyPr>
            <a:normAutofit/>
          </a:bodyPr>
          <a:lstStyle/>
          <a:p>
            <a:r>
              <a:rPr lang="fr-FR" sz="3600" dirty="0"/>
              <a:t>On peut ajouter  des chercheurs chimistes comme Hervé This passionnés de cuisine qui  expliquent  les réactions physico chimiques présentent en cuisine et qui  permettent à des  cuisiniers d’offrir de nouvelles sensations (Ferrand </a:t>
            </a:r>
            <a:r>
              <a:rPr lang="fr-FR" sz="3600" dirty="0" err="1"/>
              <a:t>Adria</a:t>
            </a:r>
            <a:r>
              <a:rPr lang="fr-FR" sz="3600" dirty="0"/>
              <a:t>…..)</a:t>
            </a:r>
          </a:p>
        </p:txBody>
      </p:sp>
    </p:spTree>
    <p:extLst>
      <p:ext uri="{BB962C8B-B14F-4D97-AF65-F5344CB8AC3E}">
        <p14:creationId xmlns:p14="http://schemas.microsoft.com/office/powerpoint/2010/main" val="292870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FOODING</a:t>
            </a:r>
          </a:p>
        </p:txBody>
      </p:sp>
      <p:sp>
        <p:nvSpPr>
          <p:cNvPr id="3" name="Sous-titre 2"/>
          <p:cNvSpPr>
            <a:spLocks noGrp="1"/>
          </p:cNvSpPr>
          <p:nvPr>
            <p:ph type="subTitle" idx="1"/>
          </p:nvPr>
        </p:nvSpPr>
        <p:spPr>
          <a:xfrm>
            <a:off x="397080" y="4101172"/>
            <a:ext cx="6560234" cy="1058756"/>
          </a:xfrm>
        </p:spPr>
        <p:txBody>
          <a:bodyPr>
            <a:noAutofit/>
          </a:bodyPr>
          <a:lstStyle/>
          <a:p>
            <a:pPr algn="ctr"/>
            <a:r>
              <a:rPr lang="fr-FR" sz="2800" dirty="0"/>
              <a:t>Né en 1999 par le biais de</a:t>
            </a:r>
            <a:endParaRPr lang="fr-FR" sz="2800" b="1" dirty="0"/>
          </a:p>
          <a:p>
            <a:pPr algn="ctr"/>
            <a:r>
              <a:rPr lang="fr-FR" sz="2800" b="1" dirty="0">
                <a:solidFill>
                  <a:schemeClr val="accent3">
                    <a:lumMod val="50000"/>
                  </a:schemeClr>
                </a:solidFill>
              </a:rPr>
              <a:t>Nova magazine </a:t>
            </a:r>
            <a:r>
              <a:rPr lang="fr-FR" sz="2800" dirty="0"/>
              <a:t>et de</a:t>
            </a:r>
          </a:p>
          <a:p>
            <a:pPr algn="ctr"/>
            <a:r>
              <a:rPr lang="fr-FR" sz="2800" dirty="0"/>
              <a:t> son journaliste Alexandre CAMMAS </a:t>
            </a:r>
          </a:p>
        </p:txBody>
      </p:sp>
      <p:sp>
        <p:nvSpPr>
          <p:cNvPr id="4" name="Rectangle 3"/>
          <p:cNvSpPr/>
          <p:nvPr/>
        </p:nvSpPr>
        <p:spPr>
          <a:xfrm>
            <a:off x="1130595" y="537267"/>
            <a:ext cx="4032448" cy="20882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130" name="Picture 2" descr="http://img.over-blog.com/372x372/3/98/64/03/Cuisine/Design-culinaire/recette-fruits-rubiks-cube-HD.jpg"/>
          <p:cNvPicPr>
            <a:picLocks noChangeAspect="1" noChangeArrowheads="1"/>
          </p:cNvPicPr>
          <p:nvPr/>
        </p:nvPicPr>
        <p:blipFill>
          <a:blip r:embed="rId2" cstate="print"/>
          <a:srcRect/>
          <a:stretch>
            <a:fillRect/>
          </a:stretch>
        </p:blipFill>
        <p:spPr bwMode="auto">
          <a:xfrm>
            <a:off x="1997879" y="262047"/>
            <a:ext cx="2535188" cy="2638673"/>
          </a:xfrm>
          <a:prstGeom prst="rect">
            <a:avLst/>
          </a:prstGeom>
          <a:noFill/>
        </p:spPr>
      </p:pic>
      <p:pic>
        <p:nvPicPr>
          <p:cNvPr id="48132" name="Picture 4" descr="http://85.94.205.191/finedininglovers.com/UserPeople/FrontEnd_447e1580-4f22-42c5-86e7-80e0f00e7bb0_Alexandre-Cammas-208x266.jpg"/>
          <p:cNvPicPr>
            <a:picLocks noChangeAspect="1" noChangeArrowheads="1"/>
          </p:cNvPicPr>
          <p:nvPr/>
        </p:nvPicPr>
        <p:blipFill>
          <a:blip r:embed="rId3" cstate="print"/>
          <a:srcRect/>
          <a:stretch>
            <a:fillRect/>
          </a:stretch>
        </p:blipFill>
        <p:spPr bwMode="auto">
          <a:xfrm>
            <a:off x="6804248" y="4077072"/>
            <a:ext cx="1981200" cy="2533651"/>
          </a:xfrm>
          <a:prstGeom prst="rect">
            <a:avLst/>
          </a:prstGeom>
          <a:noFill/>
        </p:spPr>
      </p:pic>
    </p:spTree>
    <p:extLst>
      <p:ext uri="{BB962C8B-B14F-4D97-AF65-F5344CB8AC3E}">
        <p14:creationId xmlns:p14="http://schemas.microsoft.com/office/powerpoint/2010/main" val="1904446916"/>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mate comme une religieuse, Lenô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0" y="368617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457200" y="396876"/>
            <a:ext cx="8229600" cy="5729288"/>
          </a:xfrm>
        </p:spPr>
        <p:txBody>
          <a:bodyPr>
            <a:normAutofit/>
          </a:bodyPr>
          <a:lstStyle/>
          <a:p>
            <a:r>
              <a:rPr lang="fr-FR" sz="2400" dirty="0">
                <a:solidFill>
                  <a:srgbClr val="000000"/>
                </a:solidFill>
                <a:latin typeface="TimesNewRomanPSMT"/>
              </a:rPr>
              <a:t>Pour résumer, tout ce qui est nouveau ou carrément régressif, qui est anticonformiste mais a de l'esprit, qui est drôle et fait plaisir et surtout qui ré enchante le quotidien avec trois fois rien, a la faveur des </a:t>
            </a:r>
            <a:r>
              <a:rPr lang="fr-FR" sz="2400" dirty="0" err="1">
                <a:solidFill>
                  <a:srgbClr val="000000"/>
                </a:solidFill>
                <a:latin typeface="TimesNewRomanPSMT"/>
              </a:rPr>
              <a:t>foodeurs</a:t>
            </a:r>
            <a:r>
              <a:rPr lang="fr-FR" sz="2400" dirty="0">
                <a:solidFill>
                  <a:srgbClr val="000000"/>
                </a:solidFill>
                <a:latin typeface="TimesNewRomanPSMT"/>
              </a:rPr>
              <a:t>.</a:t>
            </a:r>
          </a:p>
          <a:p>
            <a:r>
              <a:rPr lang="fr-FR" sz="2400" dirty="0">
                <a:solidFill>
                  <a:srgbClr val="000000"/>
                </a:solidFill>
                <a:latin typeface="TimesNewRomanPSMT"/>
              </a:rPr>
              <a:t> Servez votre chocolat chaud onctueux ou mousseux, couvert de morceaux de guimauve et autres </a:t>
            </a:r>
            <a:r>
              <a:rPr lang="fr-FR" sz="2400" dirty="0" err="1">
                <a:solidFill>
                  <a:srgbClr val="000000"/>
                </a:solidFill>
                <a:latin typeface="TimesNewRomanPSMT"/>
              </a:rPr>
              <a:t>shamallows</a:t>
            </a:r>
            <a:r>
              <a:rPr lang="fr-FR" sz="2400" dirty="0">
                <a:solidFill>
                  <a:srgbClr val="000000"/>
                </a:solidFill>
                <a:latin typeface="TimesNewRomanPSMT"/>
              </a:rPr>
              <a:t>. </a:t>
            </a:r>
          </a:p>
          <a:p>
            <a:r>
              <a:rPr lang="fr-FR" sz="2400" dirty="0">
                <a:solidFill>
                  <a:srgbClr val="000000"/>
                </a:solidFill>
                <a:latin typeface="TimesNewRomanPSMT"/>
              </a:rPr>
              <a:t>Au prochain dessert qui s'y prête - glace, charlotte, tartelette - pensez à la décoration en fraises </a:t>
            </a:r>
            <a:r>
              <a:rPr lang="fr-FR" sz="2400" dirty="0" err="1">
                <a:solidFill>
                  <a:srgbClr val="000000"/>
                </a:solidFill>
                <a:latin typeface="TimesNewRomanPSMT"/>
              </a:rPr>
              <a:t>Tagada</a:t>
            </a:r>
            <a:r>
              <a:rPr lang="fr-FR" sz="2400" dirty="0">
                <a:solidFill>
                  <a:srgbClr val="000000"/>
                </a:solidFill>
                <a:latin typeface="TimesNewRomanPSMT"/>
              </a:rPr>
              <a:t> ...et plus si affinités.</a:t>
            </a:r>
          </a:p>
          <a:p>
            <a:pPr marL="0" indent="0">
              <a:buNone/>
            </a:pPr>
            <a:r>
              <a:rPr lang="fr-FR" sz="2400" dirty="0">
                <a:solidFill>
                  <a:srgbClr val="000000"/>
                </a:solidFill>
                <a:latin typeface="TimesNewRomanPSMT"/>
              </a:rPr>
              <a:t>   - Bousculez les apriori: servez des religieuses</a:t>
            </a:r>
          </a:p>
          <a:p>
            <a:pPr marL="0" indent="0">
              <a:buNone/>
            </a:pPr>
            <a:r>
              <a:rPr lang="fr-FR" sz="2400" dirty="0">
                <a:solidFill>
                  <a:srgbClr val="000000"/>
                </a:solidFill>
                <a:latin typeface="TimesNewRomanPSMT"/>
              </a:rPr>
              <a:t> (aux tomates et au basilic comme chez</a:t>
            </a:r>
          </a:p>
          <a:p>
            <a:pPr marL="0" indent="0">
              <a:buNone/>
            </a:pPr>
            <a:r>
              <a:rPr lang="fr-FR" sz="2400" dirty="0">
                <a:solidFill>
                  <a:srgbClr val="000000"/>
                </a:solidFill>
                <a:latin typeface="TimesNewRomanPSMT"/>
              </a:rPr>
              <a:t> </a:t>
            </a:r>
            <a:r>
              <a:rPr lang="fr-FR" sz="2400" dirty="0" err="1">
                <a:solidFill>
                  <a:srgbClr val="000000"/>
                </a:solidFill>
                <a:latin typeface="TimesNewRomanPSMT"/>
              </a:rPr>
              <a:t>Ladurée</a:t>
            </a:r>
            <a:r>
              <a:rPr lang="fr-FR" sz="2400" dirty="0">
                <a:solidFill>
                  <a:srgbClr val="000000"/>
                </a:solidFill>
                <a:latin typeface="TimesNewRomanPSMT"/>
              </a:rPr>
              <a:t> ou de chez </a:t>
            </a:r>
            <a:r>
              <a:rPr lang="fr-FR" sz="2400" dirty="0" err="1">
                <a:solidFill>
                  <a:srgbClr val="000000"/>
                </a:solidFill>
                <a:latin typeface="TimesNewRomanPSMT"/>
              </a:rPr>
              <a:t>Lenôtre</a:t>
            </a:r>
            <a:endParaRPr lang="fr-FR" sz="2400" dirty="0"/>
          </a:p>
        </p:txBody>
      </p:sp>
    </p:spTree>
    <p:extLst>
      <p:ext uri="{BB962C8B-B14F-4D97-AF65-F5344CB8AC3E}">
        <p14:creationId xmlns:p14="http://schemas.microsoft.com/office/powerpoint/2010/main" val="156481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9876"/>
            <a:ext cx="8229600" cy="6461124"/>
          </a:xfrm>
        </p:spPr>
        <p:txBody>
          <a:bodyPr>
            <a:normAutofit/>
          </a:bodyPr>
          <a:lstStyle/>
          <a:p>
            <a:r>
              <a:rPr lang="fr-FR" sz="2800" dirty="0">
                <a:solidFill>
                  <a:srgbClr val="000000"/>
                </a:solidFill>
                <a:latin typeface="TimesNewRomanPSMT"/>
              </a:rPr>
              <a:t> Pour faire la fête, si vous disposez de peu d'espace, servez votre buffet suspendu, au plafond, à l'aide de cordes à linge et de pinces à linge de couleur. Cela laisse toute la place au sol pour danser (une idée tirée du livre bourré de trouvailles "Tables Ephémères").</a:t>
            </a:r>
            <a:endParaRPr lang="fr-FR" sz="2800" dirty="0"/>
          </a:p>
        </p:txBody>
      </p:sp>
      <p:pic>
        <p:nvPicPr>
          <p:cNvPr id="1032" name="Picture 8" descr="... Tables Éphémères (petits arrangements ludiques autour de la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 Tables Éphémères (petits arrangements ludiques autour de la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434" y="458787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tse2.mm.bing.net/th?id=OIP.M719803e13aaa5e45ab47f56b65741383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78" y="4196159"/>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tse2.mm.bing.net/th?id=OIP.M9e300ff60ca8da02df0636ff60cc44f3o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656" y="332045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2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64308"/>
            <a:ext cx="8229600" cy="5881077"/>
          </a:xfrm>
        </p:spPr>
        <p:txBody>
          <a:bodyPr>
            <a:noAutofit/>
          </a:bodyPr>
          <a:lstStyle/>
          <a:p>
            <a:pPr algn="just"/>
            <a:r>
              <a:rPr lang="fr-FR" sz="3200" dirty="0">
                <a:solidFill>
                  <a:srgbClr val="000000"/>
                </a:solidFill>
                <a:latin typeface="TimesNewRomanPSMT"/>
              </a:rPr>
              <a:t>Néologisme inventé par le Français Alexandre </a:t>
            </a:r>
            <a:r>
              <a:rPr lang="fr-FR" sz="3200" dirty="0" err="1">
                <a:solidFill>
                  <a:srgbClr val="000000"/>
                </a:solidFill>
                <a:latin typeface="TimesNewRomanPSMT"/>
              </a:rPr>
              <a:t>Cammas</a:t>
            </a:r>
            <a:r>
              <a:rPr lang="fr-FR" sz="3200" dirty="0">
                <a:solidFill>
                  <a:srgbClr val="000000"/>
                </a:solidFill>
                <a:latin typeface="TimesNewRomanPSMT"/>
              </a:rPr>
              <a:t>, journaliste épicurien chez Nova Magazine, le </a:t>
            </a:r>
            <a:r>
              <a:rPr lang="fr-FR" sz="3200" dirty="0" err="1">
                <a:solidFill>
                  <a:srgbClr val="000000"/>
                </a:solidFill>
                <a:latin typeface="TimesNewRomanPSMT"/>
              </a:rPr>
              <a:t>fooding</a:t>
            </a:r>
            <a:r>
              <a:rPr lang="fr-FR" sz="3200" dirty="0">
                <a:solidFill>
                  <a:srgbClr val="000000"/>
                </a:solidFill>
                <a:latin typeface="TimesNewRomanPSMT"/>
              </a:rPr>
              <a:t> résulte de la contraction des mots anglais</a:t>
            </a:r>
          </a:p>
          <a:p>
            <a:pPr marL="0" indent="0">
              <a:buNone/>
            </a:pPr>
            <a:r>
              <a:rPr lang="fr-FR" sz="3200" dirty="0">
                <a:solidFill>
                  <a:srgbClr val="000000"/>
                </a:solidFill>
                <a:latin typeface="TimesNewRomanPSMT"/>
              </a:rPr>
              <a:t>          </a:t>
            </a:r>
            <a:r>
              <a:rPr lang="fr-FR" sz="3200" b="1" dirty="0">
                <a:solidFill>
                  <a:srgbClr val="FF0000"/>
                </a:solidFill>
                <a:latin typeface="TimesNewRomanPSMT"/>
              </a:rPr>
              <a:t>"</a:t>
            </a:r>
            <a:r>
              <a:rPr lang="fr-FR" sz="3200" b="1" dirty="0" err="1">
                <a:solidFill>
                  <a:srgbClr val="FF0000"/>
                </a:solidFill>
                <a:latin typeface="TimesNewRomanPSMT"/>
              </a:rPr>
              <a:t>food</a:t>
            </a:r>
            <a:r>
              <a:rPr lang="fr-FR" sz="3200" b="1" dirty="0">
                <a:solidFill>
                  <a:srgbClr val="FF0000"/>
                </a:solidFill>
                <a:latin typeface="TimesNewRomanPSMT"/>
              </a:rPr>
              <a:t>"  et "feeling" </a:t>
            </a:r>
            <a:r>
              <a:rPr lang="fr-FR" sz="3200" dirty="0">
                <a:solidFill>
                  <a:srgbClr val="000000"/>
                </a:solidFill>
                <a:latin typeface="TimesNewRomanPSMT"/>
              </a:rPr>
              <a:t>(sentiment)</a:t>
            </a:r>
          </a:p>
          <a:p>
            <a:endParaRPr lang="fr-FR" sz="3200" dirty="0">
              <a:solidFill>
                <a:srgbClr val="000000"/>
              </a:solidFill>
              <a:latin typeface="TimesNewRomanPSMT"/>
            </a:endParaRPr>
          </a:p>
          <a:p>
            <a:r>
              <a:rPr lang="fr-FR" sz="3200" dirty="0">
                <a:solidFill>
                  <a:srgbClr val="000000"/>
                </a:solidFill>
                <a:latin typeface="TimesNewRomanPSMT"/>
              </a:rPr>
              <a:t> Le </a:t>
            </a:r>
            <a:r>
              <a:rPr lang="fr-FR" sz="3200" dirty="0" err="1">
                <a:solidFill>
                  <a:srgbClr val="000000"/>
                </a:solidFill>
                <a:latin typeface="TimesNewRomanPSMT"/>
              </a:rPr>
              <a:t>fooding</a:t>
            </a:r>
            <a:r>
              <a:rPr lang="fr-FR" sz="3200" dirty="0">
                <a:solidFill>
                  <a:srgbClr val="000000"/>
                </a:solidFill>
                <a:latin typeface="TimesNewRomanPSMT"/>
              </a:rPr>
              <a:t> est un Nouvel « ART » de la table</a:t>
            </a:r>
            <a:endParaRPr lang="fr-FR" sz="3200" dirty="0"/>
          </a:p>
        </p:txBody>
      </p:sp>
    </p:spTree>
    <p:extLst>
      <p:ext uri="{BB962C8B-B14F-4D97-AF65-F5344CB8AC3E}">
        <p14:creationId xmlns:p14="http://schemas.microsoft.com/office/powerpoint/2010/main" val="188291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17330"/>
            <a:ext cx="8229600" cy="6341015"/>
          </a:xfrm>
        </p:spPr>
        <p:txBody>
          <a:bodyPr>
            <a:noAutofit/>
          </a:bodyPr>
          <a:lstStyle/>
          <a:p>
            <a:pPr algn="just"/>
            <a:r>
              <a:rPr lang="fr-FR" sz="3200" dirty="0">
                <a:solidFill>
                  <a:srgbClr val="000000"/>
                </a:solidFill>
                <a:latin typeface="TimesNewRomanPSMT"/>
              </a:rPr>
              <a:t>"Il s'agit de manger avec sa tête et son esprit, avec son nez, avec ses yeux, et pas simplement avec son palais", explique Alexandre </a:t>
            </a:r>
            <a:r>
              <a:rPr lang="fr-FR" sz="3200" dirty="0" err="1">
                <a:solidFill>
                  <a:srgbClr val="000000"/>
                </a:solidFill>
                <a:latin typeface="TimesNewRomanPSMT"/>
              </a:rPr>
              <a:t>Cammas</a:t>
            </a:r>
            <a:r>
              <a:rPr lang="fr-FR" sz="3200" dirty="0">
                <a:solidFill>
                  <a:srgbClr val="000000"/>
                </a:solidFill>
                <a:latin typeface="TimesNewRomanPSMT"/>
              </a:rPr>
              <a:t>. Nourritures terrestres, nourritures intellectuelles et nourritures spirituelles sont donc au menu</a:t>
            </a:r>
          </a:p>
          <a:p>
            <a:pPr marL="0" indent="0" algn="just">
              <a:buNone/>
            </a:pPr>
            <a:endParaRPr lang="fr-FR" sz="3200" dirty="0">
              <a:solidFill>
                <a:srgbClr val="000000"/>
              </a:solidFill>
              <a:latin typeface="TimesNewRomanPSMT"/>
            </a:endParaRPr>
          </a:p>
          <a:p>
            <a:pPr algn="just"/>
            <a:r>
              <a:rPr lang="fr-FR" sz="3200" dirty="0"/>
              <a:t>En fait, c'était une façon de remplacer le mot gastronomie par un autre mot plus ‘’révélateur</a:t>
            </a:r>
            <a:r>
              <a:rPr lang="fr-FR" sz="4000" dirty="0"/>
              <a:t>’’</a:t>
            </a:r>
          </a:p>
          <a:p>
            <a:endParaRPr lang="fr-FR" sz="4000" dirty="0">
              <a:solidFill>
                <a:srgbClr val="000000"/>
              </a:solidFill>
              <a:latin typeface="TimesNewRomanPSMT"/>
            </a:endParaRPr>
          </a:p>
        </p:txBody>
      </p:sp>
    </p:spTree>
    <p:extLst>
      <p:ext uri="{BB962C8B-B14F-4D97-AF65-F5344CB8AC3E}">
        <p14:creationId xmlns:p14="http://schemas.microsoft.com/office/powerpoint/2010/main" val="232174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50"/>
            <a:ext cx="8229600" cy="6365875"/>
          </a:xfrm>
        </p:spPr>
        <p:txBody>
          <a:bodyPr>
            <a:normAutofit/>
          </a:bodyPr>
          <a:lstStyle/>
          <a:p>
            <a:pPr marL="0" indent="0" algn="just">
              <a:buNone/>
            </a:pPr>
            <a:r>
              <a:rPr lang="fr-FR" sz="2200" b="1" dirty="0"/>
              <a:t>1991 – 1999       LA CUISINE FUSION</a:t>
            </a:r>
          </a:p>
          <a:p>
            <a:pPr marL="0" indent="0" algn="just">
              <a:buNone/>
            </a:pPr>
            <a:r>
              <a:rPr lang="fr-FR" sz="2200" dirty="0"/>
              <a:t>Cette cuisine vise à mélanger les cuisines de différents pays pour obtenir des saveurs différentes. </a:t>
            </a:r>
          </a:p>
          <a:p>
            <a:pPr marL="0" indent="0" algn="just">
              <a:buNone/>
            </a:pPr>
            <a:endParaRPr lang="fr-FR" sz="2200" dirty="0"/>
          </a:p>
          <a:p>
            <a:pPr marL="0" indent="0" algn="just">
              <a:buNone/>
            </a:pPr>
            <a:r>
              <a:rPr lang="fr-FR" sz="2200" b="1" dirty="0"/>
              <a:t>1998 -2007    LA BISTRONOMIE</a:t>
            </a:r>
          </a:p>
          <a:p>
            <a:pPr marL="0" indent="0" algn="just">
              <a:buNone/>
            </a:pPr>
            <a:r>
              <a:rPr lang="fr-FR" sz="2200" dirty="0"/>
              <a:t>Beaucoup de chefs ont un ardent désir de produire des plats gastronomiques dans une ambiance bistro, d'abandonner les prix astronomiques et des atmosphères étouffantes de tenues haut de gamme Michelin.</a:t>
            </a:r>
          </a:p>
          <a:p>
            <a:pPr marL="0" indent="0" algn="just">
              <a:buNone/>
            </a:pPr>
            <a:endParaRPr lang="fr-FR" sz="2200" dirty="0"/>
          </a:p>
          <a:p>
            <a:pPr marL="0" indent="0" algn="just">
              <a:buNone/>
            </a:pPr>
            <a:r>
              <a:rPr lang="fr-FR" sz="2200" b="1" dirty="0"/>
              <a:t>2008 – 2013    LA FERME À LA TABLE </a:t>
            </a:r>
          </a:p>
          <a:p>
            <a:pPr marL="0" indent="0" algn="just">
              <a:buNone/>
            </a:pPr>
            <a:r>
              <a:rPr lang="fr-FR" sz="2200" dirty="0"/>
              <a:t>Acheter des choses directement à une exploitation produisant de la nourriture sur une très petite échelle.</a:t>
            </a:r>
          </a:p>
          <a:p>
            <a:pPr marL="0" indent="0" algn="just">
              <a:buNone/>
            </a:pPr>
            <a:r>
              <a:rPr lang="fr-FR" sz="2200" dirty="0"/>
              <a:t>par rapport à un système de distribution ou les aliments sont produits en masse. </a:t>
            </a:r>
          </a:p>
        </p:txBody>
      </p:sp>
    </p:spTree>
    <p:extLst>
      <p:ext uri="{BB962C8B-B14F-4D97-AF65-F5344CB8AC3E}">
        <p14:creationId xmlns:p14="http://schemas.microsoft.com/office/powerpoint/2010/main" val="79058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154"/>
            <a:ext cx="8229600" cy="5911484"/>
          </a:xfrm>
        </p:spPr>
        <p:txBody>
          <a:bodyPr>
            <a:normAutofit fontScale="92500" lnSpcReduction="10000"/>
          </a:bodyPr>
          <a:lstStyle/>
          <a:p>
            <a:pPr algn="just"/>
            <a:r>
              <a:rPr lang="fr-FR" sz="3200" dirty="0">
                <a:solidFill>
                  <a:srgbClr val="000000"/>
                </a:solidFill>
                <a:latin typeface="TimesNewRomanPSMT"/>
              </a:rPr>
              <a:t>Sur toutes les lèvres en ce début de millénaire, le </a:t>
            </a:r>
            <a:r>
              <a:rPr lang="fr-FR" sz="3200" dirty="0" err="1">
                <a:solidFill>
                  <a:srgbClr val="000000"/>
                </a:solidFill>
                <a:latin typeface="TimesNewRomanPSMT"/>
              </a:rPr>
              <a:t>fooding</a:t>
            </a:r>
            <a:r>
              <a:rPr lang="fr-FR" sz="3200" dirty="0">
                <a:solidFill>
                  <a:srgbClr val="000000"/>
                </a:solidFill>
                <a:latin typeface="TimesNewRomanPSMT"/>
              </a:rPr>
              <a:t> bat sérieusement en brèche les habituelles évocations de "terroir" et "tradition".</a:t>
            </a:r>
          </a:p>
          <a:p>
            <a:pPr marL="0" indent="0" algn="just">
              <a:buNone/>
            </a:pPr>
            <a:endParaRPr lang="fr-FR" sz="3200" dirty="0">
              <a:solidFill>
                <a:srgbClr val="000000"/>
              </a:solidFill>
              <a:latin typeface="TimesNewRomanPSMT"/>
            </a:endParaRPr>
          </a:p>
          <a:p>
            <a:pPr algn="just"/>
            <a:r>
              <a:rPr lang="fr-FR" sz="3200" dirty="0">
                <a:solidFill>
                  <a:srgbClr val="000000"/>
                </a:solidFill>
                <a:latin typeface="TimesNewRomanPSMT"/>
              </a:rPr>
              <a:t> Il fait monter la moutarde au nez des conservateurs et devient du même coup l'objet de sarcasmes. </a:t>
            </a:r>
          </a:p>
          <a:p>
            <a:pPr algn="just"/>
            <a:endParaRPr lang="fr-FR" sz="3200" dirty="0">
              <a:solidFill>
                <a:srgbClr val="000000"/>
              </a:solidFill>
              <a:latin typeface="TimesNewRomanPSMT"/>
            </a:endParaRPr>
          </a:p>
          <a:p>
            <a:pPr algn="just"/>
            <a:r>
              <a:rPr lang="fr-FR" sz="3200" dirty="0">
                <a:solidFill>
                  <a:srgbClr val="000000"/>
                </a:solidFill>
                <a:latin typeface="TimesNewRomanPSMT"/>
              </a:rPr>
              <a:t>Ainsi, il ne s'agirait que d'un nouveau terme pour désigner les mêmes choses - faux: il en englobe de nouvelles</a:t>
            </a:r>
            <a:endParaRPr lang="fr-FR" sz="3200" dirty="0"/>
          </a:p>
        </p:txBody>
      </p:sp>
    </p:spTree>
    <p:extLst>
      <p:ext uri="{BB962C8B-B14F-4D97-AF65-F5344CB8AC3E}">
        <p14:creationId xmlns:p14="http://schemas.microsoft.com/office/powerpoint/2010/main" val="210409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8000"/>
            <a:ext cx="8229600" cy="5618163"/>
          </a:xfrm>
        </p:spPr>
        <p:txBody>
          <a:bodyPr>
            <a:normAutofit lnSpcReduction="10000"/>
          </a:bodyPr>
          <a:lstStyle/>
          <a:p>
            <a:pPr marL="0" indent="0" algn="just">
              <a:buNone/>
            </a:pPr>
            <a:r>
              <a:rPr lang="fr-FR" dirty="0">
                <a:solidFill>
                  <a:srgbClr val="000000"/>
                </a:solidFill>
                <a:latin typeface="TimesNewRomanPSMT"/>
              </a:rPr>
              <a:t>    </a:t>
            </a:r>
            <a:r>
              <a:rPr lang="fr-FR" sz="2800" dirty="0">
                <a:solidFill>
                  <a:srgbClr val="000000"/>
                </a:solidFill>
                <a:latin typeface="TimesNewRomanPSMT"/>
              </a:rPr>
              <a:t>Il contamine  tous les champs artistiques, du design à la musique</a:t>
            </a:r>
          </a:p>
          <a:p>
            <a:pPr marL="0" indent="0" algn="just">
              <a:buNone/>
            </a:pPr>
            <a:r>
              <a:rPr lang="fr-FR" sz="2800" dirty="0">
                <a:solidFill>
                  <a:srgbClr val="000000"/>
                </a:solidFill>
                <a:latin typeface="TimesNewRomanPSMT"/>
              </a:rPr>
              <a:t>  Son principe premier semble même n'être que celui de la liberté la plus débridée. Fusion Food, Slow </a:t>
            </a:r>
            <a:r>
              <a:rPr lang="fr-FR" sz="2800" dirty="0" err="1">
                <a:solidFill>
                  <a:srgbClr val="000000"/>
                </a:solidFill>
                <a:latin typeface="TimesNewRomanPSMT"/>
              </a:rPr>
              <a:t>food</a:t>
            </a:r>
            <a:r>
              <a:rPr lang="fr-FR" sz="2800" dirty="0">
                <a:solidFill>
                  <a:srgbClr val="000000"/>
                </a:solidFill>
                <a:latin typeface="TimesNewRomanPSMT"/>
              </a:rPr>
              <a:t> (mouvement d'</a:t>
            </a:r>
            <a:r>
              <a:rPr lang="fr-FR" sz="2800" dirty="0" err="1">
                <a:solidFill>
                  <a:srgbClr val="000000"/>
                </a:solidFill>
                <a:latin typeface="TimesNewRomanPSMT"/>
              </a:rPr>
              <a:t>écogastronomie</a:t>
            </a:r>
            <a:r>
              <a:rPr lang="fr-FR" sz="2800" dirty="0">
                <a:solidFill>
                  <a:srgbClr val="000000"/>
                </a:solidFill>
                <a:latin typeface="TimesNewRomanPSMT"/>
              </a:rPr>
              <a:t> et pied de nez au fast-food), tendance régressive, pique-nique, "</a:t>
            </a:r>
            <a:r>
              <a:rPr lang="fr-FR" sz="2800" dirty="0" err="1">
                <a:solidFill>
                  <a:srgbClr val="000000"/>
                </a:solidFill>
                <a:latin typeface="TimesNewRomanPSMT"/>
              </a:rPr>
              <a:t>easy-eating</a:t>
            </a:r>
            <a:r>
              <a:rPr lang="fr-FR" sz="2800" dirty="0">
                <a:solidFill>
                  <a:srgbClr val="000000"/>
                </a:solidFill>
                <a:latin typeface="TimesNewRomanPSMT"/>
              </a:rPr>
              <a:t>", cuisine brute: tout y trouve sa place. Même et surtout l'humour</a:t>
            </a:r>
            <a:r>
              <a:rPr lang="fr-FR" dirty="0">
                <a:solidFill>
                  <a:srgbClr val="000000"/>
                </a:solidFill>
                <a:latin typeface="TimesNewRomanPSMT"/>
              </a:rPr>
              <a:t>.</a:t>
            </a:r>
          </a:p>
          <a:p>
            <a:r>
              <a:rPr lang="fr-FR" sz="4300" b="1" dirty="0">
                <a:solidFill>
                  <a:srgbClr val="FF0000"/>
                </a:solidFill>
                <a:latin typeface="TimesNewRomanPSMT"/>
              </a:rPr>
              <a:t>   Pourvu que le mets fasse sens, qu'il soit stylé et qu'il ait du goût</a:t>
            </a:r>
            <a:endParaRPr lang="fr-FR" sz="4300" b="1" dirty="0">
              <a:solidFill>
                <a:srgbClr val="FF0000"/>
              </a:solidFill>
            </a:endParaRPr>
          </a:p>
        </p:txBody>
      </p:sp>
    </p:spTree>
    <p:extLst>
      <p:ext uri="{BB962C8B-B14F-4D97-AF65-F5344CB8AC3E}">
        <p14:creationId xmlns:p14="http://schemas.microsoft.com/office/powerpoint/2010/main" val="23651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53148"/>
            <a:ext cx="8229600" cy="5860352"/>
          </a:xfrm>
        </p:spPr>
        <p:txBody>
          <a:bodyPr>
            <a:normAutofit/>
          </a:bodyPr>
          <a:lstStyle/>
          <a:p>
            <a:r>
              <a:rPr lang="fr-FR" sz="2800" dirty="0">
                <a:solidFill>
                  <a:srgbClr val="000000"/>
                </a:solidFill>
                <a:latin typeface="TimesNewRomanPSMT"/>
              </a:rPr>
              <a:t>Comme les bidouilleurs de musique électronique en chambre, il ne tient d'ailleurs qu'à vous de faire du </a:t>
            </a:r>
            <a:r>
              <a:rPr lang="fr-FR" sz="2800" dirty="0" err="1">
                <a:solidFill>
                  <a:srgbClr val="000000"/>
                </a:solidFill>
                <a:latin typeface="TimesNewRomanPSMT"/>
              </a:rPr>
              <a:t>fooding</a:t>
            </a:r>
            <a:r>
              <a:rPr lang="fr-FR" sz="2800" dirty="0">
                <a:solidFill>
                  <a:srgbClr val="000000"/>
                </a:solidFill>
                <a:latin typeface="TimesNewRomanPSMT"/>
              </a:rPr>
              <a:t>. Et de devenir un initié. </a:t>
            </a:r>
          </a:p>
          <a:p>
            <a:endParaRPr lang="fr-FR" sz="2800" dirty="0">
              <a:solidFill>
                <a:srgbClr val="000000"/>
              </a:solidFill>
              <a:latin typeface="TimesNewRomanPSMT"/>
            </a:endParaRPr>
          </a:p>
          <a:p>
            <a:r>
              <a:rPr lang="fr-FR" sz="2800" dirty="0">
                <a:solidFill>
                  <a:srgbClr val="000000"/>
                </a:solidFill>
                <a:latin typeface="TimesNewRomanPSMT"/>
              </a:rPr>
              <a:t>Faites de votre table une feu d'artifice pour les sens. Bousculez la présentation.</a:t>
            </a:r>
          </a:p>
          <a:p>
            <a:endParaRPr lang="fr-FR" sz="2800" dirty="0">
              <a:solidFill>
                <a:srgbClr val="000000"/>
              </a:solidFill>
              <a:latin typeface="TimesNewRomanPSMT"/>
            </a:endParaRPr>
          </a:p>
          <a:p>
            <a:r>
              <a:rPr lang="fr-FR" sz="2800" dirty="0">
                <a:solidFill>
                  <a:srgbClr val="000000"/>
                </a:solidFill>
                <a:latin typeface="TimesNewRomanPSMT"/>
              </a:rPr>
              <a:t> Soyez audacieux en arômes.</a:t>
            </a:r>
          </a:p>
          <a:p>
            <a:pPr marL="0" indent="0">
              <a:buNone/>
            </a:pPr>
            <a:endParaRPr lang="fr-FR" sz="2800" dirty="0">
              <a:solidFill>
                <a:srgbClr val="000000"/>
              </a:solidFill>
              <a:latin typeface="TimesNewRomanPSMT"/>
            </a:endParaRPr>
          </a:p>
          <a:p>
            <a:r>
              <a:rPr lang="fr-FR" sz="2800" dirty="0">
                <a:solidFill>
                  <a:srgbClr val="000000"/>
                </a:solidFill>
                <a:latin typeface="TimesNewRomanPSMT"/>
              </a:rPr>
              <a:t> Tentez l'impossible</a:t>
            </a:r>
            <a:r>
              <a:rPr lang="fr-FR" dirty="0">
                <a:solidFill>
                  <a:srgbClr val="000000"/>
                </a:solidFill>
                <a:latin typeface="TimesNewRomanPSMT"/>
              </a:rPr>
              <a:t>.</a:t>
            </a:r>
            <a:endParaRPr lang="fr-FR" dirty="0"/>
          </a:p>
        </p:txBody>
      </p:sp>
    </p:spTree>
    <p:extLst>
      <p:ext uri="{BB962C8B-B14F-4D97-AF65-F5344CB8AC3E}">
        <p14:creationId xmlns:p14="http://schemas.microsoft.com/office/powerpoint/2010/main" val="31572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Cuisine audacieuse</a:t>
            </a:r>
          </a:p>
        </p:txBody>
      </p:sp>
      <p:sp>
        <p:nvSpPr>
          <p:cNvPr id="3" name="Espace réservé du contenu 2"/>
          <p:cNvSpPr>
            <a:spLocks noGrp="1"/>
          </p:cNvSpPr>
          <p:nvPr>
            <p:ph idx="1"/>
          </p:nvPr>
        </p:nvSpPr>
        <p:spPr>
          <a:xfrm>
            <a:off x="609599" y="2762796"/>
            <a:ext cx="6919914" cy="3278567"/>
          </a:xfrm>
        </p:spPr>
        <p:txBody>
          <a:bodyPr>
            <a:normAutofit fontScale="70000" lnSpcReduction="20000"/>
          </a:bodyPr>
          <a:lstStyle/>
          <a:p>
            <a:pPr>
              <a:buNone/>
            </a:pPr>
            <a:endParaRPr lang="fr-FR" dirty="0"/>
          </a:p>
          <a:p>
            <a:pPr>
              <a:buNone/>
            </a:pPr>
            <a:r>
              <a:rPr lang="fr-FR" sz="2800" dirty="0"/>
              <a:t>Cuisine partagée </a:t>
            </a:r>
          </a:p>
          <a:p>
            <a:pPr>
              <a:buNone/>
            </a:pPr>
            <a:r>
              <a:rPr lang="fr-FR" sz="2800" dirty="0"/>
              <a:t>et démocratisée</a:t>
            </a:r>
          </a:p>
          <a:p>
            <a:pPr>
              <a:buNone/>
            </a:pPr>
            <a:endParaRPr lang="fr-FR" dirty="0"/>
          </a:p>
          <a:p>
            <a:pPr>
              <a:buNone/>
            </a:pPr>
            <a:endParaRPr lang="fr-FR" dirty="0"/>
          </a:p>
          <a:p>
            <a:pPr>
              <a:buNone/>
            </a:pPr>
            <a:endParaRPr lang="fr-FR" dirty="0"/>
          </a:p>
          <a:p>
            <a:pPr>
              <a:buNone/>
            </a:pPr>
            <a:endParaRPr lang="fr-FR" dirty="0"/>
          </a:p>
          <a:p>
            <a:pPr>
              <a:buNone/>
            </a:pPr>
            <a:endParaRPr lang="fr-FR" dirty="0"/>
          </a:p>
          <a:p>
            <a:pPr algn="r">
              <a:buNone/>
            </a:pPr>
            <a:r>
              <a:rPr lang="fr-FR" sz="3100" dirty="0"/>
              <a:t>Cuisine </a:t>
            </a:r>
          </a:p>
          <a:p>
            <a:pPr algn="r">
              <a:buNone/>
            </a:pPr>
            <a:r>
              <a:rPr lang="fr-FR" sz="3100" dirty="0"/>
              <a:t>simple et soignée</a:t>
            </a:r>
          </a:p>
        </p:txBody>
      </p:sp>
      <p:pic>
        <p:nvPicPr>
          <p:cNvPr id="52226" name="Picture 2" descr="http://www.rlevent.com/sites/default/files/Team-building%20culinaire_0.jpg"/>
          <p:cNvPicPr>
            <a:picLocks noChangeAspect="1" noChangeArrowheads="1"/>
          </p:cNvPicPr>
          <p:nvPr/>
        </p:nvPicPr>
        <p:blipFill>
          <a:blip r:embed="rId2" cstate="print"/>
          <a:srcRect/>
          <a:stretch>
            <a:fillRect/>
          </a:stretch>
        </p:blipFill>
        <p:spPr bwMode="auto">
          <a:xfrm>
            <a:off x="5724128" y="1412776"/>
            <a:ext cx="2952328" cy="3352801"/>
          </a:xfrm>
          <a:prstGeom prst="rect">
            <a:avLst/>
          </a:prstGeom>
          <a:noFill/>
        </p:spPr>
      </p:pic>
      <p:pic>
        <p:nvPicPr>
          <p:cNvPr id="52228" name="Picture 4" descr="http://www.juliedissais.fr/interprete-culinaire/wp-content/themes/juliedissais/timthumb.php?src=http://www.juliedissais.fr/interprete-culinaire/wp-content/uploads/2010/09/BG_distribmac1.jpg&amp;h=0&amp;w=940&amp;zc=1&amp;q=72"/>
          <p:cNvPicPr>
            <a:picLocks noChangeAspect="1" noChangeArrowheads="1"/>
          </p:cNvPicPr>
          <p:nvPr/>
        </p:nvPicPr>
        <p:blipFill>
          <a:blip r:embed="rId3" cstate="print"/>
          <a:srcRect/>
          <a:stretch>
            <a:fillRect/>
          </a:stretch>
        </p:blipFill>
        <p:spPr bwMode="auto">
          <a:xfrm>
            <a:off x="1453952" y="1229828"/>
            <a:ext cx="3312368" cy="1715916"/>
          </a:xfrm>
          <a:prstGeom prst="rect">
            <a:avLst/>
          </a:prstGeom>
          <a:noFill/>
        </p:spPr>
      </p:pic>
      <p:sp>
        <p:nvSpPr>
          <p:cNvPr id="6" name="Rectangle 5"/>
          <p:cNvSpPr/>
          <p:nvPr/>
        </p:nvSpPr>
        <p:spPr>
          <a:xfrm>
            <a:off x="3297560" y="3280420"/>
            <a:ext cx="914400"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rot="5400000">
            <a:off x="4788024" y="2199928"/>
            <a:ext cx="9144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2230" name="Picture 6" descr="http://hoteltroiscouronnes.blogs-entreprises.com/files/2011/02/Concepts-Culinaires.jpg"/>
          <p:cNvPicPr>
            <a:picLocks noChangeAspect="1" noChangeArrowheads="1"/>
          </p:cNvPicPr>
          <p:nvPr/>
        </p:nvPicPr>
        <p:blipFill>
          <a:blip r:embed="rId4" cstate="print"/>
          <a:srcRect/>
          <a:stretch>
            <a:fillRect/>
          </a:stretch>
        </p:blipFill>
        <p:spPr bwMode="auto">
          <a:xfrm>
            <a:off x="395536" y="3778140"/>
            <a:ext cx="4490789" cy="2402637"/>
          </a:xfrm>
          <a:prstGeom prst="rect">
            <a:avLst/>
          </a:prstGeom>
          <a:noFill/>
        </p:spPr>
      </p:pic>
    </p:spTree>
    <p:extLst>
      <p:ext uri="{BB962C8B-B14F-4D97-AF65-F5344CB8AC3E}">
        <p14:creationId xmlns:p14="http://schemas.microsoft.com/office/powerpoint/2010/main" val="1292257095"/>
      </p:ext>
    </p:extLst>
  </p:cSld>
  <p:clrMapOvr>
    <a:masterClrMapping/>
  </p:clrMapOvr>
  <p:transition spd="slow">
    <p:dissolve/>
  </p:transition>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228</TotalTime>
  <Words>942</Words>
  <Application>Microsoft Office PowerPoint</Application>
  <PresentationFormat>Affichage à l'écran (4:3)</PresentationFormat>
  <Paragraphs>70</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TimesNewRomanPSMT</vt:lpstr>
      <vt:lpstr>Trebuchet MS</vt:lpstr>
      <vt:lpstr>Wingdings 3</vt:lpstr>
      <vt:lpstr>Facette</vt:lpstr>
      <vt:lpstr>Présentation PowerPoint</vt:lpstr>
      <vt:lpstr>Le FOODING</vt:lpstr>
      <vt:lpstr>Présentation PowerPoint</vt:lpstr>
      <vt:lpstr>Présentation PowerPoint</vt:lpstr>
      <vt:lpstr>Présentation PowerPoint</vt:lpstr>
      <vt:lpstr>Présentation PowerPoint</vt:lpstr>
      <vt:lpstr>Présentation PowerPoint</vt:lpstr>
      <vt:lpstr>Présentation PowerPoint</vt:lpstr>
      <vt:lpstr>Cuisine audacieuse</vt:lpstr>
      <vt:lpstr>Présentation PowerPoint</vt:lpstr>
      <vt:lpstr>Présentation PowerPoint</vt:lpstr>
      <vt:lpstr>Matériel innovant, cuisine design, contenants surprenants, ateliers  cuisine pour tous  Cuisiner devient un plaisir</vt:lpstr>
      <vt:lpstr>Présentation PowerPoint</vt:lpstr>
      <vt:lpstr>Présentation PowerPoint</vt:lpstr>
      <vt:lpstr>Présentation PowerPoint</vt:lpstr>
      <vt:lpstr>Présentation PowerPoint</vt:lpstr>
      <vt:lpstr>Présentation PowerPoint</vt:lpstr>
      <vt:lpstr>Les personnalités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FOODING </dc:title>
  <dc:creator>pierre VAILLANT</dc:creator>
  <cp:lastModifiedBy>Utilisateur</cp:lastModifiedBy>
  <cp:revision>25</cp:revision>
  <dcterms:created xsi:type="dcterms:W3CDTF">2013-10-06T14:26:49Z</dcterms:created>
  <dcterms:modified xsi:type="dcterms:W3CDTF">2016-02-29T21:21:01Z</dcterms:modified>
</cp:coreProperties>
</file>