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907"/>
  </p:normalViewPr>
  <p:slideViewPr>
    <p:cSldViewPr snapToGrid="0" snapToObjects="1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17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24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43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0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2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734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05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04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20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9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6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4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07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12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8E9D14E-51D9-0348-A072-25DDCDDDCF7E}" type="datetimeFigureOut">
              <a:rPr lang="fr-FR" smtClean="0"/>
              <a:t>03/03/2016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FC19131-3FB7-5047-AEB4-B7BBD82AD0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DE LA CUISINE </a:t>
            </a:r>
            <a:br>
              <a:rPr lang="fr-FR" dirty="0"/>
            </a:br>
            <a:r>
              <a:rPr lang="fr-FR" dirty="0"/>
              <a:t>A PARTIR DE  XIX SIECLE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11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</a:t>
            </a:r>
            <a:r>
              <a:rPr lang="fr-FR" b="1" dirty="0" err="1"/>
              <a:t>XIXè</a:t>
            </a:r>
            <a:r>
              <a:rPr lang="fr-FR" b="1" dirty="0"/>
              <a:t> SIECLE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7770" y="2063750"/>
            <a:ext cx="4131009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38199" y="258417"/>
            <a:ext cx="10963275" cy="6241774"/>
          </a:xfrm>
        </p:spPr>
        <p:txBody>
          <a:bodyPr>
            <a:noAutofit/>
          </a:bodyPr>
          <a:lstStyle/>
          <a:p>
            <a:r>
              <a:rPr lang="fr-FR" sz="1400" dirty="0">
                <a:latin typeface="Arial Black" panose="020B0A04020102020204" pitchFamily="34" charset="0"/>
              </a:rPr>
              <a:t>Le XIX e siècle est considéré comme l'âge d’or de la cuisine :</a:t>
            </a:r>
          </a:p>
          <a:p>
            <a:endParaRPr lang="fr-FR" sz="1400" dirty="0">
              <a:latin typeface="Arial Black" panose="020B0A04020102020204" pitchFamily="34" charset="0"/>
            </a:endParaRPr>
          </a:p>
          <a:p>
            <a:pPr lvl="1"/>
            <a:r>
              <a:rPr lang="fr-FR" sz="1400" dirty="0">
                <a:latin typeface="Arial Black" panose="020B0A04020102020204" pitchFamily="34" charset="0"/>
              </a:rPr>
              <a:t>- Développement des palaces et de la restauration commerciale ( Maxim’s, le Ritz</a:t>
            </a:r>
            <a:r>
              <a:rPr lang="is-IS" sz="1400" dirty="0">
                <a:latin typeface="Arial Black" panose="020B0A04020102020204" pitchFamily="34" charset="0"/>
              </a:rPr>
              <a:t>….)</a:t>
            </a:r>
          </a:p>
          <a:p>
            <a:pPr lvl="1"/>
            <a:r>
              <a:rPr lang="is-IS" sz="1400" dirty="0">
                <a:latin typeface="Arial Black" panose="020B0A04020102020204" pitchFamily="34" charset="0"/>
              </a:rPr>
              <a:t>- Les recettes de la cuisine “classique” sont répertoriées dans un ouvrage encore utilisé aujourd’hui ! : Le GUIDE CULINAIRE  » D’AUGUSTE ESCOFFIER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Le XIX </a:t>
            </a:r>
            <a:r>
              <a:rPr lang="fr-FR" sz="1400" dirty="0" err="1">
                <a:latin typeface="Arial Black" panose="020B0A04020102020204" pitchFamily="34" charset="0"/>
              </a:rPr>
              <a:t>ième</a:t>
            </a:r>
            <a:r>
              <a:rPr lang="fr-FR" sz="1400" dirty="0">
                <a:latin typeface="Arial Black" panose="020B0A04020102020204" pitchFamily="34" charset="0"/>
              </a:rPr>
              <a:t> est la maturité de la cuisine on passe d’un stade empirique à des fondements scientifiques.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 Le fourneau à gaz fait son apparition ainsi que les appellations culinaires.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L’aluminium et l’inox se substituent au fer blanc.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Le machinisme entre dans les cuisines ( robots ménagers)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Nicolas APPERT utilise l’appertisation pour conserver les aliments ensuite TELLIER  utilisera le froid.</a:t>
            </a:r>
          </a:p>
          <a:p>
            <a:r>
              <a:rPr lang="fr-FR" sz="1400" dirty="0">
                <a:latin typeface="Arial Black" panose="020B0A04020102020204" pitchFamily="34" charset="0"/>
              </a:rPr>
              <a:t>On passe du service à la française au service à la russe puis au service à l’assiette.</a:t>
            </a:r>
          </a:p>
          <a:p>
            <a:pPr lvl="1"/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71222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fr-FR" b="1" dirty="0"/>
              <a:t>1900 - 1970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52450" y="725487"/>
            <a:ext cx="10515600" cy="5231158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Arial Black" panose="020B0A04020102020204" pitchFamily="34" charset="0"/>
              </a:rPr>
              <a:t>C’est une cuisine de reproduction sans grande créativité.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La cuisine du terroir fait son apparition ainsi que des événements importants :</a:t>
            </a:r>
          </a:p>
          <a:p>
            <a:r>
              <a:rPr lang="fr-FR" sz="1800" u="sng" dirty="0">
                <a:latin typeface="Arial Black" panose="020B0A04020102020204" pitchFamily="34" charset="0"/>
              </a:rPr>
              <a:t>1900</a:t>
            </a:r>
            <a:r>
              <a:rPr lang="fr-FR" sz="1800" dirty="0">
                <a:latin typeface="Arial Black" panose="020B0A04020102020204" pitchFamily="34" charset="0"/>
              </a:rPr>
              <a:t> naissance du guide Michelin </a:t>
            </a:r>
          </a:p>
          <a:p>
            <a:r>
              <a:rPr lang="fr-FR" sz="1800" u="sng" dirty="0">
                <a:latin typeface="Arial Black" panose="020B0A04020102020204" pitchFamily="34" charset="0"/>
              </a:rPr>
              <a:t>1918</a:t>
            </a:r>
            <a:r>
              <a:rPr lang="fr-FR" sz="1800" dirty="0">
                <a:latin typeface="Arial Black" panose="020B0A04020102020204" pitchFamily="34" charset="0"/>
              </a:rPr>
              <a:t> parution du Répertoire de la cuisine </a:t>
            </a:r>
            <a:r>
              <a:rPr lang="fr-FR" sz="1800" dirty="0" err="1">
                <a:latin typeface="Arial Black" panose="020B0A04020102020204" pitchFamily="34" charset="0"/>
              </a:rPr>
              <a:t>gringoire</a:t>
            </a:r>
            <a:r>
              <a:rPr lang="fr-FR" sz="1800" dirty="0">
                <a:latin typeface="Arial Black" panose="020B0A04020102020204" pitchFamily="34" charset="0"/>
              </a:rPr>
              <a:t> et </a:t>
            </a:r>
            <a:r>
              <a:rPr lang="fr-FR" sz="1800" dirty="0" err="1">
                <a:latin typeface="Arial Black" panose="020B0A04020102020204" pitchFamily="34" charset="0"/>
              </a:rPr>
              <a:t>saulnier</a:t>
            </a:r>
            <a:endParaRPr lang="fr-FR" sz="1800" dirty="0">
              <a:latin typeface="Arial Black" panose="020B0A04020102020204" pitchFamily="34" charset="0"/>
            </a:endParaRPr>
          </a:p>
          <a:p>
            <a:r>
              <a:rPr lang="fr-FR" sz="1800" u="sng" dirty="0">
                <a:latin typeface="Arial Black" panose="020B0A04020102020204" pitchFamily="34" charset="0"/>
              </a:rPr>
              <a:t>1936</a:t>
            </a:r>
            <a:r>
              <a:rPr lang="fr-FR" sz="1800" dirty="0">
                <a:latin typeface="Arial Black" panose="020B0A04020102020204" pitchFamily="34" charset="0"/>
              </a:rPr>
              <a:t> Les premiers congés payés et le développement  De la restauration de loisirs</a:t>
            </a:r>
          </a:p>
          <a:p>
            <a:r>
              <a:rPr lang="fr-FR" sz="1800" u="sng" dirty="0">
                <a:latin typeface="Arial Black" panose="020B0A04020102020204" pitchFamily="34" charset="0"/>
              </a:rPr>
              <a:t>1961</a:t>
            </a:r>
            <a:r>
              <a:rPr lang="fr-FR" sz="1800" dirty="0">
                <a:latin typeface="Arial Black" panose="020B0A04020102020204" pitchFamily="34" charset="0"/>
              </a:rPr>
              <a:t> Première chaine de restauration commerciale par J.BOREL les </a:t>
            </a:r>
            <a:r>
              <a:rPr lang="fr-FR" sz="1800" dirty="0" err="1">
                <a:latin typeface="Arial Black" panose="020B0A04020102020204" pitchFamily="34" charset="0"/>
              </a:rPr>
              <a:t>Wimpy</a:t>
            </a:r>
            <a:r>
              <a:rPr lang="fr-FR" sz="1800" dirty="0">
                <a:latin typeface="Arial Black" panose="020B0A04020102020204" pitchFamily="34" charset="0"/>
              </a:rPr>
              <a:t> 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Puis en </a:t>
            </a:r>
            <a:r>
              <a:rPr lang="fr-FR" sz="1800" u="sng" dirty="0">
                <a:latin typeface="Arial Black" panose="020B0A04020102020204" pitchFamily="34" charset="0"/>
              </a:rPr>
              <a:t>1968</a:t>
            </a:r>
            <a:r>
              <a:rPr lang="fr-FR" sz="1800" dirty="0">
                <a:latin typeface="Arial Black" panose="020B0A04020102020204" pitchFamily="34" charset="0"/>
              </a:rPr>
              <a:t> Les cafétérias d’autoroute toujours par J.BOREL </a:t>
            </a:r>
          </a:p>
          <a:p>
            <a:pPr marL="0" indent="0">
              <a:buNone/>
            </a:pPr>
            <a:r>
              <a:rPr lang="fr-FR" sz="1800" dirty="0">
                <a:latin typeface="Arial Black" panose="020B0A04020102020204" pitchFamily="34" charset="0"/>
              </a:rPr>
              <a:t>   Initiateur des tickets restaurants</a:t>
            </a:r>
          </a:p>
        </p:txBody>
      </p:sp>
      <p:pic>
        <p:nvPicPr>
          <p:cNvPr id="1028" name="Picture 4" descr="https://upload.wikimedia.org/wikipedia/commons/thumb/3/30/Ryde_North_Walk_Wimpy_Restaurant.JPG/220px-Ryde_North_Walk_Wimpy_Resta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4385019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3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9623"/>
            <a:ext cx="10396882" cy="1151965"/>
          </a:xfrm>
        </p:spPr>
        <p:txBody>
          <a:bodyPr/>
          <a:lstStyle/>
          <a:p>
            <a:pPr algn="ctr"/>
            <a:r>
              <a:rPr lang="fr-FR" b="1" dirty="0"/>
              <a:t>ANNEES 1970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38200" y="985838"/>
            <a:ext cx="10515600" cy="5472111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2 critiques gastronomiques H.GAULT et C.MILLAU édictent les 10 commandements de la «</a:t>
            </a:r>
            <a:r>
              <a:rPr lang="fr-FR" sz="1600">
                <a:latin typeface="Arial Black" panose="020B0A04020102020204" pitchFamily="34" charset="0"/>
              </a:rPr>
              <a:t> Nouvelle </a:t>
            </a:r>
            <a:r>
              <a:rPr lang="fr-FR" sz="1600" dirty="0">
                <a:latin typeface="Arial Black" panose="020B0A04020102020204" pitchFamily="34" charset="0"/>
              </a:rPr>
              <a:t>cuisine »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ne cuiras pas trop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utiliseras des produits frais et de qualité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allégeras ta carte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ne seras pas systématiquement moderniste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rechercheras cependant ce que t’apportent les nouvelles techniques</a:t>
            </a: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Tu éviteras marinades, faisandages, fermentations </a:t>
            </a:r>
            <a:r>
              <a:rPr lang="fr-FR" sz="1600" dirty="0" err="1">
                <a:latin typeface="Arial Black" panose="020B0A04020102020204" pitchFamily="34" charset="0"/>
              </a:rPr>
              <a:t>etc</a:t>
            </a:r>
            <a:r>
              <a:rPr lang="is-IS" sz="1600" dirty="0">
                <a:latin typeface="Arial Black" panose="020B0A04020102020204" pitchFamily="34" charset="0"/>
              </a:rPr>
              <a:t>…</a:t>
            </a:r>
          </a:p>
          <a:p>
            <a:pPr lvl="1"/>
            <a:r>
              <a:rPr lang="is-IS" sz="1600" dirty="0">
                <a:latin typeface="Arial Black" panose="020B0A04020102020204" pitchFamily="34" charset="0"/>
              </a:rPr>
              <a:t>Tu élimineras les sauces riches</a:t>
            </a:r>
          </a:p>
          <a:p>
            <a:pPr lvl="1"/>
            <a:r>
              <a:rPr lang="fr-FR" sz="1600" dirty="0" err="1">
                <a:latin typeface="Arial Black" panose="020B0A04020102020204" pitchFamily="34" charset="0"/>
              </a:rPr>
              <a:t>T</a:t>
            </a:r>
            <a:r>
              <a:rPr lang="is-IS" sz="1600" dirty="0">
                <a:latin typeface="Arial Black" panose="020B0A04020102020204" pitchFamily="34" charset="0"/>
              </a:rPr>
              <a:t>u n’ignoreras pas la diététique</a:t>
            </a:r>
          </a:p>
          <a:p>
            <a:pPr lvl="1"/>
            <a:r>
              <a:rPr lang="is-IS" sz="1600" dirty="0">
                <a:latin typeface="Arial Black" panose="020B0A04020102020204" pitchFamily="34" charset="0"/>
              </a:rPr>
              <a:t>Tu ne truqueras pas tes présentations</a:t>
            </a:r>
          </a:p>
          <a:p>
            <a:pPr lvl="1"/>
            <a:r>
              <a:rPr lang="is-IS" sz="1600" dirty="0">
                <a:latin typeface="Arial Black" panose="020B0A04020102020204" pitchFamily="34" charset="0"/>
              </a:rPr>
              <a:t>Tu seras inventif</a:t>
            </a:r>
            <a:endParaRPr lang="fr-FR" sz="1600" dirty="0">
              <a:latin typeface="Arial Black" panose="020B0A04020102020204" pitchFamily="34" charset="0"/>
            </a:endParaRPr>
          </a:p>
          <a:p>
            <a:pPr lvl="1"/>
            <a:r>
              <a:rPr lang="fr-FR" sz="1600" dirty="0">
                <a:latin typeface="Arial Black" panose="020B0A04020102020204" pitchFamily="34" charset="0"/>
              </a:rPr>
              <a:t>Ces critères ont été mis en pratique par Michel </a:t>
            </a:r>
            <a:r>
              <a:rPr lang="fr-FR" sz="1600" dirty="0" err="1">
                <a:latin typeface="Arial Black" panose="020B0A04020102020204" pitchFamily="34" charset="0"/>
              </a:rPr>
              <a:t>Guérard</a:t>
            </a:r>
            <a:r>
              <a:rPr lang="fr-FR" sz="1600" dirty="0">
                <a:latin typeface="Arial Black" panose="020B0A04020102020204" pitchFamily="34" charset="0"/>
              </a:rPr>
              <a:t>, les frères Troisgros</a:t>
            </a:r>
            <a:r>
              <a:rPr lang="is-IS" sz="1600" dirty="0"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630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1980 - 1990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fr-FR" sz="1800" dirty="0">
                <a:latin typeface="Arial Black" panose="020B0A04020102020204" pitchFamily="34" charset="0"/>
              </a:rPr>
              <a:t>La « nouvelle cuisine » s’essouffle cela dû au fait d’un certain minimalisme des portions et des accords entre les mets parfois « dérangeants »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Les cuisines ethniques prennent leur essor ainsi que la cuisine du terroir et la cuisine régionale 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Par contre on recherche la justesse des cuissons on utilise de plus en plus un thermomètre pour les contrôler.</a:t>
            </a:r>
          </a:p>
          <a:p>
            <a:r>
              <a:rPr lang="fr-FR" sz="1800" dirty="0">
                <a:latin typeface="Arial Black" panose="020B0A04020102020204" pitchFamily="34" charset="0"/>
              </a:rPr>
              <a:t>Le sous vide est utilisé en cuisine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8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9374"/>
            <a:ext cx="10515600" cy="977900"/>
          </a:xfrm>
        </p:spPr>
        <p:txBody>
          <a:bodyPr/>
          <a:lstStyle/>
          <a:p>
            <a:pPr algn="ctr"/>
            <a:r>
              <a:rPr lang="fr-FR" b="1" dirty="0"/>
              <a:t>ANNÉES 2000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50105" y="115191"/>
            <a:ext cx="10948988" cy="5800725"/>
          </a:xfrm>
        </p:spPr>
        <p:txBody>
          <a:bodyPr>
            <a:normAutofit/>
          </a:bodyPr>
          <a:lstStyle/>
          <a:p>
            <a:r>
              <a:rPr lang="fr-FR" sz="1400" dirty="0">
                <a:latin typeface="Arial Black" panose="020B0A04020102020204" pitchFamily="34" charset="0"/>
              </a:rPr>
              <a:t>Apparition de la cuisine moléculaire mise en avant par </a:t>
            </a:r>
            <a:r>
              <a:rPr lang="fr-FR" sz="1400" dirty="0" err="1">
                <a:latin typeface="Arial Black" panose="020B0A04020102020204" pitchFamily="34" charset="0"/>
              </a:rPr>
              <a:t>Ferran</a:t>
            </a:r>
            <a:r>
              <a:rPr lang="fr-FR" sz="1400" dirty="0">
                <a:latin typeface="Arial Black" panose="020B0A04020102020204" pitchFamily="34" charset="0"/>
              </a:rPr>
              <a:t> </a:t>
            </a:r>
            <a:r>
              <a:rPr lang="fr-FR" sz="1400" dirty="0" err="1">
                <a:latin typeface="Arial Black" panose="020B0A04020102020204" pitchFamily="34" charset="0"/>
              </a:rPr>
              <a:t>Adrià</a:t>
            </a:r>
            <a:r>
              <a:rPr lang="fr-FR" sz="1400" dirty="0">
                <a:latin typeface="Arial Black" panose="020B0A04020102020204" pitchFamily="34" charset="0"/>
              </a:rPr>
              <a:t> dans son restaurant EL </a:t>
            </a:r>
            <a:r>
              <a:rPr lang="fr-FR" sz="1400" dirty="0" err="1">
                <a:latin typeface="Arial Black" panose="020B0A04020102020204" pitchFamily="34" charset="0"/>
              </a:rPr>
              <a:t>Buli</a:t>
            </a:r>
            <a:r>
              <a:rPr lang="fr-FR" sz="1400" dirty="0">
                <a:latin typeface="Arial Black" panose="020B0A04020102020204" pitchFamily="34" charset="0"/>
              </a:rPr>
              <a:t>. Il utilise des additifs alimentaires, s’inspire du travail de chimistes sur les explications sur les transformations physico chimiques des aliments. l’apparition de nouveaux matériels</a:t>
            </a:r>
            <a:r>
              <a:rPr lang="is-IS" sz="1400" dirty="0">
                <a:latin typeface="Arial Black" panose="020B0A04020102020204" pitchFamily="34" charset="0"/>
              </a:rPr>
              <a:t>…</a:t>
            </a:r>
            <a:r>
              <a:rPr lang="fr-FR" sz="1400" dirty="0">
                <a:latin typeface="Arial Black" panose="020B0A04020102020204" pitchFamily="34" charset="0"/>
              </a:rPr>
              <a:t>  pour créer des plats surprenants comme la cuisson par le froid : Coction (azote) obtention d’une texture gélatineuse à chaud</a:t>
            </a:r>
            <a:r>
              <a:rPr lang="fr-FR" sz="1600" dirty="0">
                <a:latin typeface="Arial Black" panose="020B0A04020102020204" pitchFamily="34" charset="0"/>
              </a:rPr>
              <a:t>. </a:t>
            </a:r>
          </a:p>
          <a:p>
            <a:endParaRPr lang="fr-FR" sz="1600" dirty="0">
              <a:latin typeface="Arial Black" panose="020B0A04020102020204" pitchFamily="34" charset="0"/>
            </a:endParaRPr>
          </a:p>
          <a:p>
            <a:endParaRPr lang="fr-FR" sz="1600" dirty="0">
              <a:latin typeface="Arial Black" panose="020B0A04020102020204" pitchFamily="34" charset="0"/>
            </a:endParaRPr>
          </a:p>
          <a:p>
            <a:endParaRPr lang="fr-FR" sz="1600" dirty="0">
              <a:latin typeface="Arial Black" panose="020B0A04020102020204" pitchFamily="34" charset="0"/>
            </a:endParaRPr>
          </a:p>
          <a:p>
            <a:pPr lvl="8"/>
            <a:r>
              <a:rPr lang="fr-FR" sz="1100" dirty="0">
                <a:latin typeface="Arial Black" panose="020B0A04020102020204" pitchFamily="34" charset="0"/>
              </a:rPr>
              <a:t>                                                      Crevette tiède/crue marinée au raifort</a:t>
            </a:r>
          </a:p>
          <a:p>
            <a:pPr lvl="1"/>
            <a:r>
              <a:rPr lang="fr-FR" sz="1100" dirty="0">
                <a:latin typeface="Arial Black" panose="020B0A04020102020204" pitchFamily="34" charset="0"/>
              </a:rPr>
              <a:t>   							     soupe thaï d’asperge vertes à la noix de</a:t>
            </a:r>
          </a:p>
          <a:p>
            <a:pPr lvl="1"/>
            <a:r>
              <a:rPr lang="fr-FR" sz="1100" dirty="0">
                <a:latin typeface="Arial Black" panose="020B0A04020102020204" pitchFamily="34" charset="0"/>
              </a:rPr>
              <a:t>   							     macadamia</a:t>
            </a:r>
          </a:p>
          <a:p>
            <a:pPr lvl="1"/>
            <a:r>
              <a:rPr lang="fr-FR" sz="1100" dirty="0">
                <a:latin typeface="Arial Black" panose="020B0A04020102020204" pitchFamily="34" charset="0"/>
              </a:rPr>
              <a:t>Meringue cuite à l’azote 		</a:t>
            </a:r>
          </a:p>
          <a:p>
            <a:pPr lvl="8"/>
            <a:r>
              <a:rPr lang="fr-FR" sz="1600" dirty="0">
                <a:latin typeface="Arial Black" panose="020B0A04020102020204" pitchFamily="34" charset="0"/>
              </a:rPr>
              <a:t>                               </a:t>
            </a:r>
          </a:p>
          <a:p>
            <a:r>
              <a:rPr lang="fr-FR" sz="1600" dirty="0">
                <a:latin typeface="Arial Black" panose="020B0A04020102020204" pitchFamily="34" charset="0"/>
              </a:rPr>
              <a:t>Apparition de la cuisine fusion, du </a:t>
            </a:r>
            <a:r>
              <a:rPr lang="fr-FR" sz="1600" dirty="0" err="1">
                <a:latin typeface="Arial Black" panose="020B0A04020102020204" pitchFamily="34" charset="0"/>
              </a:rPr>
              <a:t>fooding</a:t>
            </a:r>
            <a:r>
              <a:rPr lang="fr-FR" sz="16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1" y="2361197"/>
            <a:ext cx="2363788" cy="16507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17" y="2864743"/>
            <a:ext cx="1985963" cy="19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2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175</TotalTime>
  <Words>230</Words>
  <Application>Microsoft Office PowerPoint</Application>
  <PresentationFormat>Grand écran</PresentationFormat>
  <Paragraphs>50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Impact</vt:lpstr>
      <vt:lpstr>Grand événement</vt:lpstr>
      <vt:lpstr>EVOLUTION DE LA CUISINE  A PARTIR DE  XIX SIECLE </vt:lpstr>
      <vt:lpstr>LE XIXè SIECLE </vt:lpstr>
      <vt:lpstr>Présentation PowerPoint</vt:lpstr>
      <vt:lpstr>1900 - 1970</vt:lpstr>
      <vt:lpstr>ANNEES 1970 </vt:lpstr>
      <vt:lpstr>1980 - 1990</vt:lpstr>
      <vt:lpstr>ANNÉES 2000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 LA CUISINE  A PARTIR DE  XIX SIECLE</dc:title>
  <dc:creator>pierre vaillant</dc:creator>
  <cp:lastModifiedBy>Utilisateur</cp:lastModifiedBy>
  <cp:revision>14</cp:revision>
  <dcterms:created xsi:type="dcterms:W3CDTF">2016-02-29T17:56:16Z</dcterms:created>
  <dcterms:modified xsi:type="dcterms:W3CDTF">2016-03-03T20:30:40Z</dcterms:modified>
</cp:coreProperties>
</file>