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9" r:id="rId5"/>
    <p:sldId id="258" r:id="rId6"/>
    <p:sldId id="271" r:id="rId7"/>
    <p:sldId id="260" r:id="rId8"/>
    <p:sldId id="261" r:id="rId9"/>
    <p:sldId id="262" r:id="rId10"/>
    <p:sldId id="269" r:id="rId11"/>
    <p:sldId id="263" r:id="rId12"/>
    <p:sldId id="264" r:id="rId13"/>
    <p:sldId id="26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92899"/>
  </p:normalViewPr>
  <p:slideViewPr>
    <p:cSldViewPr snapToGrid="0" snapToObjects="1">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883D405-B599-E742-8B1E-3EFF34CDAC2C}" type="datetimeFigureOut">
              <a:rPr lang="fr-FR" smtClean="0"/>
              <a:t>31/03/2016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70970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83D405-B599-E742-8B1E-3EFF34CDAC2C}" type="datetimeFigureOut">
              <a:rPr lang="fr-FR" smtClean="0"/>
              <a:t>31/03/2016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203955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83D405-B599-E742-8B1E-3EFF34CDAC2C}" type="datetimeFigureOut">
              <a:rPr lang="fr-FR" smtClean="0"/>
              <a:t>31/03/2016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66195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883D405-B599-E742-8B1E-3EFF34CDAC2C}" type="datetimeFigureOut">
              <a:rPr lang="fr-FR" smtClean="0"/>
              <a:t>31/03/2016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166636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883D405-B599-E742-8B1E-3EFF34CDAC2C}" type="datetimeFigureOut">
              <a:rPr lang="fr-FR" smtClean="0"/>
              <a:t>31/03/2016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174869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883D405-B599-E742-8B1E-3EFF34CDAC2C}" type="datetimeFigureOut">
              <a:rPr lang="fr-FR" smtClean="0"/>
              <a:t>31/03/2016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200487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883D405-B599-E742-8B1E-3EFF34CDAC2C}" type="datetimeFigureOut">
              <a:rPr lang="fr-FR" smtClean="0"/>
              <a:t>31/03/2016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183366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883D405-B599-E742-8B1E-3EFF34CDAC2C}" type="datetimeFigureOut">
              <a:rPr lang="fr-FR" smtClean="0"/>
              <a:t>31/03/2016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207787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83D405-B599-E742-8B1E-3EFF34CDAC2C}" type="datetimeFigureOut">
              <a:rPr lang="fr-FR" smtClean="0"/>
              <a:t>31/03/2016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48573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883D405-B599-E742-8B1E-3EFF34CDAC2C}" type="datetimeFigureOut">
              <a:rPr lang="fr-FR" smtClean="0"/>
              <a:t>31/03/2016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122134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883D405-B599-E742-8B1E-3EFF34CDAC2C}" type="datetimeFigureOut">
              <a:rPr lang="fr-FR" smtClean="0"/>
              <a:t>31/03/2016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08F941-E7DA-284F-8C55-EEF0F488BAEC}" type="slidenum">
              <a:rPr lang="fr-FR" smtClean="0"/>
              <a:t>‹N°›</a:t>
            </a:fld>
            <a:endParaRPr lang="fr-FR"/>
          </a:p>
        </p:txBody>
      </p:sp>
    </p:spTree>
    <p:extLst>
      <p:ext uri="{BB962C8B-B14F-4D97-AF65-F5344CB8AC3E}">
        <p14:creationId xmlns:p14="http://schemas.microsoft.com/office/powerpoint/2010/main" val="143846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3D405-B599-E742-8B1E-3EFF34CDAC2C}" type="datetimeFigureOut">
              <a:rPr lang="fr-FR" smtClean="0"/>
              <a:t>31/03/2016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8F941-E7DA-284F-8C55-EEF0F488BAEC}" type="slidenum">
              <a:rPr lang="fr-FR" smtClean="0"/>
              <a:t>‹N°›</a:t>
            </a:fld>
            <a:endParaRPr lang="fr-FR"/>
          </a:p>
        </p:txBody>
      </p:sp>
    </p:spTree>
    <p:extLst>
      <p:ext uri="{BB962C8B-B14F-4D97-AF65-F5344CB8AC3E}">
        <p14:creationId xmlns:p14="http://schemas.microsoft.com/office/powerpoint/2010/main" val="1850197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a:t>LES SIGNES DE LA QUALITÉ ET DE L’ORIGINE DES PRODUITS </a:t>
            </a:r>
            <a:endParaRPr lang="fr-FR" b="1" dirty="0">
              <a:effectLst/>
            </a:endParaRPr>
          </a:p>
        </p:txBody>
      </p:sp>
    </p:spTree>
    <p:extLst>
      <p:ext uri="{BB962C8B-B14F-4D97-AF65-F5344CB8AC3E}">
        <p14:creationId xmlns:p14="http://schemas.microsoft.com/office/powerpoint/2010/main" val="86103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755" y="1690688"/>
            <a:ext cx="2679700" cy="2705100"/>
          </a:xfrm>
        </p:spPr>
      </p:pic>
      <p:sp>
        <p:nvSpPr>
          <p:cNvPr id="5" name="Rectangle 4"/>
          <p:cNvSpPr/>
          <p:nvPr/>
        </p:nvSpPr>
        <p:spPr>
          <a:xfrm>
            <a:off x="5257800" y="2010926"/>
            <a:ext cx="6096000" cy="2246769"/>
          </a:xfrm>
          <a:prstGeom prst="rect">
            <a:avLst/>
          </a:prstGeom>
        </p:spPr>
        <p:txBody>
          <a:bodyPr>
            <a:spAutoFit/>
          </a:bodyPr>
          <a:lstStyle/>
          <a:p>
            <a:r>
              <a:rPr lang="fr-FR" sz="2800" b="1" baseline="30000" dirty="0">
                <a:solidFill>
                  <a:srgbClr val="000000"/>
                </a:solidFill>
                <a:latin typeface="Helvetica" charset="0"/>
              </a:rPr>
              <a:t>L’appellation d’origine contrôlée </a:t>
            </a:r>
            <a:r>
              <a:rPr lang="fr-FR" sz="2800" baseline="30000" dirty="0">
                <a:solidFill>
                  <a:srgbClr val="000000"/>
                </a:solidFill>
                <a:latin typeface="Helvetica" charset="0"/>
              </a:rPr>
              <a:t>(AOC)</a:t>
            </a:r>
          </a:p>
          <a:p>
            <a:r>
              <a:rPr lang="fr-FR" sz="2800" baseline="30000" dirty="0">
                <a:solidFill>
                  <a:srgbClr val="000000"/>
                </a:solidFill>
                <a:latin typeface="Helvetica" charset="0"/>
              </a:rPr>
              <a:t>Elle n’est autre que la version nationale de l’AOP. Elle indique qu’un produit est typique du fait</a:t>
            </a:r>
          </a:p>
          <a:p>
            <a:r>
              <a:rPr lang="fr-FR" sz="2800" baseline="30000" dirty="0">
                <a:solidFill>
                  <a:srgbClr val="000000"/>
                </a:solidFill>
                <a:latin typeface="Helvetica" charset="0"/>
              </a:rPr>
              <a:t>de son origine géographique.</a:t>
            </a:r>
          </a:p>
          <a:p>
            <a:endParaRPr lang="fr-FR" sz="2800" baseline="30000" dirty="0">
              <a:solidFill>
                <a:srgbClr val="000000"/>
              </a:solidFill>
              <a:latin typeface="Helvetica" charset="0"/>
            </a:endParaRPr>
          </a:p>
          <a:p>
            <a:r>
              <a:rPr lang="fr-FR" sz="2800" baseline="30000" dirty="0">
                <a:solidFill>
                  <a:srgbClr val="000000"/>
                </a:solidFill>
                <a:latin typeface="Helvetica" charset="0"/>
              </a:rPr>
              <a:t>L’AOC garantit donc un lien très fort du produit avec son terroir.</a:t>
            </a:r>
            <a:endParaRPr lang="fr-FR" sz="2800" dirty="0"/>
          </a:p>
        </p:txBody>
      </p:sp>
      <p:sp>
        <p:nvSpPr>
          <p:cNvPr id="6" name="Rectangle 5"/>
          <p:cNvSpPr/>
          <p:nvPr/>
        </p:nvSpPr>
        <p:spPr>
          <a:xfrm>
            <a:off x="3389022" y="4830491"/>
            <a:ext cx="6096000" cy="1446550"/>
          </a:xfrm>
          <a:prstGeom prst="rect">
            <a:avLst/>
          </a:prstGeom>
        </p:spPr>
        <p:txBody>
          <a:bodyPr>
            <a:spAutoFit/>
          </a:bodyPr>
          <a:lstStyle/>
          <a:p>
            <a:r>
              <a:rPr lang="fr-FR" sz="2400" b="1" baseline="30000" dirty="0">
                <a:solidFill>
                  <a:srgbClr val="000000"/>
                </a:solidFill>
                <a:latin typeface="Helvetica" charset="0"/>
              </a:rPr>
              <a:t>EXEMPLES : </a:t>
            </a:r>
          </a:p>
          <a:p>
            <a:r>
              <a:rPr lang="fr-FR" sz="2400" baseline="30000" dirty="0">
                <a:solidFill>
                  <a:srgbClr val="000000"/>
                </a:solidFill>
                <a:latin typeface="Helvetica" charset="0"/>
              </a:rPr>
              <a:t>	- Olives noires de Nyons ;</a:t>
            </a:r>
          </a:p>
          <a:p>
            <a:r>
              <a:rPr lang="fr-FR" sz="2400" baseline="30000" dirty="0">
                <a:solidFill>
                  <a:srgbClr val="000000"/>
                </a:solidFill>
                <a:latin typeface="Helvetica" charset="0"/>
              </a:rPr>
              <a:t>	- Lentilles vertes du Puy ; </a:t>
            </a:r>
          </a:p>
          <a:p>
            <a:r>
              <a:rPr lang="fr-FR" sz="2400" baseline="30000" dirty="0">
                <a:solidFill>
                  <a:srgbClr val="000000"/>
                </a:solidFill>
                <a:latin typeface="Helvetica" charset="0"/>
              </a:rPr>
              <a:t>	- Farine de châtaigne de Corse ;</a:t>
            </a:r>
          </a:p>
          <a:p>
            <a:r>
              <a:rPr lang="fr-FR" sz="2400" baseline="30000" dirty="0">
                <a:solidFill>
                  <a:srgbClr val="000000"/>
                </a:solidFill>
                <a:latin typeface="Helvetica" charset="0"/>
              </a:rPr>
              <a:t>	- Volaille de Bresse</a:t>
            </a:r>
            <a:endParaRPr lang="fr-FR" sz="2400" dirty="0"/>
          </a:p>
        </p:txBody>
      </p:sp>
    </p:spTree>
    <p:extLst>
      <p:ext uri="{BB962C8B-B14F-4D97-AF65-F5344CB8AC3E}">
        <p14:creationId xmlns:p14="http://schemas.microsoft.com/office/powerpoint/2010/main" val="3678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3098800" cy="2209800"/>
          </a:xfrm>
        </p:spPr>
      </p:pic>
      <p:sp>
        <p:nvSpPr>
          <p:cNvPr id="5" name="Rectangle 4"/>
          <p:cNvSpPr/>
          <p:nvPr/>
        </p:nvSpPr>
        <p:spPr>
          <a:xfrm>
            <a:off x="4873581" y="2124600"/>
            <a:ext cx="6096000" cy="3108543"/>
          </a:xfrm>
          <a:prstGeom prst="rect">
            <a:avLst/>
          </a:prstGeom>
        </p:spPr>
        <p:txBody>
          <a:bodyPr>
            <a:spAutoFit/>
          </a:bodyPr>
          <a:lstStyle/>
          <a:p>
            <a:r>
              <a:rPr lang="fr-FR" sz="2800" baseline="30000" dirty="0">
                <a:solidFill>
                  <a:srgbClr val="000000"/>
                </a:solidFill>
                <a:latin typeface="Helvetica" charset="0"/>
              </a:rPr>
              <a:t>Ce logo distingue un mode de production respectueux de l’</a:t>
            </a:r>
            <a:r>
              <a:rPr lang="fr-FR" sz="2800" baseline="30000" dirty="0" err="1">
                <a:solidFill>
                  <a:srgbClr val="000000"/>
                </a:solidFill>
                <a:latin typeface="Helvetica" charset="0"/>
              </a:rPr>
              <a:t>environnement,du</a:t>
            </a:r>
            <a:r>
              <a:rPr lang="fr-FR" sz="2800" baseline="30000" dirty="0">
                <a:solidFill>
                  <a:srgbClr val="000000"/>
                </a:solidFill>
                <a:latin typeface="Helvetica" charset="0"/>
              </a:rPr>
              <a:t> produit/de l’animal.</a:t>
            </a:r>
          </a:p>
          <a:p>
            <a:endParaRPr lang="fr-FR" sz="2800" baseline="30000" dirty="0">
              <a:solidFill>
                <a:srgbClr val="000000"/>
              </a:solidFill>
              <a:latin typeface="Helvetica" charset="0"/>
            </a:endParaRPr>
          </a:p>
          <a:p>
            <a:r>
              <a:rPr lang="fr-FR" sz="2800" baseline="30000" dirty="0">
                <a:solidFill>
                  <a:srgbClr val="000000"/>
                </a:solidFill>
                <a:latin typeface="Helvetica" charset="0"/>
              </a:rPr>
              <a:t>Ainsi, il n’est pas permis de recourir aux OGM ni aux pesticides et engrais chimiques.</a:t>
            </a:r>
          </a:p>
          <a:p>
            <a:endParaRPr lang="fr-FR" sz="2800" baseline="30000" dirty="0">
              <a:solidFill>
                <a:srgbClr val="000000"/>
              </a:solidFill>
              <a:latin typeface="Helvetica" charset="0"/>
            </a:endParaRPr>
          </a:p>
          <a:p>
            <a:r>
              <a:rPr lang="fr-FR" sz="2800" baseline="30000" dirty="0">
                <a:solidFill>
                  <a:srgbClr val="000000"/>
                </a:solidFill>
                <a:latin typeface="Helvetica" charset="0"/>
              </a:rPr>
              <a:t>Seuls les produits contenant au moins 95 % d’ingrédients agricoles </a:t>
            </a:r>
            <a:r>
              <a:rPr lang="fr-FR" sz="2800" baseline="30000" dirty="0" err="1">
                <a:solidFill>
                  <a:srgbClr val="000000"/>
                </a:solidFill>
                <a:latin typeface="Helvetica" charset="0"/>
              </a:rPr>
              <a:t>certi</a:t>
            </a:r>
            <a:r>
              <a:rPr lang="fr-FR" sz="2800" baseline="30000" dirty="0">
                <a:solidFill>
                  <a:srgbClr val="000000"/>
                </a:solidFill>
                <a:latin typeface="Helvetica" charset="0"/>
              </a:rPr>
              <a:t> </a:t>
            </a:r>
            <a:r>
              <a:rPr lang="fr-FR" sz="2800" baseline="30000" dirty="0" err="1">
                <a:solidFill>
                  <a:srgbClr val="000000"/>
                </a:solidFill>
                <a:latin typeface="Helvetica" charset="0"/>
              </a:rPr>
              <a:t>és</a:t>
            </a:r>
            <a:r>
              <a:rPr lang="fr-FR" sz="2800" baseline="30000" dirty="0">
                <a:solidFill>
                  <a:srgbClr val="000000"/>
                </a:solidFill>
                <a:latin typeface="Helvetica" charset="0"/>
              </a:rPr>
              <a:t> biologiques peuvent comporter le terme « biologique » ou « bio » dans leur dénomination de vente.</a:t>
            </a:r>
            <a:endParaRPr lang="fr-FR" sz="2800" dirty="0"/>
          </a:p>
        </p:txBody>
      </p:sp>
      <p:sp>
        <p:nvSpPr>
          <p:cNvPr id="6" name="Rectangle 5"/>
          <p:cNvSpPr/>
          <p:nvPr/>
        </p:nvSpPr>
        <p:spPr>
          <a:xfrm>
            <a:off x="2236810" y="5534772"/>
            <a:ext cx="7718380" cy="707886"/>
          </a:xfrm>
          <a:prstGeom prst="rect">
            <a:avLst/>
          </a:prstGeom>
        </p:spPr>
        <p:txBody>
          <a:bodyPr wrap="square">
            <a:spAutoFit/>
          </a:bodyPr>
          <a:lstStyle/>
          <a:p>
            <a:r>
              <a:rPr lang="fr-FR" sz="2400" b="1" baseline="30000" dirty="0">
                <a:solidFill>
                  <a:srgbClr val="000000"/>
                </a:solidFill>
                <a:latin typeface="Helvetica" charset="0"/>
              </a:rPr>
              <a:t>EXEMPLES</a:t>
            </a:r>
            <a:r>
              <a:rPr lang="fr-FR" sz="2400" baseline="30000" dirty="0">
                <a:solidFill>
                  <a:srgbClr val="000000"/>
                </a:solidFill>
                <a:latin typeface="Helvetica" charset="0"/>
              </a:rPr>
              <a:t> </a:t>
            </a:r>
          </a:p>
          <a:p>
            <a:r>
              <a:rPr lang="fr-FR" sz="2400" baseline="30000" dirty="0">
                <a:solidFill>
                  <a:srgbClr val="000000"/>
                </a:solidFill>
                <a:latin typeface="Helvetica" charset="0"/>
              </a:rPr>
              <a:t>	- Légumes ;fruits, viandes ; volailles, poissons ; œufs, laitages ; vins</a:t>
            </a:r>
            <a:endParaRPr lang="fr-FR" sz="2400" dirty="0"/>
          </a:p>
        </p:txBody>
      </p:sp>
    </p:spTree>
    <p:extLst>
      <p:ext uri="{BB962C8B-B14F-4D97-AF65-F5344CB8AC3E}">
        <p14:creationId xmlns:p14="http://schemas.microsoft.com/office/powerpoint/2010/main" val="104716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2667000" cy="2425700"/>
          </a:xfrm>
        </p:spPr>
      </p:pic>
      <p:sp>
        <p:nvSpPr>
          <p:cNvPr id="5" name="Rectangle 4"/>
          <p:cNvSpPr/>
          <p:nvPr/>
        </p:nvSpPr>
        <p:spPr>
          <a:xfrm>
            <a:off x="4648356" y="1152744"/>
            <a:ext cx="6891113" cy="2821285"/>
          </a:xfrm>
          <a:prstGeom prst="rect">
            <a:avLst/>
          </a:prstGeom>
        </p:spPr>
        <p:txBody>
          <a:bodyPr wrap="square">
            <a:spAutoFit/>
          </a:bodyPr>
          <a:lstStyle/>
          <a:p>
            <a:r>
              <a:rPr lang="fr-FR" sz="2800" b="1" baseline="30000" dirty="0">
                <a:solidFill>
                  <a:srgbClr val="000000"/>
                </a:solidFill>
                <a:latin typeface="Helvetica" charset="0"/>
              </a:rPr>
              <a:t>La spécialité traditionnelle garantie (STG) </a:t>
            </a:r>
          </a:p>
          <a:p>
            <a:endParaRPr lang="fr-FR" sz="2800" b="1" baseline="30000" dirty="0">
              <a:solidFill>
                <a:srgbClr val="000000"/>
              </a:solidFill>
              <a:latin typeface="Helvetica" charset="0"/>
            </a:endParaRPr>
          </a:p>
          <a:p>
            <a:r>
              <a:rPr lang="fr-FR" sz="2800" baseline="30000" dirty="0">
                <a:solidFill>
                  <a:srgbClr val="000000"/>
                </a:solidFill>
                <a:latin typeface="Helvetica" charset="0"/>
              </a:rPr>
              <a:t>Ce label atteste qu’un produit alimentaire a été fabriqué selon un mode de production considéré comme traditionnel.</a:t>
            </a:r>
          </a:p>
          <a:p>
            <a:endParaRPr lang="fr-FR" sz="2800" baseline="30000" dirty="0">
              <a:solidFill>
                <a:srgbClr val="000000"/>
              </a:solidFill>
              <a:latin typeface="Helvetica" charset="0"/>
            </a:endParaRPr>
          </a:p>
          <a:p>
            <a:r>
              <a:rPr lang="fr-FR" sz="2800" baseline="30000" dirty="0">
                <a:solidFill>
                  <a:srgbClr val="000000"/>
                </a:solidFill>
                <a:latin typeface="Helvetica" charset="0"/>
              </a:rPr>
              <a:t>Un tel produit ne se réfère pas à une origine géographique particulière.</a:t>
            </a:r>
          </a:p>
          <a:p>
            <a:endParaRPr lang="fr-FR" sz="2800" baseline="30000" dirty="0">
              <a:solidFill>
                <a:srgbClr val="000000"/>
              </a:solidFill>
              <a:latin typeface="Helvetica" charset="0"/>
            </a:endParaRPr>
          </a:p>
          <a:p>
            <a:r>
              <a:rPr lang="fr-FR" sz="2800" baseline="30000" dirty="0">
                <a:solidFill>
                  <a:srgbClr val="000000"/>
                </a:solidFill>
                <a:latin typeface="Helvetica" charset="0"/>
              </a:rPr>
              <a:t>Une STG peut aussi consacrer une recette.</a:t>
            </a:r>
            <a:endParaRPr lang="fr-FR" sz="2800" dirty="0"/>
          </a:p>
        </p:txBody>
      </p:sp>
      <p:sp>
        <p:nvSpPr>
          <p:cNvPr id="6" name="Rectangle 5"/>
          <p:cNvSpPr/>
          <p:nvPr/>
        </p:nvSpPr>
        <p:spPr>
          <a:xfrm>
            <a:off x="1703387" y="4849039"/>
            <a:ext cx="10106540" cy="1200329"/>
          </a:xfrm>
          <a:prstGeom prst="rect">
            <a:avLst/>
          </a:prstGeom>
        </p:spPr>
        <p:txBody>
          <a:bodyPr wrap="square">
            <a:spAutoFit/>
          </a:bodyPr>
          <a:lstStyle/>
          <a:p>
            <a:r>
              <a:rPr lang="fr-FR" sz="2400" b="1" baseline="30000" dirty="0">
                <a:solidFill>
                  <a:srgbClr val="000000"/>
                </a:solidFill>
                <a:latin typeface="Helvetica" charset="0"/>
              </a:rPr>
              <a:t>EXEMPLE : </a:t>
            </a:r>
          </a:p>
          <a:p>
            <a:r>
              <a:rPr lang="fr-FR" sz="2400" baseline="30000" dirty="0">
                <a:solidFill>
                  <a:srgbClr val="000000"/>
                </a:solidFill>
                <a:latin typeface="Helvetica" charset="0"/>
              </a:rPr>
              <a:t>	- Mozzarella (Italie) ; </a:t>
            </a:r>
          </a:p>
          <a:p>
            <a:r>
              <a:rPr lang="fr-FR" sz="2400" baseline="30000" dirty="0">
                <a:solidFill>
                  <a:srgbClr val="000000"/>
                </a:solidFill>
                <a:latin typeface="Helvetica" charset="0"/>
              </a:rPr>
              <a:t>	- Jambon Serrano (Espagne) ; </a:t>
            </a:r>
          </a:p>
          <a:p>
            <a:r>
              <a:rPr lang="fr-FR" sz="2400" baseline="30000" dirty="0">
                <a:solidFill>
                  <a:srgbClr val="000000"/>
                </a:solidFill>
                <a:latin typeface="Helvetica" charset="0"/>
              </a:rPr>
              <a:t>	- Moules de bouchot (première STG française)</a:t>
            </a:r>
            <a:endParaRPr lang="fr-FR" sz="2400" dirty="0"/>
          </a:p>
        </p:txBody>
      </p:sp>
    </p:spTree>
    <p:extLst>
      <p:ext uri="{BB962C8B-B14F-4D97-AF65-F5344CB8AC3E}">
        <p14:creationId xmlns:p14="http://schemas.microsoft.com/office/powerpoint/2010/main" val="5105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1848"/>
            <a:ext cx="2946400" cy="2222500"/>
          </a:xfrm>
        </p:spPr>
      </p:pic>
      <p:sp>
        <p:nvSpPr>
          <p:cNvPr id="5" name="Rectangle 4"/>
          <p:cNvSpPr/>
          <p:nvPr/>
        </p:nvSpPr>
        <p:spPr>
          <a:xfrm>
            <a:off x="4703897" y="1774651"/>
            <a:ext cx="6552238" cy="2534027"/>
          </a:xfrm>
          <a:prstGeom prst="rect">
            <a:avLst/>
          </a:prstGeom>
        </p:spPr>
        <p:txBody>
          <a:bodyPr wrap="square">
            <a:spAutoFit/>
          </a:bodyPr>
          <a:lstStyle/>
          <a:p>
            <a:r>
              <a:rPr lang="fr-FR" sz="2800" b="1" baseline="30000" dirty="0">
                <a:solidFill>
                  <a:srgbClr val="000000"/>
                </a:solidFill>
                <a:latin typeface="Helvetica" charset="0"/>
              </a:rPr>
              <a:t>Le certificat de conformité </a:t>
            </a:r>
          </a:p>
          <a:p>
            <a:r>
              <a:rPr lang="fr-FR" sz="2800" baseline="30000" dirty="0">
                <a:solidFill>
                  <a:srgbClr val="000000"/>
                </a:solidFill>
                <a:latin typeface="Helvetica" charset="0"/>
              </a:rPr>
              <a:t>Ce label atteste qu’une denrée est conforme à des règles et caractéristiques  </a:t>
            </a:r>
            <a:r>
              <a:rPr lang="fr-FR" sz="2800" baseline="30000" dirty="0" err="1">
                <a:solidFill>
                  <a:srgbClr val="000000"/>
                </a:solidFill>
                <a:latin typeface="Helvetica" charset="0"/>
              </a:rPr>
              <a:t>xées</a:t>
            </a:r>
            <a:r>
              <a:rPr lang="fr-FR" sz="2800" baseline="30000" dirty="0">
                <a:solidFill>
                  <a:srgbClr val="000000"/>
                </a:solidFill>
                <a:latin typeface="Helvetica" charset="0"/>
              </a:rPr>
              <a:t> dans un cahier des charges, qui le distinguent du produit courant et dont les </a:t>
            </a:r>
            <a:r>
              <a:rPr lang="fr-FR" sz="2800" baseline="30000" dirty="0" err="1">
                <a:solidFill>
                  <a:srgbClr val="000000"/>
                </a:solidFill>
                <a:latin typeface="Helvetica" charset="0"/>
              </a:rPr>
              <a:t>spécicités</a:t>
            </a:r>
            <a:r>
              <a:rPr lang="fr-FR" sz="2800" baseline="30000" dirty="0">
                <a:solidFill>
                  <a:srgbClr val="000000"/>
                </a:solidFill>
                <a:latin typeface="Helvetica" charset="0"/>
              </a:rPr>
              <a:t> sont notées sur l’étiquetage. Les garanties peuvent porter sur la teneur en sucre (fruits), le taux de chair (moules), la méthode d’élevage (crevettes), l’alimentation, (volaille), la sélection des ingrédients (choucroute), etc.</a:t>
            </a:r>
            <a:endParaRPr lang="fr-FR" sz="2800" dirty="0"/>
          </a:p>
        </p:txBody>
      </p:sp>
      <p:sp>
        <p:nvSpPr>
          <p:cNvPr id="6" name="Rectangle 5"/>
          <p:cNvSpPr/>
          <p:nvPr/>
        </p:nvSpPr>
        <p:spPr>
          <a:xfrm>
            <a:off x="2836504" y="4961561"/>
            <a:ext cx="7840081" cy="1241365"/>
          </a:xfrm>
          <a:prstGeom prst="rect">
            <a:avLst/>
          </a:prstGeom>
        </p:spPr>
        <p:txBody>
          <a:bodyPr wrap="square">
            <a:spAutoFit/>
          </a:bodyPr>
          <a:lstStyle/>
          <a:p>
            <a:r>
              <a:rPr lang="fr-FR" sz="2800" b="1" baseline="30000" dirty="0">
                <a:solidFill>
                  <a:srgbClr val="000000"/>
                </a:solidFill>
                <a:latin typeface="Helvetica" charset="0"/>
              </a:rPr>
              <a:t>Exemples :</a:t>
            </a:r>
          </a:p>
          <a:p>
            <a:r>
              <a:rPr lang="fr-FR" sz="2800" baseline="30000" dirty="0">
                <a:solidFill>
                  <a:srgbClr val="000000"/>
                </a:solidFill>
                <a:latin typeface="Helvetica" charset="0"/>
              </a:rPr>
              <a:t>-</a:t>
            </a:r>
            <a:r>
              <a:rPr lang="fr-FR" sz="2800" dirty="0">
                <a:solidFill>
                  <a:srgbClr val="000000"/>
                </a:solidFill>
                <a:latin typeface="Helvetica" charset="0"/>
              </a:rPr>
              <a:t> </a:t>
            </a:r>
            <a:r>
              <a:rPr lang="fr-FR" sz="2800" baseline="30000" dirty="0">
                <a:solidFill>
                  <a:srgbClr val="000000"/>
                </a:solidFill>
                <a:latin typeface="Helvetica" charset="0"/>
              </a:rPr>
              <a:t>Œufs ; céréales, volailles ; farine ; kiwi ; mâche ; pain ; crevettes ;</a:t>
            </a:r>
          </a:p>
          <a:p>
            <a:r>
              <a:rPr lang="fr-FR" sz="2800" baseline="30000" dirty="0">
                <a:solidFill>
                  <a:srgbClr val="000000"/>
                </a:solidFill>
                <a:latin typeface="Helvetica" charset="0"/>
              </a:rPr>
              <a:t>huîtres ; volailles ; charcuteries ; choucroute ; escargots de Bourgogne</a:t>
            </a:r>
            <a:endParaRPr lang="fr-FR" sz="2800" dirty="0"/>
          </a:p>
        </p:txBody>
      </p:sp>
    </p:spTree>
    <p:extLst>
      <p:ext uri="{BB962C8B-B14F-4D97-AF65-F5344CB8AC3E}">
        <p14:creationId xmlns:p14="http://schemas.microsoft.com/office/powerpoint/2010/main" val="153040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baseline="30000" dirty="0">
                <a:solidFill>
                  <a:srgbClr val="000000"/>
                </a:solidFill>
                <a:latin typeface="Helvetica" charset="0"/>
              </a:rPr>
              <a:t>PROBLÉMATIQUE</a:t>
            </a:r>
            <a:endParaRPr lang="fr-FR" b="1" dirty="0"/>
          </a:p>
        </p:txBody>
      </p:sp>
      <p:sp>
        <p:nvSpPr>
          <p:cNvPr id="5" name="Espace réservé du contenu 4"/>
          <p:cNvSpPr>
            <a:spLocks noGrp="1"/>
          </p:cNvSpPr>
          <p:nvPr>
            <p:ph idx="1"/>
          </p:nvPr>
        </p:nvSpPr>
        <p:spPr/>
        <p:txBody>
          <a:bodyPr/>
          <a:lstStyle/>
          <a:p>
            <a:endParaRPr lang="fr-FR" baseline="30000" dirty="0">
              <a:solidFill>
                <a:srgbClr val="000000"/>
              </a:solidFill>
              <a:latin typeface="Helvetica" charset="0"/>
            </a:endParaRPr>
          </a:p>
          <a:p>
            <a:r>
              <a:rPr lang="fr-FR" sz="3200" baseline="30000" dirty="0">
                <a:solidFill>
                  <a:srgbClr val="000000"/>
                </a:solidFill>
                <a:latin typeface="Helvetica" charset="0"/>
              </a:rPr>
              <a:t>Lorsque le restaurateur achète une denrée alimentaire, il lui est souvent difficile de </a:t>
            </a:r>
          </a:p>
          <a:p>
            <a:pPr marL="0" indent="0">
              <a:buNone/>
            </a:pPr>
            <a:r>
              <a:rPr lang="fr-FR" sz="3200" baseline="30000" dirty="0">
                <a:solidFill>
                  <a:srgbClr val="000000"/>
                </a:solidFill>
                <a:latin typeface="Helvetica" charset="0"/>
              </a:rPr>
              <a:t>choisir parmi des produits qui semblent tous présenter les mêmes caractéristiques. </a:t>
            </a:r>
          </a:p>
          <a:p>
            <a:pPr marL="0" indent="0">
              <a:buNone/>
            </a:pPr>
            <a:r>
              <a:rPr lang="fr-FR" sz="3200" baseline="30000" dirty="0">
                <a:solidFill>
                  <a:srgbClr val="000000"/>
                </a:solidFill>
                <a:latin typeface="Helvetica" charset="0"/>
              </a:rPr>
              <a:t>Certains aliments se différencient des autres car ils portent sur leur emballage, à côté </a:t>
            </a:r>
          </a:p>
          <a:p>
            <a:pPr marL="0" indent="0">
              <a:buNone/>
            </a:pPr>
            <a:r>
              <a:rPr lang="fr-FR" sz="3200" baseline="30000" dirty="0">
                <a:solidFill>
                  <a:srgbClr val="000000"/>
                </a:solidFill>
                <a:latin typeface="Helvetica" charset="0"/>
              </a:rPr>
              <a:t>des informations réglementaires obligatoires (dénomination de vente, date limite de </a:t>
            </a:r>
          </a:p>
          <a:p>
            <a:pPr marL="0" indent="0">
              <a:buNone/>
            </a:pPr>
            <a:r>
              <a:rPr lang="fr-FR" sz="3200" baseline="30000" dirty="0">
                <a:solidFill>
                  <a:srgbClr val="000000"/>
                </a:solidFill>
                <a:latin typeface="Helvetica" charset="0"/>
              </a:rPr>
              <a:t>consommation, etc.), des signes officiels de la qualité. </a:t>
            </a:r>
          </a:p>
          <a:p>
            <a:pPr marL="0" indent="0">
              <a:buNone/>
            </a:pPr>
            <a:endParaRPr lang="fr-FR" sz="3200" baseline="30000" dirty="0">
              <a:solidFill>
                <a:srgbClr val="000000"/>
              </a:solidFill>
              <a:latin typeface="Helvetica" charset="0"/>
            </a:endParaRPr>
          </a:p>
          <a:p>
            <a:pPr algn="ctr"/>
            <a:r>
              <a:rPr lang="fr-FR" sz="3200" b="1" baseline="30000" dirty="0">
                <a:solidFill>
                  <a:srgbClr val="000000"/>
                </a:solidFill>
                <a:latin typeface="Helvetica" charset="0"/>
              </a:rPr>
              <a:t>Quelles sont les caractéristiques liées aux signes de qualité ?</a:t>
            </a:r>
            <a:endParaRPr lang="fr-FR" sz="3200" b="1" dirty="0"/>
          </a:p>
        </p:txBody>
      </p:sp>
    </p:spTree>
    <p:extLst>
      <p:ext uri="{BB962C8B-B14F-4D97-AF65-F5344CB8AC3E}">
        <p14:creationId xmlns:p14="http://schemas.microsoft.com/office/powerpoint/2010/main" val="133792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t>LES CARACTERISTIQUES LIES AUX SIGNES DE QUALITE </a:t>
            </a:r>
          </a:p>
        </p:txBody>
      </p:sp>
      <p:sp>
        <p:nvSpPr>
          <p:cNvPr id="3" name="Espace réservé du contenu 2"/>
          <p:cNvSpPr>
            <a:spLocks noGrp="1"/>
          </p:cNvSpPr>
          <p:nvPr>
            <p:ph idx="1"/>
          </p:nvPr>
        </p:nvSpPr>
        <p:spPr/>
        <p:txBody>
          <a:bodyPr>
            <a:normAutofit/>
          </a:bodyPr>
          <a:lstStyle/>
          <a:p>
            <a:endParaRPr lang="fr-FR" sz="3200" baseline="30000" dirty="0">
              <a:solidFill>
                <a:srgbClr val="000000"/>
              </a:solidFill>
              <a:latin typeface="Helvetica" charset="0"/>
            </a:endParaRPr>
          </a:p>
          <a:p>
            <a:endParaRPr lang="fr-FR" sz="3200" baseline="30000" dirty="0">
              <a:solidFill>
                <a:srgbClr val="000000"/>
              </a:solidFill>
              <a:latin typeface="Helvetica" charset="0"/>
            </a:endParaRPr>
          </a:p>
          <a:p>
            <a:r>
              <a:rPr lang="fr-FR" sz="3200" baseline="30000" dirty="0">
                <a:solidFill>
                  <a:srgbClr val="000000"/>
                </a:solidFill>
                <a:latin typeface="Helvetica" charset="0"/>
              </a:rPr>
              <a:t>Un signe de qualité peut nous informer sur la </a:t>
            </a:r>
            <a:r>
              <a:rPr lang="fr-FR" sz="3200" dirty="0">
                <a:solidFill>
                  <a:srgbClr val="000000"/>
                </a:solidFill>
                <a:latin typeface="Helvetica" charset="0"/>
              </a:rPr>
              <a:t> </a:t>
            </a:r>
            <a:r>
              <a:rPr lang="fr-FR" sz="3200" b="1" baseline="30000" dirty="0">
                <a:solidFill>
                  <a:srgbClr val="FF0000"/>
                </a:solidFill>
                <a:latin typeface="Helvetica" charset="0"/>
              </a:rPr>
              <a:t>PROVENANCE </a:t>
            </a:r>
            <a:r>
              <a:rPr lang="fr-FR" sz="3200" baseline="30000" dirty="0">
                <a:solidFill>
                  <a:srgbClr val="000000"/>
                </a:solidFill>
                <a:latin typeface="Helvetica" charset="0"/>
              </a:rPr>
              <a:t> d’un produit, mais </a:t>
            </a:r>
          </a:p>
          <a:p>
            <a:pPr marL="0" indent="0">
              <a:buNone/>
            </a:pPr>
            <a:r>
              <a:rPr lang="fr-FR" sz="3200" baseline="30000" dirty="0">
                <a:solidFill>
                  <a:srgbClr val="000000"/>
                </a:solidFill>
                <a:latin typeface="Helvetica" charset="0"/>
              </a:rPr>
              <a:t>aussi sur les </a:t>
            </a:r>
            <a:r>
              <a:rPr lang="fr-FR" sz="3200" dirty="0">
                <a:solidFill>
                  <a:srgbClr val="000000"/>
                </a:solidFill>
                <a:latin typeface="Helvetica" charset="0"/>
              </a:rPr>
              <a:t> </a:t>
            </a:r>
            <a:r>
              <a:rPr lang="fr-FR" sz="3200" b="1" baseline="30000" dirty="0">
                <a:solidFill>
                  <a:srgbClr val="FF0000"/>
                </a:solidFill>
                <a:latin typeface="Helvetica" charset="0"/>
              </a:rPr>
              <a:t>CONDITIONS D’ELEVAGE </a:t>
            </a:r>
            <a:r>
              <a:rPr lang="fr-FR" sz="3200" baseline="30000" dirty="0">
                <a:solidFill>
                  <a:srgbClr val="000000"/>
                </a:solidFill>
                <a:latin typeface="Helvetica" charset="0"/>
              </a:rPr>
              <a:t>ou de  </a:t>
            </a:r>
            <a:r>
              <a:rPr lang="fr-FR" sz="3200" b="1" baseline="30000" dirty="0">
                <a:solidFill>
                  <a:srgbClr val="FF0000"/>
                </a:solidFill>
                <a:latin typeface="Helvetica" charset="0"/>
              </a:rPr>
              <a:t>CULTURE </a:t>
            </a:r>
            <a:r>
              <a:rPr lang="fr-FR" sz="3200" baseline="30000" dirty="0">
                <a:solidFill>
                  <a:srgbClr val="000000"/>
                </a:solidFill>
                <a:latin typeface="Helvetica" charset="0"/>
              </a:rPr>
              <a:t> ainsi que sur les  </a:t>
            </a:r>
          </a:p>
          <a:p>
            <a:pPr marL="0" indent="0">
              <a:buNone/>
            </a:pPr>
            <a:r>
              <a:rPr lang="fr-FR" sz="3200" baseline="30000" dirty="0">
                <a:solidFill>
                  <a:srgbClr val="000000"/>
                </a:solidFill>
                <a:latin typeface="Helvetica" charset="0"/>
              </a:rPr>
              <a:t>qualités </a:t>
            </a:r>
            <a:r>
              <a:rPr lang="fr-FR" sz="3200" b="1" baseline="30000" dirty="0">
                <a:solidFill>
                  <a:srgbClr val="FF0000"/>
                </a:solidFill>
                <a:latin typeface="Helvetica" charset="0"/>
              </a:rPr>
              <a:t>ORGANOLEPTIQUES </a:t>
            </a:r>
            <a:r>
              <a:rPr lang="fr-FR" sz="3200" baseline="30000" dirty="0">
                <a:solidFill>
                  <a:srgbClr val="000000"/>
                </a:solidFill>
                <a:latin typeface="Helvetica" charset="0"/>
              </a:rPr>
              <a:t>pouvant le distinguer des produits de consommation </a:t>
            </a:r>
          </a:p>
          <a:p>
            <a:pPr marL="0" indent="0">
              <a:buNone/>
            </a:pPr>
            <a:r>
              <a:rPr lang="fr-FR" sz="3200" baseline="30000" dirty="0">
                <a:solidFill>
                  <a:srgbClr val="000000"/>
                </a:solidFill>
                <a:latin typeface="Helvetica" charset="0"/>
              </a:rPr>
              <a:t>courants.</a:t>
            </a:r>
            <a:endParaRPr lang="fr-FR" sz="3200" dirty="0"/>
          </a:p>
        </p:txBody>
      </p:sp>
    </p:spTree>
    <p:extLst>
      <p:ext uri="{BB962C8B-B14F-4D97-AF65-F5344CB8AC3E}">
        <p14:creationId xmlns:p14="http://schemas.microsoft.com/office/powerpoint/2010/main" val="106666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EXEMPLE / VOLAILLE LABEL ROUGE </a:t>
            </a:r>
          </a:p>
        </p:txBody>
      </p:sp>
      <p:sp>
        <p:nvSpPr>
          <p:cNvPr id="3" name="Espace réservé du contenu 2"/>
          <p:cNvSpPr>
            <a:spLocks noGrp="1"/>
          </p:cNvSpPr>
          <p:nvPr>
            <p:ph idx="1"/>
          </p:nvPr>
        </p:nvSpPr>
        <p:spPr/>
        <p:txBody>
          <a:bodyPr/>
          <a:lstStyle/>
          <a:p>
            <a:r>
              <a:rPr lang="fr-FR" dirty="0"/>
              <a:t>Repérer sur l’étiquette  suivante :</a:t>
            </a:r>
          </a:p>
          <a:p>
            <a:pPr lvl="1"/>
            <a:r>
              <a:rPr lang="fr-FR" dirty="0"/>
              <a:t>- L’origine</a:t>
            </a:r>
          </a:p>
          <a:p>
            <a:pPr lvl="1"/>
            <a:r>
              <a:rPr lang="fr-FR" dirty="0"/>
              <a:t>- L’alimentation</a:t>
            </a:r>
          </a:p>
          <a:p>
            <a:pPr lvl="1"/>
            <a:r>
              <a:rPr lang="fr-FR" dirty="0"/>
              <a:t>-Les conditions d’élevage</a:t>
            </a:r>
          </a:p>
          <a:p>
            <a:pPr lvl="1"/>
            <a:r>
              <a:rPr lang="fr-FR" dirty="0"/>
              <a:t>- La durée de vie </a:t>
            </a:r>
          </a:p>
          <a:p>
            <a:pPr lvl="1"/>
            <a:endParaRPr lang="fr-FR" dirty="0"/>
          </a:p>
          <a:p>
            <a:pPr lvl="1"/>
            <a:r>
              <a:rPr lang="fr-FR" dirty="0"/>
              <a:t>Au supermarché relever le prix d’un poulet label rouge et le prix d’un poulet standard </a:t>
            </a:r>
          </a:p>
          <a:p>
            <a:pPr lvl="1"/>
            <a:r>
              <a:rPr lang="fr-FR" dirty="0"/>
              <a:t>Prix  poulet label rouge </a:t>
            </a:r>
          </a:p>
          <a:p>
            <a:pPr lvl="1"/>
            <a:r>
              <a:rPr lang="fr-FR" dirty="0"/>
              <a:t>Prix  poulet standard </a:t>
            </a:r>
          </a:p>
        </p:txBody>
      </p:sp>
    </p:spTree>
    <p:extLst>
      <p:ext uri="{BB962C8B-B14F-4D97-AF65-F5344CB8AC3E}">
        <p14:creationId xmlns:p14="http://schemas.microsoft.com/office/powerpoint/2010/main" val="105254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8471" y="0"/>
            <a:ext cx="4572529" cy="685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56823"/>
            <a:ext cx="10817180" cy="5520140"/>
          </a:xfrm>
        </p:spPr>
        <p:txBody>
          <a:bodyPr/>
          <a:lstStyle/>
          <a:p>
            <a:endParaRPr lang="fr-FR" b="1" dirty="0"/>
          </a:p>
          <a:p>
            <a:r>
              <a:rPr lang="fr-FR" sz="3200" b="1" dirty="0"/>
              <a:t>Le qualificatif « fermier » ou la mention « produit de la ferme » ou « produit à la ferme » </a:t>
            </a:r>
            <a:r>
              <a:rPr lang="fr-FR" sz="3200" dirty="0"/>
              <a:t>peuvent être utilisés pour :</a:t>
            </a:r>
          </a:p>
          <a:p>
            <a:endParaRPr lang="fr-FR" sz="1100" dirty="0"/>
          </a:p>
          <a:p>
            <a:pPr marL="457200" lvl="1" indent="0">
              <a:buNone/>
            </a:pPr>
            <a:r>
              <a:rPr lang="fr-FR" sz="2800" dirty="0"/>
              <a:t>		</a:t>
            </a:r>
            <a:r>
              <a:rPr lang="fr-FR" sz="2800" b="1" dirty="0"/>
              <a:t>- LES VIANDES,</a:t>
            </a:r>
          </a:p>
          <a:p>
            <a:pPr marL="457200" lvl="1" indent="0">
              <a:buNone/>
            </a:pPr>
            <a:r>
              <a:rPr lang="fr-FR" sz="2800" b="1" dirty="0"/>
              <a:t>		- LES  VOLAILLES </a:t>
            </a:r>
          </a:p>
          <a:p>
            <a:pPr marL="457200" lvl="1" indent="0">
              <a:buNone/>
            </a:pPr>
            <a:r>
              <a:rPr lang="fr-FR" sz="2800" b="1" dirty="0"/>
              <a:t>		- LES  FROMAGES</a:t>
            </a:r>
            <a:r>
              <a:rPr lang="fr-FR" sz="2800" dirty="0"/>
              <a:t>.</a:t>
            </a:r>
          </a:p>
          <a:p>
            <a:pPr marL="457200" lvl="1" indent="0">
              <a:buNone/>
            </a:pPr>
            <a:endParaRPr lang="fr-FR" sz="1200" dirty="0"/>
          </a:p>
          <a:p>
            <a:pPr lvl="1"/>
            <a:r>
              <a:rPr lang="fr-FR" sz="2800" dirty="0"/>
              <a:t> Cette appellation implique l’existence d’un circuit à la ferme et des préparations réalisées selon des méthodes traditionnelles (sans processus industriel) avec des ingrédients provenant principalement de l’exploitation. </a:t>
            </a:r>
          </a:p>
          <a:p>
            <a:endParaRPr lang="fr-FR" sz="3200" dirty="0"/>
          </a:p>
        </p:txBody>
      </p:sp>
    </p:spTree>
    <p:extLst>
      <p:ext uri="{BB962C8B-B14F-4D97-AF65-F5344CB8AC3E}">
        <p14:creationId xmlns:p14="http://schemas.microsoft.com/office/powerpoint/2010/main" val="54896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91823"/>
            <a:ext cx="3473190" cy="2450779"/>
          </a:xfrm>
        </p:spPr>
      </p:pic>
      <p:sp>
        <p:nvSpPr>
          <p:cNvPr id="5" name="Rectangle 4"/>
          <p:cNvSpPr/>
          <p:nvPr/>
        </p:nvSpPr>
        <p:spPr>
          <a:xfrm>
            <a:off x="4662410" y="2332382"/>
            <a:ext cx="6691390" cy="2103140"/>
          </a:xfrm>
          <a:prstGeom prst="rect">
            <a:avLst/>
          </a:prstGeom>
        </p:spPr>
        <p:txBody>
          <a:bodyPr wrap="square">
            <a:spAutoFit/>
          </a:bodyPr>
          <a:lstStyle/>
          <a:p>
            <a:r>
              <a:rPr lang="fr-FR" sz="2800" b="1" baseline="30000" dirty="0">
                <a:solidFill>
                  <a:srgbClr val="000000"/>
                </a:solidFill>
                <a:latin typeface="Helvetica" charset="0"/>
              </a:rPr>
              <a:t>Le Label Rouge </a:t>
            </a:r>
          </a:p>
          <a:p>
            <a:r>
              <a:rPr lang="fr-FR" sz="2800" baseline="30000" dirty="0">
                <a:solidFill>
                  <a:srgbClr val="000000"/>
                </a:solidFill>
                <a:latin typeface="Helvetica" charset="0"/>
              </a:rPr>
              <a:t>Ce label est un label national qui garantit, grâce à un cahier des charges précis:</a:t>
            </a:r>
            <a:r>
              <a:rPr lang="fr-FR" sz="2800" dirty="0">
                <a:solidFill>
                  <a:srgbClr val="000000"/>
                </a:solidFill>
                <a:latin typeface="Helvetica" charset="0"/>
              </a:rPr>
              <a:t> </a:t>
            </a:r>
            <a:endParaRPr lang="fr-FR" sz="2800" baseline="30000" dirty="0">
              <a:solidFill>
                <a:srgbClr val="000000"/>
              </a:solidFill>
              <a:latin typeface="Helvetica" charset="0"/>
            </a:endParaRPr>
          </a:p>
          <a:p>
            <a:r>
              <a:rPr lang="fr-FR" sz="2800" baseline="30000" dirty="0">
                <a:solidFill>
                  <a:srgbClr val="000000"/>
                </a:solidFill>
                <a:latin typeface="Helvetica" charset="0"/>
              </a:rPr>
              <a:t>	- la qualité supérieure du produit par rapport à celle des produits standards.</a:t>
            </a:r>
          </a:p>
          <a:p>
            <a:r>
              <a:rPr lang="fr-FR" sz="2800" baseline="30000" dirty="0">
                <a:solidFill>
                  <a:srgbClr val="000000"/>
                </a:solidFill>
                <a:latin typeface="Helvetica" charset="0"/>
              </a:rPr>
              <a:t>Cette qualité est établie par le biais de tests organoleptiques.</a:t>
            </a:r>
            <a:endParaRPr lang="fr-FR" sz="2800" dirty="0"/>
          </a:p>
        </p:txBody>
      </p:sp>
      <p:sp>
        <p:nvSpPr>
          <p:cNvPr id="6" name="Rectangle 5"/>
          <p:cNvSpPr/>
          <p:nvPr/>
        </p:nvSpPr>
        <p:spPr>
          <a:xfrm>
            <a:off x="2177625" y="4880865"/>
            <a:ext cx="4754700" cy="1241365"/>
          </a:xfrm>
          <a:prstGeom prst="rect">
            <a:avLst/>
          </a:prstGeom>
        </p:spPr>
        <p:txBody>
          <a:bodyPr wrap="none">
            <a:spAutoFit/>
          </a:bodyPr>
          <a:lstStyle/>
          <a:p>
            <a:r>
              <a:rPr lang="fr-FR" sz="2800" b="1" baseline="30000" dirty="0">
                <a:solidFill>
                  <a:srgbClr val="000000"/>
                </a:solidFill>
                <a:latin typeface="Helvetica" charset="0"/>
              </a:rPr>
              <a:t>EXEMPLES</a:t>
            </a:r>
            <a:r>
              <a:rPr lang="fr-FR" sz="2800" dirty="0">
                <a:solidFill>
                  <a:srgbClr val="000000"/>
                </a:solidFill>
                <a:latin typeface="Helvetica" charset="0"/>
              </a:rPr>
              <a:t> : </a:t>
            </a:r>
          </a:p>
          <a:p>
            <a:r>
              <a:rPr lang="fr-FR" sz="2800" baseline="30000" dirty="0">
                <a:solidFill>
                  <a:srgbClr val="000000"/>
                </a:solidFill>
                <a:latin typeface="Helvetica" charset="0"/>
              </a:rPr>
              <a:t>     - Dinde fermière du Gers ; </a:t>
            </a:r>
          </a:p>
          <a:p>
            <a:r>
              <a:rPr lang="fr-FR" sz="2800" baseline="30000" dirty="0">
                <a:solidFill>
                  <a:srgbClr val="000000"/>
                </a:solidFill>
                <a:latin typeface="Helvetica" charset="0"/>
              </a:rPr>
              <a:t>     - Viande bovine fermière de race Aubrac</a:t>
            </a:r>
            <a:endParaRPr lang="fr-FR" sz="2800" dirty="0"/>
          </a:p>
        </p:txBody>
      </p:sp>
    </p:spTree>
    <p:extLst>
      <p:ext uri="{BB962C8B-B14F-4D97-AF65-F5344CB8AC3E}">
        <p14:creationId xmlns:p14="http://schemas.microsoft.com/office/powerpoint/2010/main" val="118536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730" y="1690688"/>
            <a:ext cx="2882900" cy="2501900"/>
          </a:xfrm>
        </p:spPr>
      </p:pic>
      <p:sp>
        <p:nvSpPr>
          <p:cNvPr id="5" name="Rectangle 4"/>
          <p:cNvSpPr/>
          <p:nvPr/>
        </p:nvSpPr>
        <p:spPr>
          <a:xfrm>
            <a:off x="4675031" y="2069534"/>
            <a:ext cx="6954592" cy="2390398"/>
          </a:xfrm>
          <a:prstGeom prst="rect">
            <a:avLst/>
          </a:prstGeom>
        </p:spPr>
        <p:txBody>
          <a:bodyPr wrap="square">
            <a:spAutoFit/>
          </a:bodyPr>
          <a:lstStyle/>
          <a:p>
            <a:r>
              <a:rPr lang="fr-FR" sz="2800" b="1" baseline="30000" dirty="0">
                <a:solidFill>
                  <a:srgbClr val="000000"/>
                </a:solidFill>
                <a:latin typeface="Helvetica" charset="0"/>
              </a:rPr>
              <a:t>L’appellation d’origine protégée (AOP)</a:t>
            </a:r>
          </a:p>
          <a:p>
            <a:r>
              <a:rPr lang="fr-FR" sz="2800" baseline="30000" dirty="0">
                <a:solidFill>
                  <a:srgbClr val="000000"/>
                </a:solidFill>
                <a:latin typeface="Helvetica" charset="0"/>
              </a:rPr>
              <a:t>Ce</a:t>
            </a:r>
            <a:r>
              <a:rPr lang="fr-FR" sz="2800" dirty="0">
                <a:solidFill>
                  <a:srgbClr val="000000"/>
                </a:solidFill>
                <a:latin typeface="Helvetica" charset="0"/>
              </a:rPr>
              <a:t> </a:t>
            </a:r>
            <a:r>
              <a:rPr lang="fr-FR" sz="2800" baseline="30000" dirty="0">
                <a:solidFill>
                  <a:srgbClr val="000000"/>
                </a:solidFill>
                <a:latin typeface="Helvetica" charset="0"/>
              </a:rPr>
              <a:t>label européen  est attribué aux produits dont la</a:t>
            </a:r>
            <a:r>
              <a:rPr lang="fr-FR" sz="2800" dirty="0">
                <a:solidFill>
                  <a:srgbClr val="000000"/>
                </a:solidFill>
                <a:latin typeface="Helvetica" charset="0"/>
              </a:rPr>
              <a:t> </a:t>
            </a:r>
            <a:r>
              <a:rPr lang="fr-FR" sz="2800" baseline="30000" dirty="0">
                <a:solidFill>
                  <a:srgbClr val="000000"/>
                </a:solidFill>
                <a:latin typeface="Helvetica" charset="0"/>
              </a:rPr>
              <a:t>production, la transformation et l’élaboration doivent avoir lieu dans une aire géographique déterminée avec un savoir-faire reconnu et constaté.</a:t>
            </a:r>
          </a:p>
          <a:p>
            <a:endParaRPr lang="fr-FR" sz="2800" baseline="30000" dirty="0">
              <a:solidFill>
                <a:srgbClr val="000000"/>
              </a:solidFill>
              <a:latin typeface="Helvetica" charset="0"/>
            </a:endParaRPr>
          </a:p>
          <a:p>
            <a:r>
              <a:rPr lang="fr-FR" sz="2800" baseline="30000" dirty="0">
                <a:solidFill>
                  <a:srgbClr val="000000"/>
                </a:solidFill>
                <a:latin typeface="Helvetica" charset="0"/>
              </a:rPr>
              <a:t>L’AOP garantit un lien très fort du produit avec son terroir.</a:t>
            </a:r>
            <a:endParaRPr lang="fr-FR" sz="2800" dirty="0"/>
          </a:p>
        </p:txBody>
      </p:sp>
      <p:sp>
        <p:nvSpPr>
          <p:cNvPr id="6" name="Rectangle 5"/>
          <p:cNvSpPr/>
          <p:nvPr/>
        </p:nvSpPr>
        <p:spPr>
          <a:xfrm>
            <a:off x="2979223" y="4695149"/>
            <a:ext cx="3717791" cy="2000548"/>
          </a:xfrm>
          <a:prstGeom prst="rect">
            <a:avLst/>
          </a:prstGeom>
        </p:spPr>
        <p:txBody>
          <a:bodyPr wrap="square">
            <a:spAutoFit/>
          </a:bodyPr>
          <a:lstStyle/>
          <a:p>
            <a:r>
              <a:rPr lang="fr-FR" sz="2800" b="1" baseline="30000" dirty="0">
                <a:solidFill>
                  <a:srgbClr val="000000"/>
                </a:solidFill>
                <a:latin typeface="Helvetica" charset="0"/>
              </a:rPr>
              <a:t>EXEMPLES :</a:t>
            </a:r>
          </a:p>
          <a:p>
            <a:r>
              <a:rPr lang="fr-FR" sz="2800" baseline="30000" dirty="0">
                <a:solidFill>
                  <a:srgbClr val="000000"/>
                </a:solidFill>
                <a:latin typeface="Helvetica" charset="0"/>
              </a:rPr>
              <a:t>-      Volaille de Bresse </a:t>
            </a:r>
          </a:p>
          <a:p>
            <a:pPr marL="457200" indent="-457200">
              <a:buFontTx/>
              <a:buChar char="-"/>
            </a:pPr>
            <a:r>
              <a:rPr lang="fr-FR" sz="2800" baseline="30000" dirty="0">
                <a:solidFill>
                  <a:srgbClr val="000000"/>
                </a:solidFill>
                <a:latin typeface="Helvetica" charset="0"/>
              </a:rPr>
              <a:t>Huile d’olive de Nyons ; </a:t>
            </a:r>
          </a:p>
          <a:p>
            <a:pPr marL="457200" indent="-457200">
              <a:buFontTx/>
              <a:buChar char="-"/>
            </a:pPr>
            <a:r>
              <a:rPr lang="fr-FR" sz="2800" baseline="30000" dirty="0">
                <a:solidFill>
                  <a:srgbClr val="000000"/>
                </a:solidFill>
                <a:latin typeface="Helvetica" charset="0"/>
              </a:rPr>
              <a:t>Gorgonzola (Italie) ; </a:t>
            </a:r>
          </a:p>
          <a:p>
            <a:pPr marL="457200" indent="-457200">
              <a:buFontTx/>
              <a:buChar char="-"/>
            </a:pPr>
            <a:r>
              <a:rPr lang="fr-FR" sz="2800" baseline="30000" dirty="0">
                <a:solidFill>
                  <a:srgbClr val="000000"/>
                </a:solidFill>
                <a:latin typeface="Helvetica" charset="0"/>
              </a:rPr>
              <a:t>Feta (Grèce) ;</a:t>
            </a:r>
          </a:p>
          <a:p>
            <a:r>
              <a:rPr lang="fr-FR" sz="2800" baseline="30000" dirty="0">
                <a:solidFill>
                  <a:srgbClr val="000000"/>
                </a:solidFill>
                <a:latin typeface="Helvetica" charset="0"/>
              </a:rPr>
              <a:t>-</a:t>
            </a:r>
            <a:r>
              <a:rPr lang="fr-FR" sz="2800" dirty="0">
                <a:solidFill>
                  <a:srgbClr val="000000"/>
                </a:solidFill>
                <a:latin typeface="Helvetica" charset="0"/>
              </a:rPr>
              <a:t>    </a:t>
            </a:r>
            <a:r>
              <a:rPr lang="fr-FR" sz="2800" baseline="30000" dirty="0">
                <a:solidFill>
                  <a:srgbClr val="000000"/>
                </a:solidFill>
                <a:latin typeface="Helvetica" charset="0"/>
              </a:rPr>
              <a:t>Olives de Nîmes ;</a:t>
            </a:r>
          </a:p>
        </p:txBody>
      </p:sp>
    </p:spTree>
    <p:extLst>
      <p:ext uri="{BB962C8B-B14F-4D97-AF65-F5344CB8AC3E}">
        <p14:creationId xmlns:p14="http://schemas.microsoft.com/office/powerpoint/2010/main" val="100170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2679700" cy="2514600"/>
          </a:xfrm>
        </p:spPr>
      </p:pic>
      <p:sp>
        <p:nvSpPr>
          <p:cNvPr id="5" name="Rectangle 4"/>
          <p:cNvSpPr/>
          <p:nvPr/>
        </p:nvSpPr>
        <p:spPr>
          <a:xfrm>
            <a:off x="3775477" y="1979038"/>
            <a:ext cx="8176117" cy="1897955"/>
          </a:xfrm>
          <a:prstGeom prst="rect">
            <a:avLst/>
          </a:prstGeom>
        </p:spPr>
        <p:txBody>
          <a:bodyPr wrap="square">
            <a:spAutoFit/>
          </a:bodyPr>
          <a:lstStyle/>
          <a:p>
            <a:r>
              <a:rPr lang="fr-FR" sz="3200" b="1" baseline="30000" dirty="0">
                <a:solidFill>
                  <a:srgbClr val="000000"/>
                </a:solidFill>
                <a:latin typeface="Helvetica" charset="0"/>
              </a:rPr>
              <a:t>L’indication géographique protégée </a:t>
            </a:r>
            <a:r>
              <a:rPr lang="fr-FR" sz="3200" baseline="30000" dirty="0">
                <a:solidFill>
                  <a:srgbClr val="000000"/>
                </a:solidFill>
                <a:latin typeface="Helvetica" charset="0"/>
              </a:rPr>
              <a:t>(IGP)</a:t>
            </a:r>
          </a:p>
          <a:p>
            <a:r>
              <a:rPr lang="fr-FR" sz="3200" baseline="30000" dirty="0">
                <a:solidFill>
                  <a:srgbClr val="000000"/>
                </a:solidFill>
                <a:latin typeface="Helvetica" charset="0"/>
              </a:rPr>
              <a:t>Ce label européen  est attribué aux produits dont le lien avec le terroir demeure à un des stades au moins de la fabrication, de la</a:t>
            </a:r>
          </a:p>
          <a:p>
            <a:r>
              <a:rPr lang="fr-FR" sz="3200" baseline="30000" dirty="0">
                <a:solidFill>
                  <a:srgbClr val="000000"/>
                </a:solidFill>
                <a:latin typeface="Helvetica" charset="0"/>
              </a:rPr>
              <a:t>de la transformation ou de l’élaboration.</a:t>
            </a:r>
          </a:p>
          <a:p>
            <a:r>
              <a:rPr lang="fr-FR" sz="3200" baseline="30000" dirty="0">
                <a:solidFill>
                  <a:srgbClr val="000000"/>
                </a:solidFill>
                <a:latin typeface="Helvetica" charset="0"/>
              </a:rPr>
              <a:t>Ce lien lui confère une certaine notoriété</a:t>
            </a:r>
            <a:endParaRPr lang="fr-FR" sz="3200" dirty="0"/>
          </a:p>
        </p:txBody>
      </p:sp>
      <p:sp>
        <p:nvSpPr>
          <p:cNvPr id="6" name="Rectangle 5"/>
          <p:cNvSpPr/>
          <p:nvPr/>
        </p:nvSpPr>
        <p:spPr>
          <a:xfrm>
            <a:off x="3135850" y="4493638"/>
            <a:ext cx="6096000" cy="1938992"/>
          </a:xfrm>
          <a:prstGeom prst="rect">
            <a:avLst/>
          </a:prstGeom>
        </p:spPr>
        <p:txBody>
          <a:bodyPr>
            <a:spAutoFit/>
          </a:bodyPr>
          <a:lstStyle/>
          <a:p>
            <a:r>
              <a:rPr lang="fr-FR" sz="2400" b="1" baseline="30000" dirty="0">
                <a:solidFill>
                  <a:srgbClr val="000000"/>
                </a:solidFill>
                <a:latin typeface="Helvetica" charset="0"/>
              </a:rPr>
              <a:t>EXEMPLES : </a:t>
            </a:r>
          </a:p>
          <a:p>
            <a:r>
              <a:rPr lang="fr-FR" sz="2400" baseline="30000" dirty="0">
                <a:solidFill>
                  <a:srgbClr val="000000"/>
                </a:solidFill>
                <a:latin typeface="Helvetica" charset="0"/>
              </a:rPr>
              <a:t>	- Tomme de Savoie ; </a:t>
            </a:r>
          </a:p>
          <a:p>
            <a:r>
              <a:rPr lang="fr-FR" sz="2400" baseline="30000" dirty="0">
                <a:solidFill>
                  <a:srgbClr val="000000"/>
                </a:solidFill>
                <a:latin typeface="Helvetica" charset="0"/>
              </a:rPr>
              <a:t>	- Noix de Grenoble ;</a:t>
            </a:r>
          </a:p>
          <a:p>
            <a:r>
              <a:rPr lang="fr-FR" sz="2400" baseline="30000" dirty="0">
                <a:solidFill>
                  <a:srgbClr val="000000"/>
                </a:solidFill>
                <a:latin typeface="Helvetica" charset="0"/>
              </a:rPr>
              <a:t>	- Ail rose de Lautrec ; </a:t>
            </a:r>
          </a:p>
          <a:p>
            <a:r>
              <a:rPr lang="fr-FR" sz="2400" baseline="30000" dirty="0">
                <a:solidFill>
                  <a:srgbClr val="000000"/>
                </a:solidFill>
                <a:latin typeface="Helvetica" charset="0"/>
              </a:rPr>
              <a:t>	- Jambon de Bayonne ;</a:t>
            </a:r>
          </a:p>
          <a:p>
            <a:r>
              <a:rPr lang="fr-FR" sz="2400" baseline="30000" dirty="0">
                <a:solidFill>
                  <a:srgbClr val="000000"/>
                </a:solidFill>
                <a:latin typeface="Helvetica" charset="0"/>
              </a:rPr>
              <a:t>	-  Foie gras du Sud-Ouest ; </a:t>
            </a:r>
          </a:p>
          <a:p>
            <a:r>
              <a:rPr lang="fr-FR" sz="2400" baseline="30000" dirty="0">
                <a:solidFill>
                  <a:srgbClr val="000000"/>
                </a:solidFill>
                <a:latin typeface="Helvetica" charset="0"/>
              </a:rPr>
              <a:t>	- Pruneau d’Agen</a:t>
            </a:r>
            <a:endParaRPr lang="fr-FR" sz="2400" dirty="0"/>
          </a:p>
        </p:txBody>
      </p:sp>
    </p:spTree>
    <p:extLst>
      <p:ext uri="{BB962C8B-B14F-4D97-AF65-F5344CB8AC3E}">
        <p14:creationId xmlns:p14="http://schemas.microsoft.com/office/powerpoint/2010/main" val="157246545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619</Words>
  <Application>Microsoft Office PowerPoint</Application>
  <PresentationFormat>Grand écran</PresentationFormat>
  <Paragraphs>96</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Helvetica</vt:lpstr>
      <vt:lpstr>Thème Office</vt:lpstr>
      <vt:lpstr>LES SIGNES DE LA QUALITÉ ET DE L’ORIGINE DES PRODUITS </vt:lpstr>
      <vt:lpstr>PROBLÉMATIQUE</vt:lpstr>
      <vt:lpstr>LES CARACTERISTIQUES LIES AUX SIGNES DE QUALITE </vt:lpstr>
      <vt:lpstr>EXEMPLE / VOLAILLE LABEL ROUGE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SIGNES DE LA QUALITÉ ET DE L’ORIGINE DES PRODUITS</dc:title>
  <dc:creator>pierre vaillant</dc:creator>
  <cp:lastModifiedBy>Utilisateur</cp:lastModifiedBy>
  <cp:revision>8</cp:revision>
  <dcterms:created xsi:type="dcterms:W3CDTF">2016-03-29T20:11:19Z</dcterms:created>
  <dcterms:modified xsi:type="dcterms:W3CDTF">2016-03-31T04:45:39Z</dcterms:modified>
</cp:coreProperties>
</file>