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1" r:id="rId3"/>
    <p:sldId id="303" r:id="rId4"/>
    <p:sldId id="304" r:id="rId5"/>
    <p:sldId id="298" r:id="rId6"/>
    <p:sldId id="290" r:id="rId7"/>
    <p:sldId id="291" r:id="rId8"/>
    <p:sldId id="260" r:id="rId9"/>
    <p:sldId id="296" r:id="rId10"/>
    <p:sldId id="301" r:id="rId11"/>
    <p:sldId id="305" r:id="rId12"/>
    <p:sldId id="297" r:id="rId13"/>
    <p:sldId id="287" r:id="rId14"/>
    <p:sldId id="278" r:id="rId15"/>
    <p:sldId id="27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19" autoAdjust="0"/>
    <p:restoredTop sz="94660" autoAdjust="0"/>
  </p:normalViewPr>
  <p:slideViewPr>
    <p:cSldViewPr snapToGrid="0">
      <p:cViewPr varScale="1">
        <p:scale>
          <a:sx n="65" d="100"/>
          <a:sy n="65" d="100"/>
        </p:scale>
        <p:origin x="648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9EF055-97B0-4965-ADE6-AEE7220D3F7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ECC5B02-0791-4888-B894-10B5178BC258}">
      <dgm:prSet phldrT="[Texte]" custT="1"/>
      <dgm:spPr/>
      <dgm:t>
        <a:bodyPr/>
        <a:lstStyle/>
        <a:p>
          <a:r>
            <a:rPr lang="fr-FR" sz="1800" b="1" dirty="0"/>
            <a:t>Culture générale</a:t>
          </a:r>
        </a:p>
      </dgm:t>
    </dgm:pt>
    <dgm:pt modelId="{A65ADB3C-77DB-40ED-B1E6-033B79B3DF0C}" type="parTrans" cxnId="{1403C638-839B-4082-96A7-40219FC22CA4}">
      <dgm:prSet/>
      <dgm:spPr/>
      <dgm:t>
        <a:bodyPr/>
        <a:lstStyle/>
        <a:p>
          <a:endParaRPr lang="fr-FR"/>
        </a:p>
      </dgm:t>
    </dgm:pt>
    <dgm:pt modelId="{EBE6EDCB-B691-49E6-9748-0832A509F58C}" type="sibTrans" cxnId="{1403C638-839B-4082-96A7-40219FC22CA4}">
      <dgm:prSet/>
      <dgm:spPr/>
      <dgm:t>
        <a:bodyPr/>
        <a:lstStyle/>
        <a:p>
          <a:endParaRPr lang="fr-FR"/>
        </a:p>
      </dgm:t>
    </dgm:pt>
    <dgm:pt modelId="{BDDD705F-0FC6-4AF3-8F5B-AD7B0E431839}">
      <dgm:prSet phldrT="[Texte]" custT="1"/>
      <dgm:spPr/>
      <dgm:t>
        <a:bodyPr/>
        <a:lstStyle/>
        <a:p>
          <a:r>
            <a:rPr lang="fr-FR" sz="2400" dirty="0"/>
            <a:t>3 h</a:t>
          </a:r>
        </a:p>
      </dgm:t>
    </dgm:pt>
    <dgm:pt modelId="{F79B0223-B8A5-43E7-A4C1-DAE085D27126}" type="parTrans" cxnId="{9A8C2C92-9550-4965-903B-0D5E11849626}">
      <dgm:prSet/>
      <dgm:spPr/>
      <dgm:t>
        <a:bodyPr/>
        <a:lstStyle/>
        <a:p>
          <a:endParaRPr lang="fr-FR"/>
        </a:p>
      </dgm:t>
    </dgm:pt>
    <dgm:pt modelId="{EC29BCB6-BA8A-45D3-853F-C544EBB5BC0C}" type="sibTrans" cxnId="{9A8C2C92-9550-4965-903B-0D5E11849626}">
      <dgm:prSet/>
      <dgm:spPr/>
      <dgm:t>
        <a:bodyPr/>
        <a:lstStyle/>
        <a:p>
          <a:endParaRPr lang="fr-FR"/>
        </a:p>
      </dgm:t>
    </dgm:pt>
    <dgm:pt modelId="{5D233BD7-51D1-462A-8201-F61E205CEBA9}">
      <dgm:prSet phldrT="[Texte]" custT="1"/>
      <dgm:spPr/>
      <dgm:t>
        <a:bodyPr/>
        <a:lstStyle/>
        <a:p>
          <a:r>
            <a:rPr lang="fr-FR" sz="2400" dirty="0"/>
            <a:t>3 h</a:t>
          </a:r>
        </a:p>
      </dgm:t>
    </dgm:pt>
    <dgm:pt modelId="{9331F254-E95E-41E1-8F5B-44E2E4AD65DC}" type="parTrans" cxnId="{572BA4E6-0F82-40FD-96DD-4D50D8E7FCFE}">
      <dgm:prSet/>
      <dgm:spPr/>
      <dgm:t>
        <a:bodyPr/>
        <a:lstStyle/>
        <a:p>
          <a:endParaRPr lang="fr-FR"/>
        </a:p>
      </dgm:t>
    </dgm:pt>
    <dgm:pt modelId="{885C33D7-0B03-4B79-9DBA-9F12A3E87E33}" type="sibTrans" cxnId="{572BA4E6-0F82-40FD-96DD-4D50D8E7FCFE}">
      <dgm:prSet/>
      <dgm:spPr/>
      <dgm:t>
        <a:bodyPr/>
        <a:lstStyle/>
        <a:p>
          <a:endParaRPr lang="fr-FR"/>
        </a:p>
      </dgm:t>
    </dgm:pt>
    <dgm:pt modelId="{B744316A-49A8-49C8-8CBA-DD0CAA354C29}">
      <dgm:prSet phldrT="[Texte]" custT="1"/>
      <dgm:spPr/>
      <dgm:t>
        <a:bodyPr/>
        <a:lstStyle/>
        <a:p>
          <a:r>
            <a:rPr lang="fr-FR" sz="1800" b="1" dirty="0"/>
            <a:t>Economie-droit</a:t>
          </a:r>
        </a:p>
      </dgm:t>
    </dgm:pt>
    <dgm:pt modelId="{AD487496-8A51-40A9-9C02-2E4CC1D7DDB5}" type="parTrans" cxnId="{AB293CAB-4F7E-4F92-88CB-E517AF06FAC6}">
      <dgm:prSet/>
      <dgm:spPr/>
      <dgm:t>
        <a:bodyPr/>
        <a:lstStyle/>
        <a:p>
          <a:endParaRPr lang="fr-FR"/>
        </a:p>
      </dgm:t>
    </dgm:pt>
    <dgm:pt modelId="{F5CE183A-3D9A-4F79-9D9B-453DE2C78525}" type="sibTrans" cxnId="{AB293CAB-4F7E-4F92-88CB-E517AF06FAC6}">
      <dgm:prSet/>
      <dgm:spPr/>
      <dgm:t>
        <a:bodyPr/>
        <a:lstStyle/>
        <a:p>
          <a:endParaRPr lang="fr-FR"/>
        </a:p>
      </dgm:t>
    </dgm:pt>
    <dgm:pt modelId="{B0A5DEAA-DF20-4661-9BBD-C62FEAC54CC1}">
      <dgm:prSet phldrT="[Texte]" custT="1"/>
      <dgm:spPr/>
      <dgm:t>
        <a:bodyPr/>
        <a:lstStyle/>
        <a:p>
          <a:r>
            <a:rPr lang="fr-FR" sz="2400" dirty="0"/>
            <a:t>4 h 30</a:t>
          </a:r>
        </a:p>
      </dgm:t>
    </dgm:pt>
    <dgm:pt modelId="{443616C0-6000-4BCB-AD63-50AD6C7EC45A}" type="parTrans" cxnId="{9F645A20-C078-43C0-BE4C-A3B77E8583D4}">
      <dgm:prSet/>
      <dgm:spPr/>
      <dgm:t>
        <a:bodyPr/>
        <a:lstStyle/>
        <a:p>
          <a:endParaRPr lang="fr-FR"/>
        </a:p>
      </dgm:t>
    </dgm:pt>
    <dgm:pt modelId="{EC5DF59A-B9F9-4996-8F96-D2959354C8AA}" type="sibTrans" cxnId="{9F645A20-C078-43C0-BE4C-A3B77E8583D4}">
      <dgm:prSet/>
      <dgm:spPr/>
      <dgm:t>
        <a:bodyPr/>
        <a:lstStyle/>
        <a:p>
          <a:endParaRPr lang="fr-FR"/>
        </a:p>
      </dgm:t>
    </dgm:pt>
    <dgm:pt modelId="{E362542E-8D4B-4153-B0D7-2BC3BD3B6193}">
      <dgm:prSet phldrT="[Texte]" custT="1"/>
      <dgm:spPr/>
      <dgm:t>
        <a:bodyPr/>
        <a:lstStyle/>
        <a:p>
          <a:r>
            <a:rPr lang="fr-FR" sz="1800" b="1" dirty="0"/>
            <a:t>Philosophie</a:t>
          </a:r>
          <a:endParaRPr lang="fr-FR" sz="1600" b="1" dirty="0"/>
        </a:p>
      </dgm:t>
    </dgm:pt>
    <dgm:pt modelId="{4C9BC1A8-9AFA-466E-A57E-4CC1AE22A610}" type="sibTrans" cxnId="{26DA1F62-4A8B-4BF0-9FAC-20A2A7A11B0F}">
      <dgm:prSet/>
      <dgm:spPr/>
      <dgm:t>
        <a:bodyPr/>
        <a:lstStyle/>
        <a:p>
          <a:endParaRPr lang="fr-FR"/>
        </a:p>
      </dgm:t>
    </dgm:pt>
    <dgm:pt modelId="{D28B7182-287F-4130-83C3-A4581A3C3594}" type="parTrans" cxnId="{26DA1F62-4A8B-4BF0-9FAC-20A2A7A11B0F}">
      <dgm:prSet/>
      <dgm:spPr/>
      <dgm:t>
        <a:bodyPr/>
        <a:lstStyle/>
        <a:p>
          <a:endParaRPr lang="fr-FR"/>
        </a:p>
      </dgm:t>
    </dgm:pt>
    <dgm:pt modelId="{57149EC5-38E0-4DEC-8F43-FA689AA3413D}" type="pres">
      <dgm:prSet presAssocID="{0D9EF055-97B0-4965-ADE6-AEE7220D3F77}" presName="Name0" presStyleCnt="0">
        <dgm:presLayoutVars>
          <dgm:dir/>
          <dgm:animLvl val="lvl"/>
          <dgm:resizeHandles val="exact"/>
        </dgm:presLayoutVars>
      </dgm:prSet>
      <dgm:spPr/>
    </dgm:pt>
    <dgm:pt modelId="{2D71505C-788B-4238-B916-EC3845575722}" type="pres">
      <dgm:prSet presAssocID="{0ECC5B02-0791-4888-B894-10B5178BC258}" presName="linNode" presStyleCnt="0"/>
      <dgm:spPr/>
    </dgm:pt>
    <dgm:pt modelId="{EBEEF969-8D19-41B7-9381-03850134B98E}" type="pres">
      <dgm:prSet presAssocID="{0ECC5B02-0791-4888-B894-10B5178BC258}" presName="parentText" presStyleLbl="node1" presStyleIdx="0" presStyleCnt="3" custScaleX="172854">
        <dgm:presLayoutVars>
          <dgm:chMax val="1"/>
          <dgm:bulletEnabled val="1"/>
        </dgm:presLayoutVars>
      </dgm:prSet>
      <dgm:spPr/>
    </dgm:pt>
    <dgm:pt modelId="{4CC3F62E-8C01-4915-967C-80365514F579}" type="pres">
      <dgm:prSet presAssocID="{0ECC5B02-0791-4888-B894-10B5178BC258}" presName="descendantText" presStyleLbl="alignAccFollowNode1" presStyleIdx="0" presStyleCnt="3">
        <dgm:presLayoutVars>
          <dgm:bulletEnabled val="1"/>
        </dgm:presLayoutVars>
      </dgm:prSet>
      <dgm:spPr/>
    </dgm:pt>
    <dgm:pt modelId="{E1374BBC-10B7-48D8-ADC5-CA98AB7B7E9A}" type="pres">
      <dgm:prSet presAssocID="{EBE6EDCB-B691-49E6-9748-0832A509F58C}" presName="sp" presStyleCnt="0"/>
      <dgm:spPr/>
    </dgm:pt>
    <dgm:pt modelId="{E2179928-1996-404C-8E40-8C5F28419CE6}" type="pres">
      <dgm:prSet presAssocID="{E362542E-8D4B-4153-B0D7-2BC3BD3B6193}" presName="linNode" presStyleCnt="0"/>
      <dgm:spPr/>
    </dgm:pt>
    <dgm:pt modelId="{0CE4256A-5E1E-484A-B7FB-A6DD215341FE}" type="pres">
      <dgm:prSet presAssocID="{E362542E-8D4B-4153-B0D7-2BC3BD3B6193}" presName="parentText" presStyleLbl="node1" presStyleIdx="1" presStyleCnt="3" custScaleX="174575">
        <dgm:presLayoutVars>
          <dgm:chMax val="1"/>
          <dgm:bulletEnabled val="1"/>
        </dgm:presLayoutVars>
      </dgm:prSet>
      <dgm:spPr/>
    </dgm:pt>
    <dgm:pt modelId="{3B7736D0-2E24-44BB-A08E-D21DAF8F2197}" type="pres">
      <dgm:prSet presAssocID="{E362542E-8D4B-4153-B0D7-2BC3BD3B6193}" presName="descendantText" presStyleLbl="alignAccFollowNode1" presStyleIdx="1" presStyleCnt="3">
        <dgm:presLayoutVars>
          <dgm:bulletEnabled val="1"/>
        </dgm:presLayoutVars>
      </dgm:prSet>
      <dgm:spPr/>
    </dgm:pt>
    <dgm:pt modelId="{40362EA7-CD07-49DB-ABBF-A6AD36C08515}" type="pres">
      <dgm:prSet presAssocID="{4C9BC1A8-9AFA-466E-A57E-4CC1AE22A610}" presName="sp" presStyleCnt="0"/>
      <dgm:spPr/>
    </dgm:pt>
    <dgm:pt modelId="{ECBC1339-5DE7-460E-8F42-8B3875900A7B}" type="pres">
      <dgm:prSet presAssocID="{B744316A-49A8-49C8-8CBA-DD0CAA354C29}" presName="linNode" presStyleCnt="0"/>
      <dgm:spPr/>
    </dgm:pt>
    <dgm:pt modelId="{AAFBD8FC-B5CF-41D8-B20C-51B7FCA3E79D}" type="pres">
      <dgm:prSet presAssocID="{B744316A-49A8-49C8-8CBA-DD0CAA354C29}" presName="parentText" presStyleLbl="node1" presStyleIdx="2" presStyleCnt="3" custScaleX="183546">
        <dgm:presLayoutVars>
          <dgm:chMax val="1"/>
          <dgm:bulletEnabled val="1"/>
        </dgm:presLayoutVars>
      </dgm:prSet>
      <dgm:spPr/>
    </dgm:pt>
    <dgm:pt modelId="{D6A76F18-78A8-40A4-87BF-B5F19FAE1070}" type="pres">
      <dgm:prSet presAssocID="{B744316A-49A8-49C8-8CBA-DD0CAA354C29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9F645A20-C078-43C0-BE4C-A3B77E8583D4}" srcId="{B744316A-49A8-49C8-8CBA-DD0CAA354C29}" destId="{B0A5DEAA-DF20-4661-9BBD-C62FEAC54CC1}" srcOrd="0" destOrd="0" parTransId="{443616C0-6000-4BCB-AD63-50AD6C7EC45A}" sibTransId="{EC5DF59A-B9F9-4996-8F96-D2959354C8AA}"/>
    <dgm:cxn modelId="{DB6DA127-764B-4E1B-92EC-15C9ADEBC3FA}" type="presOf" srcId="{5D233BD7-51D1-462A-8201-F61E205CEBA9}" destId="{3B7736D0-2E24-44BB-A08E-D21DAF8F2197}" srcOrd="0" destOrd="0" presId="urn:microsoft.com/office/officeart/2005/8/layout/vList5"/>
    <dgm:cxn modelId="{1403C638-839B-4082-96A7-40219FC22CA4}" srcId="{0D9EF055-97B0-4965-ADE6-AEE7220D3F77}" destId="{0ECC5B02-0791-4888-B894-10B5178BC258}" srcOrd="0" destOrd="0" parTransId="{A65ADB3C-77DB-40ED-B1E6-033B79B3DF0C}" sibTransId="{EBE6EDCB-B691-49E6-9748-0832A509F58C}"/>
    <dgm:cxn modelId="{26DA1F62-4A8B-4BF0-9FAC-20A2A7A11B0F}" srcId="{0D9EF055-97B0-4965-ADE6-AEE7220D3F77}" destId="{E362542E-8D4B-4153-B0D7-2BC3BD3B6193}" srcOrd="1" destOrd="0" parTransId="{D28B7182-287F-4130-83C3-A4581A3C3594}" sibTransId="{4C9BC1A8-9AFA-466E-A57E-4CC1AE22A610}"/>
    <dgm:cxn modelId="{B817C467-F9E0-41D0-B9E3-0C1CB65EF84D}" type="presOf" srcId="{BDDD705F-0FC6-4AF3-8F5B-AD7B0E431839}" destId="{4CC3F62E-8C01-4915-967C-80365514F579}" srcOrd="0" destOrd="0" presId="urn:microsoft.com/office/officeart/2005/8/layout/vList5"/>
    <dgm:cxn modelId="{6F487E7B-0EE5-4B7B-960F-B6CF4D61F4A6}" type="presOf" srcId="{E362542E-8D4B-4153-B0D7-2BC3BD3B6193}" destId="{0CE4256A-5E1E-484A-B7FB-A6DD215341FE}" srcOrd="0" destOrd="0" presId="urn:microsoft.com/office/officeart/2005/8/layout/vList5"/>
    <dgm:cxn modelId="{9A8C2C92-9550-4965-903B-0D5E11849626}" srcId="{0ECC5B02-0791-4888-B894-10B5178BC258}" destId="{BDDD705F-0FC6-4AF3-8F5B-AD7B0E431839}" srcOrd="0" destOrd="0" parTransId="{F79B0223-B8A5-43E7-A4C1-DAE085D27126}" sibTransId="{EC29BCB6-BA8A-45D3-853F-C544EBB5BC0C}"/>
    <dgm:cxn modelId="{AB293CAB-4F7E-4F92-88CB-E517AF06FAC6}" srcId="{0D9EF055-97B0-4965-ADE6-AEE7220D3F77}" destId="{B744316A-49A8-49C8-8CBA-DD0CAA354C29}" srcOrd="2" destOrd="0" parTransId="{AD487496-8A51-40A9-9C02-2E4CC1D7DDB5}" sibTransId="{F5CE183A-3D9A-4F79-9D9B-453DE2C78525}"/>
    <dgm:cxn modelId="{AAB3BFC6-9770-49FC-A539-32731E0AF5F8}" type="presOf" srcId="{B0A5DEAA-DF20-4661-9BBD-C62FEAC54CC1}" destId="{D6A76F18-78A8-40A4-87BF-B5F19FAE1070}" srcOrd="0" destOrd="0" presId="urn:microsoft.com/office/officeart/2005/8/layout/vList5"/>
    <dgm:cxn modelId="{9E2660CC-9AC0-47DC-8AEA-4848BA5959C5}" type="presOf" srcId="{0ECC5B02-0791-4888-B894-10B5178BC258}" destId="{EBEEF969-8D19-41B7-9381-03850134B98E}" srcOrd="0" destOrd="0" presId="urn:microsoft.com/office/officeart/2005/8/layout/vList5"/>
    <dgm:cxn modelId="{75E060CE-9A10-463D-88C2-1CBB2A02DB40}" type="presOf" srcId="{B744316A-49A8-49C8-8CBA-DD0CAA354C29}" destId="{AAFBD8FC-B5CF-41D8-B20C-51B7FCA3E79D}" srcOrd="0" destOrd="0" presId="urn:microsoft.com/office/officeart/2005/8/layout/vList5"/>
    <dgm:cxn modelId="{A2DD7BD3-CF65-4F36-B75A-D61C2B83D8C6}" type="presOf" srcId="{0D9EF055-97B0-4965-ADE6-AEE7220D3F77}" destId="{57149EC5-38E0-4DEC-8F43-FA689AA3413D}" srcOrd="0" destOrd="0" presId="urn:microsoft.com/office/officeart/2005/8/layout/vList5"/>
    <dgm:cxn modelId="{572BA4E6-0F82-40FD-96DD-4D50D8E7FCFE}" srcId="{E362542E-8D4B-4153-B0D7-2BC3BD3B6193}" destId="{5D233BD7-51D1-462A-8201-F61E205CEBA9}" srcOrd="0" destOrd="0" parTransId="{9331F254-E95E-41E1-8F5B-44E2E4AD65DC}" sibTransId="{885C33D7-0B03-4B79-9DBA-9F12A3E87E33}"/>
    <dgm:cxn modelId="{280E0BC5-DA84-411C-8894-9AF9FFCE0904}" type="presParOf" srcId="{57149EC5-38E0-4DEC-8F43-FA689AA3413D}" destId="{2D71505C-788B-4238-B916-EC3845575722}" srcOrd="0" destOrd="0" presId="urn:microsoft.com/office/officeart/2005/8/layout/vList5"/>
    <dgm:cxn modelId="{D3FF83D1-5642-46BD-A29D-BCBF78EC6505}" type="presParOf" srcId="{2D71505C-788B-4238-B916-EC3845575722}" destId="{EBEEF969-8D19-41B7-9381-03850134B98E}" srcOrd="0" destOrd="0" presId="urn:microsoft.com/office/officeart/2005/8/layout/vList5"/>
    <dgm:cxn modelId="{9788E43F-BC05-406F-B0C9-2F7DF241DB49}" type="presParOf" srcId="{2D71505C-788B-4238-B916-EC3845575722}" destId="{4CC3F62E-8C01-4915-967C-80365514F579}" srcOrd="1" destOrd="0" presId="urn:microsoft.com/office/officeart/2005/8/layout/vList5"/>
    <dgm:cxn modelId="{0140103E-539E-4F23-9E21-A6870E227FC1}" type="presParOf" srcId="{57149EC5-38E0-4DEC-8F43-FA689AA3413D}" destId="{E1374BBC-10B7-48D8-ADC5-CA98AB7B7E9A}" srcOrd="1" destOrd="0" presId="urn:microsoft.com/office/officeart/2005/8/layout/vList5"/>
    <dgm:cxn modelId="{1175AC25-2035-4B2C-81A8-C09C19D6DEDE}" type="presParOf" srcId="{57149EC5-38E0-4DEC-8F43-FA689AA3413D}" destId="{E2179928-1996-404C-8E40-8C5F28419CE6}" srcOrd="2" destOrd="0" presId="urn:microsoft.com/office/officeart/2005/8/layout/vList5"/>
    <dgm:cxn modelId="{01B4B1EA-C53D-4B75-A9CC-4DDC6FF3136E}" type="presParOf" srcId="{E2179928-1996-404C-8E40-8C5F28419CE6}" destId="{0CE4256A-5E1E-484A-B7FB-A6DD215341FE}" srcOrd="0" destOrd="0" presId="urn:microsoft.com/office/officeart/2005/8/layout/vList5"/>
    <dgm:cxn modelId="{B3DF96EE-EACA-4971-B685-464FC57DEA1B}" type="presParOf" srcId="{E2179928-1996-404C-8E40-8C5F28419CE6}" destId="{3B7736D0-2E24-44BB-A08E-D21DAF8F2197}" srcOrd="1" destOrd="0" presId="urn:microsoft.com/office/officeart/2005/8/layout/vList5"/>
    <dgm:cxn modelId="{25542AED-5B6F-46D2-A822-3A9AC9DB0700}" type="presParOf" srcId="{57149EC5-38E0-4DEC-8F43-FA689AA3413D}" destId="{40362EA7-CD07-49DB-ABBF-A6AD36C08515}" srcOrd="3" destOrd="0" presId="urn:microsoft.com/office/officeart/2005/8/layout/vList5"/>
    <dgm:cxn modelId="{15365DBC-D948-47EB-A26B-BF9AA6847E5D}" type="presParOf" srcId="{57149EC5-38E0-4DEC-8F43-FA689AA3413D}" destId="{ECBC1339-5DE7-460E-8F42-8B3875900A7B}" srcOrd="4" destOrd="0" presId="urn:microsoft.com/office/officeart/2005/8/layout/vList5"/>
    <dgm:cxn modelId="{65084AF6-BAF0-4751-90A7-25CF77614D69}" type="presParOf" srcId="{ECBC1339-5DE7-460E-8F42-8B3875900A7B}" destId="{AAFBD8FC-B5CF-41D8-B20C-51B7FCA3E79D}" srcOrd="0" destOrd="0" presId="urn:microsoft.com/office/officeart/2005/8/layout/vList5"/>
    <dgm:cxn modelId="{16B67350-AC64-4C70-86C1-662A86970203}" type="presParOf" srcId="{ECBC1339-5DE7-460E-8F42-8B3875900A7B}" destId="{D6A76F18-78A8-40A4-87BF-B5F19FAE107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9EF055-97B0-4965-ADE6-AEE7220D3F7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ECC5B02-0791-4888-B894-10B5178BC258}">
      <dgm:prSet phldrT="[Texte]" custT="1"/>
      <dgm:spPr/>
      <dgm:t>
        <a:bodyPr/>
        <a:lstStyle/>
        <a:p>
          <a:r>
            <a:rPr lang="fr-FR" sz="1800" dirty="0"/>
            <a:t>Management - gestion</a:t>
          </a:r>
        </a:p>
      </dgm:t>
    </dgm:pt>
    <dgm:pt modelId="{A65ADB3C-77DB-40ED-B1E6-033B79B3DF0C}" type="parTrans" cxnId="{1403C638-839B-4082-96A7-40219FC22CA4}">
      <dgm:prSet/>
      <dgm:spPr/>
      <dgm:t>
        <a:bodyPr/>
        <a:lstStyle/>
        <a:p>
          <a:endParaRPr lang="fr-FR"/>
        </a:p>
      </dgm:t>
    </dgm:pt>
    <dgm:pt modelId="{EBE6EDCB-B691-49E6-9748-0832A509F58C}" type="sibTrans" cxnId="{1403C638-839B-4082-96A7-40219FC22CA4}">
      <dgm:prSet/>
      <dgm:spPr/>
      <dgm:t>
        <a:bodyPr/>
        <a:lstStyle/>
        <a:p>
          <a:endParaRPr lang="fr-FR"/>
        </a:p>
      </dgm:t>
    </dgm:pt>
    <dgm:pt modelId="{BDDD705F-0FC6-4AF3-8F5B-AD7B0E431839}">
      <dgm:prSet phldrT="[Texte]" custT="1"/>
      <dgm:spPr/>
      <dgm:t>
        <a:bodyPr/>
        <a:lstStyle/>
        <a:p>
          <a:r>
            <a:rPr lang="fr-FR" sz="2400" dirty="0"/>
            <a:t>3 h 30</a:t>
          </a:r>
        </a:p>
      </dgm:t>
    </dgm:pt>
    <dgm:pt modelId="{F79B0223-B8A5-43E7-A4C1-DAE085D27126}" type="parTrans" cxnId="{9A8C2C92-9550-4965-903B-0D5E11849626}">
      <dgm:prSet/>
      <dgm:spPr/>
      <dgm:t>
        <a:bodyPr/>
        <a:lstStyle/>
        <a:p>
          <a:endParaRPr lang="fr-FR"/>
        </a:p>
      </dgm:t>
    </dgm:pt>
    <dgm:pt modelId="{EC29BCB6-BA8A-45D3-853F-C544EBB5BC0C}" type="sibTrans" cxnId="{9A8C2C92-9550-4965-903B-0D5E11849626}">
      <dgm:prSet/>
      <dgm:spPr/>
      <dgm:t>
        <a:bodyPr/>
        <a:lstStyle/>
        <a:p>
          <a:endParaRPr lang="fr-FR"/>
        </a:p>
      </dgm:t>
    </dgm:pt>
    <dgm:pt modelId="{E362542E-8D4B-4153-B0D7-2BC3BD3B6193}">
      <dgm:prSet phldrT="[Texte]" custT="1"/>
      <dgm:spPr/>
      <dgm:t>
        <a:bodyPr/>
        <a:lstStyle/>
        <a:p>
          <a:r>
            <a:rPr lang="fr-FR" sz="1800" b="1" dirty="0"/>
            <a:t>Mathématiques</a:t>
          </a:r>
        </a:p>
      </dgm:t>
    </dgm:pt>
    <dgm:pt modelId="{D28B7182-287F-4130-83C3-A4581A3C3594}" type="parTrans" cxnId="{26DA1F62-4A8B-4BF0-9FAC-20A2A7A11B0F}">
      <dgm:prSet/>
      <dgm:spPr/>
      <dgm:t>
        <a:bodyPr/>
        <a:lstStyle/>
        <a:p>
          <a:endParaRPr lang="fr-FR"/>
        </a:p>
      </dgm:t>
    </dgm:pt>
    <dgm:pt modelId="{4C9BC1A8-9AFA-466E-A57E-4CC1AE22A610}" type="sibTrans" cxnId="{26DA1F62-4A8B-4BF0-9FAC-20A2A7A11B0F}">
      <dgm:prSet/>
      <dgm:spPr/>
      <dgm:t>
        <a:bodyPr/>
        <a:lstStyle/>
        <a:p>
          <a:endParaRPr lang="fr-FR"/>
        </a:p>
      </dgm:t>
    </dgm:pt>
    <dgm:pt modelId="{5D233BD7-51D1-462A-8201-F61E205CEBA9}">
      <dgm:prSet phldrT="[Texte]" custT="1"/>
      <dgm:spPr/>
      <dgm:t>
        <a:bodyPr/>
        <a:lstStyle/>
        <a:p>
          <a:r>
            <a:rPr lang="fr-FR" sz="2400" dirty="0"/>
            <a:t>5 h</a:t>
          </a:r>
        </a:p>
      </dgm:t>
    </dgm:pt>
    <dgm:pt modelId="{9331F254-E95E-41E1-8F5B-44E2E4AD65DC}" type="parTrans" cxnId="{572BA4E6-0F82-40FD-96DD-4D50D8E7FCFE}">
      <dgm:prSet/>
      <dgm:spPr/>
      <dgm:t>
        <a:bodyPr/>
        <a:lstStyle/>
        <a:p>
          <a:endParaRPr lang="fr-FR"/>
        </a:p>
      </dgm:t>
    </dgm:pt>
    <dgm:pt modelId="{885C33D7-0B03-4B79-9DBA-9F12A3E87E33}" type="sibTrans" cxnId="{572BA4E6-0F82-40FD-96DD-4D50D8E7FCFE}">
      <dgm:prSet/>
      <dgm:spPr/>
      <dgm:t>
        <a:bodyPr/>
        <a:lstStyle/>
        <a:p>
          <a:endParaRPr lang="fr-FR"/>
        </a:p>
      </dgm:t>
    </dgm:pt>
    <dgm:pt modelId="{B744316A-49A8-49C8-8CBA-DD0CAA354C29}">
      <dgm:prSet phldrT="[Texte]" custT="1"/>
      <dgm:spPr/>
      <dgm:t>
        <a:bodyPr/>
        <a:lstStyle/>
        <a:p>
          <a:r>
            <a:rPr lang="fr-FR" sz="1800" dirty="0"/>
            <a:t>LV1 et LV2</a:t>
          </a:r>
        </a:p>
      </dgm:t>
    </dgm:pt>
    <dgm:pt modelId="{AD487496-8A51-40A9-9C02-2E4CC1D7DDB5}" type="parTrans" cxnId="{AB293CAB-4F7E-4F92-88CB-E517AF06FAC6}">
      <dgm:prSet/>
      <dgm:spPr/>
      <dgm:t>
        <a:bodyPr/>
        <a:lstStyle/>
        <a:p>
          <a:endParaRPr lang="fr-FR"/>
        </a:p>
      </dgm:t>
    </dgm:pt>
    <dgm:pt modelId="{F5CE183A-3D9A-4F79-9D9B-453DE2C78525}" type="sibTrans" cxnId="{AB293CAB-4F7E-4F92-88CB-E517AF06FAC6}">
      <dgm:prSet/>
      <dgm:spPr/>
      <dgm:t>
        <a:bodyPr/>
        <a:lstStyle/>
        <a:p>
          <a:endParaRPr lang="fr-FR"/>
        </a:p>
      </dgm:t>
    </dgm:pt>
    <dgm:pt modelId="{B0A5DEAA-DF20-4661-9BBD-C62FEAC54CC1}">
      <dgm:prSet phldrT="[Texte]" custT="1"/>
      <dgm:spPr/>
      <dgm:t>
        <a:bodyPr/>
        <a:lstStyle/>
        <a:p>
          <a:r>
            <a:rPr lang="fr-FR" sz="2400" dirty="0"/>
            <a:t>4 h et 2 h </a:t>
          </a:r>
        </a:p>
      </dgm:t>
    </dgm:pt>
    <dgm:pt modelId="{443616C0-6000-4BCB-AD63-50AD6C7EC45A}" type="parTrans" cxnId="{9F645A20-C078-43C0-BE4C-A3B77E8583D4}">
      <dgm:prSet/>
      <dgm:spPr/>
      <dgm:t>
        <a:bodyPr/>
        <a:lstStyle/>
        <a:p>
          <a:endParaRPr lang="fr-FR"/>
        </a:p>
      </dgm:t>
    </dgm:pt>
    <dgm:pt modelId="{EC5DF59A-B9F9-4996-8F96-D2959354C8AA}" type="sibTrans" cxnId="{9F645A20-C078-43C0-BE4C-A3B77E8583D4}">
      <dgm:prSet/>
      <dgm:spPr/>
      <dgm:t>
        <a:bodyPr/>
        <a:lstStyle/>
        <a:p>
          <a:endParaRPr lang="fr-FR"/>
        </a:p>
      </dgm:t>
    </dgm:pt>
    <dgm:pt modelId="{57149EC5-38E0-4DEC-8F43-FA689AA3413D}" type="pres">
      <dgm:prSet presAssocID="{0D9EF055-97B0-4965-ADE6-AEE7220D3F77}" presName="Name0" presStyleCnt="0">
        <dgm:presLayoutVars>
          <dgm:dir/>
          <dgm:animLvl val="lvl"/>
          <dgm:resizeHandles val="exact"/>
        </dgm:presLayoutVars>
      </dgm:prSet>
      <dgm:spPr/>
    </dgm:pt>
    <dgm:pt modelId="{2D71505C-788B-4238-B916-EC3845575722}" type="pres">
      <dgm:prSet presAssocID="{0ECC5B02-0791-4888-B894-10B5178BC258}" presName="linNode" presStyleCnt="0"/>
      <dgm:spPr/>
    </dgm:pt>
    <dgm:pt modelId="{EBEEF969-8D19-41B7-9381-03850134B98E}" type="pres">
      <dgm:prSet presAssocID="{0ECC5B02-0791-4888-B894-10B5178BC258}" presName="parentText" presStyleLbl="node1" presStyleIdx="0" presStyleCnt="3" custScaleX="183978" custScaleY="136428" custLinFactNeighborX="-19732" custLinFactNeighborY="-4998">
        <dgm:presLayoutVars>
          <dgm:chMax val="1"/>
          <dgm:bulletEnabled val="1"/>
        </dgm:presLayoutVars>
      </dgm:prSet>
      <dgm:spPr/>
    </dgm:pt>
    <dgm:pt modelId="{4CC3F62E-8C01-4915-967C-80365514F579}" type="pres">
      <dgm:prSet presAssocID="{0ECC5B02-0791-4888-B894-10B5178BC258}" presName="descendantText" presStyleLbl="alignAccFollowNode1" presStyleIdx="0" presStyleCnt="3" custScaleX="100000">
        <dgm:presLayoutVars>
          <dgm:bulletEnabled val="1"/>
        </dgm:presLayoutVars>
      </dgm:prSet>
      <dgm:spPr/>
    </dgm:pt>
    <dgm:pt modelId="{E1374BBC-10B7-48D8-ADC5-CA98AB7B7E9A}" type="pres">
      <dgm:prSet presAssocID="{EBE6EDCB-B691-49E6-9748-0832A509F58C}" presName="sp" presStyleCnt="0"/>
      <dgm:spPr/>
    </dgm:pt>
    <dgm:pt modelId="{E2179928-1996-404C-8E40-8C5F28419CE6}" type="pres">
      <dgm:prSet presAssocID="{E362542E-8D4B-4153-B0D7-2BC3BD3B6193}" presName="linNode" presStyleCnt="0"/>
      <dgm:spPr/>
    </dgm:pt>
    <dgm:pt modelId="{0CE4256A-5E1E-484A-B7FB-A6DD215341FE}" type="pres">
      <dgm:prSet presAssocID="{E362542E-8D4B-4153-B0D7-2BC3BD3B6193}" presName="parentText" presStyleLbl="node1" presStyleIdx="1" presStyleCnt="3" custScaleX="189563" custScaleY="154248">
        <dgm:presLayoutVars>
          <dgm:chMax val="1"/>
          <dgm:bulletEnabled val="1"/>
        </dgm:presLayoutVars>
      </dgm:prSet>
      <dgm:spPr/>
    </dgm:pt>
    <dgm:pt modelId="{3B7736D0-2E24-44BB-A08E-D21DAF8F2197}" type="pres">
      <dgm:prSet presAssocID="{E362542E-8D4B-4153-B0D7-2BC3BD3B6193}" presName="descendantText" presStyleLbl="alignAccFollowNode1" presStyleIdx="1" presStyleCnt="3" custScaleX="104707" custLinFactNeighborX="510" custLinFactNeighborY="0">
        <dgm:presLayoutVars>
          <dgm:bulletEnabled val="1"/>
        </dgm:presLayoutVars>
      </dgm:prSet>
      <dgm:spPr/>
    </dgm:pt>
    <dgm:pt modelId="{40362EA7-CD07-49DB-ABBF-A6AD36C08515}" type="pres">
      <dgm:prSet presAssocID="{4C9BC1A8-9AFA-466E-A57E-4CC1AE22A610}" presName="sp" presStyleCnt="0"/>
      <dgm:spPr/>
    </dgm:pt>
    <dgm:pt modelId="{ECBC1339-5DE7-460E-8F42-8B3875900A7B}" type="pres">
      <dgm:prSet presAssocID="{B744316A-49A8-49C8-8CBA-DD0CAA354C29}" presName="linNode" presStyleCnt="0"/>
      <dgm:spPr/>
    </dgm:pt>
    <dgm:pt modelId="{AAFBD8FC-B5CF-41D8-B20C-51B7FCA3E79D}" type="pres">
      <dgm:prSet presAssocID="{B744316A-49A8-49C8-8CBA-DD0CAA354C29}" presName="parentText" presStyleLbl="node1" presStyleIdx="2" presStyleCnt="3" custScaleX="416917" custScaleY="135793">
        <dgm:presLayoutVars>
          <dgm:chMax val="1"/>
          <dgm:bulletEnabled val="1"/>
        </dgm:presLayoutVars>
      </dgm:prSet>
      <dgm:spPr/>
    </dgm:pt>
    <dgm:pt modelId="{D6A76F18-78A8-40A4-87BF-B5F19FAE1070}" type="pres">
      <dgm:prSet presAssocID="{B744316A-49A8-49C8-8CBA-DD0CAA354C29}" presName="descendantText" presStyleLbl="alignAccFollowNode1" presStyleIdx="2" presStyleCnt="3" custScaleX="229750">
        <dgm:presLayoutVars>
          <dgm:bulletEnabled val="1"/>
        </dgm:presLayoutVars>
      </dgm:prSet>
      <dgm:spPr/>
    </dgm:pt>
  </dgm:ptLst>
  <dgm:cxnLst>
    <dgm:cxn modelId="{99051401-8ABF-49CD-8F17-48613F25AA95}" type="presOf" srcId="{5D233BD7-51D1-462A-8201-F61E205CEBA9}" destId="{3B7736D0-2E24-44BB-A08E-D21DAF8F2197}" srcOrd="0" destOrd="0" presId="urn:microsoft.com/office/officeart/2005/8/layout/vList5"/>
    <dgm:cxn modelId="{12903F14-E434-469F-A754-4005C6F591A4}" type="presOf" srcId="{BDDD705F-0FC6-4AF3-8F5B-AD7B0E431839}" destId="{4CC3F62E-8C01-4915-967C-80365514F579}" srcOrd="0" destOrd="0" presId="urn:microsoft.com/office/officeart/2005/8/layout/vList5"/>
    <dgm:cxn modelId="{9F645A20-C078-43C0-BE4C-A3B77E8583D4}" srcId="{B744316A-49A8-49C8-8CBA-DD0CAA354C29}" destId="{B0A5DEAA-DF20-4661-9BBD-C62FEAC54CC1}" srcOrd="0" destOrd="0" parTransId="{443616C0-6000-4BCB-AD63-50AD6C7EC45A}" sibTransId="{EC5DF59A-B9F9-4996-8F96-D2959354C8AA}"/>
    <dgm:cxn modelId="{1403C638-839B-4082-96A7-40219FC22CA4}" srcId="{0D9EF055-97B0-4965-ADE6-AEE7220D3F77}" destId="{0ECC5B02-0791-4888-B894-10B5178BC258}" srcOrd="0" destOrd="0" parTransId="{A65ADB3C-77DB-40ED-B1E6-033B79B3DF0C}" sibTransId="{EBE6EDCB-B691-49E6-9748-0832A509F58C}"/>
    <dgm:cxn modelId="{26DA1F62-4A8B-4BF0-9FAC-20A2A7A11B0F}" srcId="{0D9EF055-97B0-4965-ADE6-AEE7220D3F77}" destId="{E362542E-8D4B-4153-B0D7-2BC3BD3B6193}" srcOrd="1" destOrd="0" parTransId="{D28B7182-287F-4130-83C3-A4581A3C3594}" sibTransId="{4C9BC1A8-9AFA-466E-A57E-4CC1AE22A610}"/>
    <dgm:cxn modelId="{E89CE150-1316-48F1-B2CC-64FE7168FAE3}" type="presOf" srcId="{E362542E-8D4B-4153-B0D7-2BC3BD3B6193}" destId="{0CE4256A-5E1E-484A-B7FB-A6DD215341FE}" srcOrd="0" destOrd="0" presId="urn:microsoft.com/office/officeart/2005/8/layout/vList5"/>
    <dgm:cxn modelId="{DEFB715A-9FF2-4DB1-951A-0142BDA02CB3}" type="presOf" srcId="{0D9EF055-97B0-4965-ADE6-AEE7220D3F77}" destId="{57149EC5-38E0-4DEC-8F43-FA689AA3413D}" srcOrd="0" destOrd="0" presId="urn:microsoft.com/office/officeart/2005/8/layout/vList5"/>
    <dgm:cxn modelId="{A19D1E83-34C1-470F-8C66-C9D0BF2F55F7}" type="presOf" srcId="{B744316A-49A8-49C8-8CBA-DD0CAA354C29}" destId="{AAFBD8FC-B5CF-41D8-B20C-51B7FCA3E79D}" srcOrd="0" destOrd="0" presId="urn:microsoft.com/office/officeart/2005/8/layout/vList5"/>
    <dgm:cxn modelId="{9A8C2C92-9550-4965-903B-0D5E11849626}" srcId="{0ECC5B02-0791-4888-B894-10B5178BC258}" destId="{BDDD705F-0FC6-4AF3-8F5B-AD7B0E431839}" srcOrd="0" destOrd="0" parTransId="{F79B0223-B8A5-43E7-A4C1-DAE085D27126}" sibTransId="{EC29BCB6-BA8A-45D3-853F-C544EBB5BC0C}"/>
    <dgm:cxn modelId="{AB293CAB-4F7E-4F92-88CB-E517AF06FAC6}" srcId="{0D9EF055-97B0-4965-ADE6-AEE7220D3F77}" destId="{B744316A-49A8-49C8-8CBA-DD0CAA354C29}" srcOrd="2" destOrd="0" parTransId="{AD487496-8A51-40A9-9C02-2E4CC1D7DDB5}" sibTransId="{F5CE183A-3D9A-4F79-9D9B-453DE2C78525}"/>
    <dgm:cxn modelId="{24010CDB-A6A7-4876-BA2C-151BD816201D}" type="presOf" srcId="{B0A5DEAA-DF20-4661-9BBD-C62FEAC54CC1}" destId="{D6A76F18-78A8-40A4-87BF-B5F19FAE1070}" srcOrd="0" destOrd="0" presId="urn:microsoft.com/office/officeart/2005/8/layout/vList5"/>
    <dgm:cxn modelId="{0C0563E2-3BEF-49AD-9518-DA7FB219B0E7}" type="presOf" srcId="{0ECC5B02-0791-4888-B894-10B5178BC258}" destId="{EBEEF969-8D19-41B7-9381-03850134B98E}" srcOrd="0" destOrd="0" presId="urn:microsoft.com/office/officeart/2005/8/layout/vList5"/>
    <dgm:cxn modelId="{572BA4E6-0F82-40FD-96DD-4D50D8E7FCFE}" srcId="{E362542E-8D4B-4153-B0D7-2BC3BD3B6193}" destId="{5D233BD7-51D1-462A-8201-F61E205CEBA9}" srcOrd="0" destOrd="0" parTransId="{9331F254-E95E-41E1-8F5B-44E2E4AD65DC}" sibTransId="{885C33D7-0B03-4B79-9DBA-9F12A3E87E33}"/>
    <dgm:cxn modelId="{C867DFD3-514D-499E-BBB3-70EFA185ED1C}" type="presParOf" srcId="{57149EC5-38E0-4DEC-8F43-FA689AA3413D}" destId="{2D71505C-788B-4238-B916-EC3845575722}" srcOrd="0" destOrd="0" presId="urn:microsoft.com/office/officeart/2005/8/layout/vList5"/>
    <dgm:cxn modelId="{27D2AD85-AB39-45A8-B7CB-5B7A0CB1BF3A}" type="presParOf" srcId="{2D71505C-788B-4238-B916-EC3845575722}" destId="{EBEEF969-8D19-41B7-9381-03850134B98E}" srcOrd="0" destOrd="0" presId="urn:microsoft.com/office/officeart/2005/8/layout/vList5"/>
    <dgm:cxn modelId="{19612FDB-2BA2-4839-AB74-57B1C09D5538}" type="presParOf" srcId="{2D71505C-788B-4238-B916-EC3845575722}" destId="{4CC3F62E-8C01-4915-967C-80365514F579}" srcOrd="1" destOrd="0" presId="urn:microsoft.com/office/officeart/2005/8/layout/vList5"/>
    <dgm:cxn modelId="{EA1C1B42-8E4B-4EF5-8C31-89B6516884CD}" type="presParOf" srcId="{57149EC5-38E0-4DEC-8F43-FA689AA3413D}" destId="{E1374BBC-10B7-48D8-ADC5-CA98AB7B7E9A}" srcOrd="1" destOrd="0" presId="urn:microsoft.com/office/officeart/2005/8/layout/vList5"/>
    <dgm:cxn modelId="{D97F53CF-B122-4EE1-9220-B14286ED6A19}" type="presParOf" srcId="{57149EC5-38E0-4DEC-8F43-FA689AA3413D}" destId="{E2179928-1996-404C-8E40-8C5F28419CE6}" srcOrd="2" destOrd="0" presId="urn:microsoft.com/office/officeart/2005/8/layout/vList5"/>
    <dgm:cxn modelId="{D29076F3-EB13-45FD-92C9-D7AF068A30B4}" type="presParOf" srcId="{E2179928-1996-404C-8E40-8C5F28419CE6}" destId="{0CE4256A-5E1E-484A-B7FB-A6DD215341FE}" srcOrd="0" destOrd="0" presId="urn:microsoft.com/office/officeart/2005/8/layout/vList5"/>
    <dgm:cxn modelId="{D5927E70-42C7-41A8-81DB-7A1213E028CA}" type="presParOf" srcId="{E2179928-1996-404C-8E40-8C5F28419CE6}" destId="{3B7736D0-2E24-44BB-A08E-D21DAF8F2197}" srcOrd="1" destOrd="0" presId="urn:microsoft.com/office/officeart/2005/8/layout/vList5"/>
    <dgm:cxn modelId="{E53387C4-7940-4B60-BFF1-6E8C52CAB929}" type="presParOf" srcId="{57149EC5-38E0-4DEC-8F43-FA689AA3413D}" destId="{40362EA7-CD07-49DB-ABBF-A6AD36C08515}" srcOrd="3" destOrd="0" presId="urn:microsoft.com/office/officeart/2005/8/layout/vList5"/>
    <dgm:cxn modelId="{DE8FD63E-9649-4DB1-A81F-F106673074BD}" type="presParOf" srcId="{57149EC5-38E0-4DEC-8F43-FA689AA3413D}" destId="{ECBC1339-5DE7-460E-8F42-8B3875900A7B}" srcOrd="4" destOrd="0" presId="urn:microsoft.com/office/officeart/2005/8/layout/vList5"/>
    <dgm:cxn modelId="{FBEDB8E8-0308-4321-B941-5F94809AB79C}" type="presParOf" srcId="{ECBC1339-5DE7-460E-8F42-8B3875900A7B}" destId="{AAFBD8FC-B5CF-41D8-B20C-51B7FCA3E79D}" srcOrd="0" destOrd="0" presId="urn:microsoft.com/office/officeart/2005/8/layout/vList5"/>
    <dgm:cxn modelId="{DFC297AC-9166-4890-821A-54518D357072}" type="presParOf" srcId="{ECBC1339-5DE7-460E-8F42-8B3875900A7B}" destId="{D6A76F18-78A8-40A4-87BF-B5F19FAE107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3F62E-8C01-4915-967C-80365514F579}">
      <dsp:nvSpPr>
        <dsp:cNvPr id="0" name=""/>
        <dsp:cNvSpPr/>
      </dsp:nvSpPr>
      <dsp:spPr>
        <a:xfrm rot="5400000">
          <a:off x="2839317" y="-668902"/>
          <a:ext cx="645674" cy="21473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3 h</a:t>
          </a:r>
        </a:p>
      </dsp:txBody>
      <dsp:txXfrm rot="-5400000">
        <a:off x="2088483" y="113451"/>
        <a:ext cx="2115825" cy="582636"/>
      </dsp:txXfrm>
    </dsp:sp>
    <dsp:sp modelId="{EBEEF969-8D19-41B7-9381-03850134B98E}">
      <dsp:nvSpPr>
        <dsp:cNvPr id="0" name=""/>
        <dsp:cNvSpPr/>
      </dsp:nvSpPr>
      <dsp:spPr>
        <a:xfrm>
          <a:off x="611" y="1222"/>
          <a:ext cx="2087871" cy="8070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Culture générale</a:t>
          </a:r>
        </a:p>
      </dsp:txBody>
      <dsp:txXfrm>
        <a:off x="40010" y="40621"/>
        <a:ext cx="2009073" cy="728295"/>
      </dsp:txXfrm>
    </dsp:sp>
    <dsp:sp modelId="{3B7736D0-2E24-44BB-A08E-D21DAF8F2197}">
      <dsp:nvSpPr>
        <dsp:cNvPr id="0" name=""/>
        <dsp:cNvSpPr/>
      </dsp:nvSpPr>
      <dsp:spPr>
        <a:xfrm rot="5400000">
          <a:off x="2844408" y="183841"/>
          <a:ext cx="645674" cy="21367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3 h</a:t>
          </a:r>
        </a:p>
      </dsp:txBody>
      <dsp:txXfrm rot="-5400000">
        <a:off x="2098869" y="960900"/>
        <a:ext cx="2105234" cy="582636"/>
      </dsp:txXfrm>
    </dsp:sp>
    <dsp:sp modelId="{0CE4256A-5E1E-484A-B7FB-A6DD215341FE}">
      <dsp:nvSpPr>
        <dsp:cNvPr id="0" name=""/>
        <dsp:cNvSpPr/>
      </dsp:nvSpPr>
      <dsp:spPr>
        <a:xfrm>
          <a:off x="611" y="848671"/>
          <a:ext cx="2098258" cy="8070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Philosophie</a:t>
          </a:r>
          <a:endParaRPr lang="fr-FR" sz="1600" b="1" kern="1200" dirty="0"/>
        </a:p>
      </dsp:txBody>
      <dsp:txXfrm>
        <a:off x="40010" y="888070"/>
        <a:ext cx="2019460" cy="728295"/>
      </dsp:txXfrm>
    </dsp:sp>
    <dsp:sp modelId="{D6A76F18-78A8-40A4-87BF-B5F19FAE1070}">
      <dsp:nvSpPr>
        <dsp:cNvPr id="0" name=""/>
        <dsp:cNvSpPr/>
      </dsp:nvSpPr>
      <dsp:spPr>
        <a:xfrm rot="5400000">
          <a:off x="2871082" y="1057767"/>
          <a:ext cx="645674" cy="208379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4 h 30</a:t>
          </a:r>
        </a:p>
      </dsp:txBody>
      <dsp:txXfrm rot="-5400000">
        <a:off x="2152021" y="1808348"/>
        <a:ext cx="2052278" cy="582636"/>
      </dsp:txXfrm>
    </dsp:sp>
    <dsp:sp modelId="{AAFBD8FC-B5CF-41D8-B20C-51B7FCA3E79D}">
      <dsp:nvSpPr>
        <dsp:cNvPr id="0" name=""/>
        <dsp:cNvSpPr/>
      </dsp:nvSpPr>
      <dsp:spPr>
        <a:xfrm>
          <a:off x="611" y="1696119"/>
          <a:ext cx="2151409" cy="8070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Economie-droit</a:t>
          </a:r>
        </a:p>
      </dsp:txBody>
      <dsp:txXfrm>
        <a:off x="40010" y="1735518"/>
        <a:ext cx="2072611" cy="7282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3F62E-8C01-4915-967C-80365514F579}">
      <dsp:nvSpPr>
        <dsp:cNvPr id="0" name=""/>
        <dsp:cNvSpPr/>
      </dsp:nvSpPr>
      <dsp:spPr>
        <a:xfrm rot="5400000">
          <a:off x="2999970" y="-708246"/>
          <a:ext cx="389164" cy="208115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3 h 30</a:t>
          </a:r>
        </a:p>
      </dsp:txBody>
      <dsp:txXfrm rot="-5400000">
        <a:off x="2153978" y="156743"/>
        <a:ext cx="2062153" cy="351170"/>
      </dsp:txXfrm>
    </dsp:sp>
    <dsp:sp modelId="{EBEEF969-8D19-41B7-9381-03850134B98E}">
      <dsp:nvSpPr>
        <dsp:cNvPr id="0" name=""/>
        <dsp:cNvSpPr/>
      </dsp:nvSpPr>
      <dsp:spPr>
        <a:xfrm>
          <a:off x="0" y="0"/>
          <a:ext cx="2153732" cy="6636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Management - gestion</a:t>
          </a:r>
        </a:p>
      </dsp:txBody>
      <dsp:txXfrm>
        <a:off x="32397" y="32397"/>
        <a:ext cx="2088938" cy="598867"/>
      </dsp:txXfrm>
    </dsp:sp>
    <dsp:sp modelId="{3B7736D0-2E24-44BB-A08E-D21DAF8F2197}">
      <dsp:nvSpPr>
        <dsp:cNvPr id="0" name=""/>
        <dsp:cNvSpPr/>
      </dsp:nvSpPr>
      <dsp:spPr>
        <a:xfrm rot="5400000">
          <a:off x="2992500" y="14300"/>
          <a:ext cx="389164" cy="209871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5 h</a:t>
          </a:r>
        </a:p>
      </dsp:txBody>
      <dsp:txXfrm rot="-5400000">
        <a:off x="2137728" y="888070"/>
        <a:ext cx="2079713" cy="351170"/>
      </dsp:txXfrm>
    </dsp:sp>
    <dsp:sp modelId="{0CE4256A-5E1E-484A-B7FB-A6DD215341FE}">
      <dsp:nvSpPr>
        <dsp:cNvPr id="0" name=""/>
        <dsp:cNvSpPr/>
      </dsp:nvSpPr>
      <dsp:spPr>
        <a:xfrm>
          <a:off x="244" y="688481"/>
          <a:ext cx="2137237" cy="7503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Mathématiques</a:t>
          </a:r>
        </a:p>
      </dsp:txBody>
      <dsp:txXfrm>
        <a:off x="36873" y="725110"/>
        <a:ext cx="2063979" cy="677089"/>
      </dsp:txXfrm>
    </dsp:sp>
    <dsp:sp modelId="{D6A76F18-78A8-40A4-87BF-B5F19FAE1070}">
      <dsp:nvSpPr>
        <dsp:cNvPr id="0" name=""/>
        <dsp:cNvSpPr/>
      </dsp:nvSpPr>
      <dsp:spPr>
        <a:xfrm rot="5400000">
          <a:off x="2992659" y="745596"/>
          <a:ext cx="389164" cy="209568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4 h et 2 h </a:t>
          </a:r>
        </a:p>
      </dsp:txBody>
      <dsp:txXfrm rot="-5400000">
        <a:off x="2139400" y="1617853"/>
        <a:ext cx="2076686" cy="351170"/>
      </dsp:txXfrm>
    </dsp:sp>
    <dsp:sp modelId="{AAFBD8FC-B5CF-41D8-B20C-51B7FCA3E79D}">
      <dsp:nvSpPr>
        <dsp:cNvPr id="0" name=""/>
        <dsp:cNvSpPr/>
      </dsp:nvSpPr>
      <dsp:spPr>
        <a:xfrm>
          <a:off x="244" y="1463151"/>
          <a:ext cx="2139154" cy="6605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LV1 et LV2</a:t>
          </a:r>
        </a:p>
      </dsp:txBody>
      <dsp:txXfrm>
        <a:off x="32490" y="1495397"/>
        <a:ext cx="2074662" cy="596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hadrien.alliot@ac-poitiers.fr" TargetMode="External"/><Relationship Id="rId5" Type="http://schemas.openxmlformats.org/officeDocument/2006/relationships/hyperlink" Target="mailto:pierre.castro@ac-poitiers.fr" TargetMode="External"/><Relationship Id="rId4" Type="http://schemas.openxmlformats.org/officeDocument/2006/relationships/hyperlink" Target="mailto:ce.0791062a@ac-poitiers.f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92383" y="820655"/>
            <a:ext cx="9962694" cy="2720800"/>
          </a:xfrm>
        </p:spPr>
        <p:txBody>
          <a:bodyPr/>
          <a:lstStyle/>
          <a:p>
            <a:pPr algn="ctr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Classe Préparatoire aux Grandes Ecoles</a:t>
            </a:r>
            <a:b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Economique &amp; Commerciale </a:t>
            </a:r>
            <a:b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voie Professionnelle (ECP)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792" y="5229101"/>
            <a:ext cx="1316183" cy="150420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02636" y="122674"/>
            <a:ext cx="1191755" cy="1677624"/>
          </a:xfrm>
          <a:prstGeom prst="rect">
            <a:avLst/>
          </a:prstGeom>
        </p:spPr>
      </p:pic>
      <p:sp>
        <p:nvSpPr>
          <p:cNvPr id="13" name="Sous-titre 2"/>
          <p:cNvSpPr txBox="1">
            <a:spLocks/>
          </p:cNvSpPr>
          <p:nvPr/>
        </p:nvSpPr>
        <p:spPr>
          <a:xfrm>
            <a:off x="8537944" y="5414299"/>
            <a:ext cx="3494670" cy="16453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solidFill>
                  <a:schemeClr val="tx1"/>
                </a:solidFill>
              </a:rPr>
              <a:t>71 rue Laurent Bonnevay</a:t>
            </a:r>
            <a:br>
              <a:rPr lang="fr-FR" b="1" dirty="0">
                <a:solidFill>
                  <a:schemeClr val="tx1"/>
                </a:solidFill>
              </a:rPr>
            </a:br>
            <a:r>
              <a:rPr lang="fr-FR" b="1" dirty="0">
                <a:solidFill>
                  <a:schemeClr val="tx1"/>
                </a:solidFill>
              </a:rPr>
              <a:t>BP 3600 Niort cedex</a:t>
            </a:r>
            <a:br>
              <a:rPr lang="fr-FR" b="1" dirty="0">
                <a:solidFill>
                  <a:schemeClr val="tx1"/>
                </a:solidFill>
              </a:rPr>
            </a:br>
            <a:r>
              <a:rPr lang="fr-FR" b="1" dirty="0">
                <a:solidFill>
                  <a:schemeClr val="tx1"/>
                </a:solidFill>
              </a:rPr>
              <a:t>05 49 32 48 00</a:t>
            </a:r>
            <a:br>
              <a:rPr lang="fr-FR" b="1" dirty="0">
                <a:solidFill>
                  <a:schemeClr val="tx1"/>
                </a:solidFill>
              </a:rPr>
            </a:br>
            <a:r>
              <a:rPr lang="fr-FR" b="1" dirty="0">
                <a:solidFill>
                  <a:schemeClr val="tx1"/>
                </a:solidFill>
              </a:rPr>
              <a:t> ce.0791062a@ac-poitiers.fr</a:t>
            </a:r>
          </a:p>
        </p:txBody>
      </p:sp>
      <p:pic>
        <p:nvPicPr>
          <p:cNvPr id="7" name="Picture 2" descr="Résultat de recherche d'images pour &quot;une grande école pourquoi pas moi&quot;">
            <a:extLst>
              <a:ext uri="{FF2B5EF4-FFF2-40B4-BE49-F238E27FC236}">
                <a16:creationId xmlns:a16="http://schemas.microsoft.com/office/drawing/2014/main" id="{76D437F8-BD71-4819-8D52-DDEE334A5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984" y="3867555"/>
            <a:ext cx="5031973" cy="2448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190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870831" y="0"/>
            <a:ext cx="6743234" cy="10079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C.P.G.E. Economique &amp; Commerciale voie Professionnelle (ECP)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02636" y="122674"/>
            <a:ext cx="1191755" cy="1677624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88B05611-E26F-4360-B6EF-20B294D246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44837"/>
            <a:ext cx="12192000" cy="540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582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4616" y="752310"/>
            <a:ext cx="9627480" cy="548450"/>
          </a:xfrm>
        </p:spPr>
        <p:txBody>
          <a:bodyPr>
            <a:noAutofit/>
          </a:bodyPr>
          <a:lstStyle/>
          <a:p>
            <a:pPr algn="l"/>
            <a:r>
              <a:rPr lang="fr-F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avantages de choisir la CPGE ECP de la Venise Verte : 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755327" y="-381285"/>
            <a:ext cx="6743234" cy="10079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CPGE ECP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02636" y="122674"/>
            <a:ext cx="1191755" cy="1677624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478108" y="1426438"/>
            <a:ext cx="859851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200" dirty="0"/>
              <a:t>Un </a:t>
            </a:r>
            <a:r>
              <a:rPr lang="fr-FR" sz="2200" u="sng" dirty="0"/>
              <a:t>effectif réduit</a:t>
            </a:r>
            <a:r>
              <a:rPr lang="fr-FR" sz="2200" dirty="0"/>
              <a:t> (17 étudiants sur l’année scolaire 2018-2019) et un </a:t>
            </a:r>
            <a:r>
              <a:rPr lang="fr-FR" sz="2200" u="sng" dirty="0"/>
              <a:t>accompagnement renforcé</a:t>
            </a:r>
            <a:r>
              <a:rPr lang="fr-FR" sz="2200" dirty="0"/>
              <a:t> : khôlles, soutien en mathématiques, projet Voltaire, entretiens individuels réguliers.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200" dirty="0"/>
              <a:t>Des </a:t>
            </a:r>
            <a:r>
              <a:rPr lang="fr-FR" sz="2200" u="sng" dirty="0"/>
              <a:t>cours exigeants mais accessibles avec du travail personnel</a:t>
            </a:r>
            <a:r>
              <a:rPr lang="fr-FR" sz="2200" dirty="0"/>
              <a:t> et </a:t>
            </a:r>
            <a:r>
              <a:rPr lang="fr-FR" sz="2200" u="sng" dirty="0"/>
              <a:t>spécifiques aux bacheliers professionnels</a:t>
            </a:r>
            <a:r>
              <a:rPr lang="fr-FR" sz="2200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200" dirty="0"/>
              <a:t>Un </a:t>
            </a:r>
            <a:r>
              <a:rPr lang="fr-FR" sz="2200" u="sng" dirty="0"/>
              <a:t>internat</a:t>
            </a:r>
            <a:r>
              <a:rPr lang="fr-FR" sz="2200" dirty="0"/>
              <a:t> avec priorité d’inscription pour les CPGE.</a:t>
            </a:r>
          </a:p>
          <a:p>
            <a:pPr algn="just"/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200" dirty="0"/>
              <a:t>Un </a:t>
            </a:r>
            <a:r>
              <a:rPr lang="fr-FR" sz="2200" u="sng" dirty="0"/>
              <a:t>taux de passage en ECT1 de 90 % en 2018</a:t>
            </a:r>
            <a:r>
              <a:rPr lang="fr-FR" sz="2200" dirty="0"/>
              <a:t> (un seul refus et une réorientation choisie en université).</a:t>
            </a:r>
          </a:p>
          <a:p>
            <a:pPr algn="just"/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200" dirty="0"/>
              <a:t>Une </a:t>
            </a:r>
            <a:r>
              <a:rPr lang="fr-FR" sz="2200" u="sng" dirty="0"/>
              <a:t>vraie réussite aux concours des Grandes Ecoles 2018</a:t>
            </a:r>
            <a:r>
              <a:rPr lang="fr-FR" sz="2200" dirty="0"/>
              <a:t> (100 % des inscrits ex-ECP ont décroché une école).</a:t>
            </a:r>
          </a:p>
          <a:p>
            <a:pPr algn="just"/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200" dirty="0"/>
              <a:t>Une </a:t>
            </a:r>
            <a:r>
              <a:rPr lang="fr-FR" sz="2200" u="sng" dirty="0"/>
              <a:t>sécurisation des parcours</a:t>
            </a:r>
            <a:r>
              <a:rPr lang="fr-FR" sz="2200" dirty="0"/>
              <a:t> (</a:t>
            </a:r>
            <a:r>
              <a:rPr lang="fr-FR" sz="2200" i="1" dirty="0"/>
              <a:t>cf slide suivante</a:t>
            </a:r>
            <a:r>
              <a:rPr lang="fr-FR" sz="2200" dirty="0"/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23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2300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4D79F3B-BE82-4C6D-B651-628882FB0B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8325" y="2176913"/>
            <a:ext cx="2733675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962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C.P.G.E. Economique &amp; Commerciale </a:t>
            </a:r>
            <a:b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voie Professionnelle (ECP)</a:t>
            </a:r>
            <a:r>
              <a:rPr lang="fr-FR" dirty="0">
                <a:solidFill>
                  <a:srgbClr val="002060"/>
                </a:solidFill>
              </a:rPr>
              <a:t> </a:t>
            </a:r>
            <a:br>
              <a:rPr lang="fr-FR" dirty="0">
                <a:solidFill>
                  <a:srgbClr val="002060"/>
                </a:solidFill>
              </a:rPr>
            </a:br>
            <a:br>
              <a:rPr lang="fr-FR" dirty="0">
                <a:solidFill>
                  <a:srgbClr val="002060"/>
                </a:solidFill>
              </a:rPr>
            </a:br>
            <a:r>
              <a:rPr lang="fr-FR" sz="3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La sécurisation des parcours</a:t>
            </a:r>
            <a:br>
              <a:rPr lang="fr-FR" dirty="0">
                <a:solidFill>
                  <a:srgbClr val="002060"/>
                </a:solidFill>
              </a:rPr>
            </a:br>
            <a:b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7433" y="3021981"/>
            <a:ext cx="8596668" cy="3222154"/>
          </a:xfrm>
        </p:spPr>
        <p:txBody>
          <a:bodyPr>
            <a:normAutofit/>
          </a:bodyPr>
          <a:lstStyle/>
          <a:p>
            <a:r>
              <a:rPr lang="fr-FR" sz="2200" b="1" dirty="0">
                <a:solidFill>
                  <a:schemeClr val="tx1"/>
                </a:solidFill>
              </a:rPr>
              <a:t>En amont du recrutement :</a:t>
            </a:r>
            <a:r>
              <a:rPr lang="fr-FR" sz="2200" dirty="0">
                <a:solidFill>
                  <a:schemeClr val="tx1"/>
                </a:solidFill>
              </a:rPr>
              <a:t> l</a:t>
            </a:r>
            <a:r>
              <a:rPr lang="fr-FR" sz="2200" b="1" dirty="0">
                <a:solidFill>
                  <a:schemeClr val="tx1"/>
                </a:solidFill>
              </a:rPr>
              <a:t>e dispositif ascenseur social.</a:t>
            </a:r>
          </a:p>
          <a:p>
            <a:pPr marL="0" indent="0">
              <a:buNone/>
            </a:pPr>
            <a:endParaRPr lang="fr-FR" sz="500" dirty="0">
              <a:solidFill>
                <a:schemeClr val="tx1"/>
              </a:solidFill>
            </a:endParaRPr>
          </a:p>
          <a:p>
            <a:r>
              <a:rPr lang="fr-FR" sz="2200" b="1" dirty="0">
                <a:solidFill>
                  <a:schemeClr val="tx1"/>
                </a:solidFill>
              </a:rPr>
              <a:t>Suite à l’année d’ECP...</a:t>
            </a:r>
            <a:endParaRPr lang="fr-FR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6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fr-FR" sz="2000" dirty="0">
                <a:solidFill>
                  <a:schemeClr val="tx1"/>
                </a:solidFill>
              </a:rPr>
              <a:t>Si l’étudiant ne poursuit pas en ECT, possibilité d’intégrer sous conditions l’une de nos Sections de Techniciens Supérieurs :</a:t>
            </a:r>
          </a:p>
          <a:p>
            <a:pPr marL="0" indent="0" algn="just">
              <a:buNone/>
            </a:pPr>
            <a:endParaRPr lang="fr-FR" sz="5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tx1"/>
                </a:solidFill>
              </a:rPr>
              <a:t>BTS Assurance.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tx1"/>
                </a:solidFill>
              </a:rPr>
              <a:t>BTS Négociation Relation Client.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1890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5276" y="481900"/>
            <a:ext cx="8596668" cy="924910"/>
          </a:xfrm>
        </p:spPr>
        <p:txBody>
          <a:bodyPr>
            <a:normAutofit fontScale="90000"/>
          </a:bodyPr>
          <a:lstStyle/>
          <a:p>
            <a:pPr algn="ctr"/>
            <a:br>
              <a:rPr lang="fr-FR" sz="3100" b="1" dirty="0">
                <a:solidFill>
                  <a:srgbClr val="002060"/>
                </a:solidFill>
              </a:rPr>
            </a:br>
            <a:r>
              <a:rPr lang="fr-FR" sz="3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La sécurisation des parcours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3555" y="1567509"/>
            <a:ext cx="9158389" cy="3880773"/>
          </a:xfrm>
        </p:spPr>
        <p:txBody>
          <a:bodyPr/>
          <a:lstStyle/>
          <a:p>
            <a:pPr marL="0" indent="0">
              <a:buNone/>
            </a:pPr>
            <a:r>
              <a:rPr lang="fr-FR" sz="2400" b="1" dirty="0">
                <a:solidFill>
                  <a:srgbClr val="002060"/>
                </a:solidFill>
              </a:rPr>
              <a:t>Après la CPGE... </a:t>
            </a:r>
          </a:p>
          <a:p>
            <a:pPr marL="0" indent="0">
              <a:buNone/>
            </a:pPr>
            <a:endParaRPr lang="fr-FR" sz="200" b="1" dirty="0"/>
          </a:p>
          <a:p>
            <a:pPr marL="0" indent="0" algn="just">
              <a:buNone/>
            </a:pPr>
            <a:r>
              <a:rPr lang="fr-FR" b="1" dirty="0">
                <a:solidFill>
                  <a:schemeClr val="tx1"/>
                </a:solidFill>
              </a:rPr>
              <a:t>Si l’élève ne poursuit pas en Grande Ecole : </a:t>
            </a:r>
            <a:r>
              <a:rPr lang="fr-FR" dirty="0">
                <a:solidFill>
                  <a:schemeClr val="tx1"/>
                </a:solidFill>
              </a:rPr>
              <a:t>convention avec l’Université de Sciences économiques de Poitiers (licence d’Economie-gestion).</a:t>
            </a:r>
          </a:p>
        </p:txBody>
      </p:sp>
      <p:pic>
        <p:nvPicPr>
          <p:cNvPr id="4" name="Image 3" descr="Capture d’écran 2015-10-13 à 21.20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19" y="3054156"/>
            <a:ext cx="5456489" cy="2016303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382823" y="5289534"/>
            <a:ext cx="11380770" cy="1421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tx1"/>
                </a:solidFill>
              </a:rPr>
              <a:t>Intégration d’une L2 ou une L3 après avis en commission sur les résultats en CPGE et étude du profil de l’étudiant.</a:t>
            </a:r>
            <a:endParaRPr lang="fr-FR" sz="100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Intégration au sein de l’IAE de Poitiers sur dossier.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0520" y="2819818"/>
            <a:ext cx="1881012" cy="105670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3274" y="4013980"/>
            <a:ext cx="1877897" cy="98799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02636" y="122674"/>
            <a:ext cx="1191755" cy="1677624"/>
          </a:xfrm>
          <a:prstGeom prst="rect">
            <a:avLst/>
          </a:prstGeom>
        </p:spPr>
      </p:pic>
      <p:sp>
        <p:nvSpPr>
          <p:cNvPr id="12" name="Titre 1"/>
          <p:cNvSpPr txBox="1">
            <a:spLocks/>
          </p:cNvSpPr>
          <p:nvPr/>
        </p:nvSpPr>
        <p:spPr>
          <a:xfrm>
            <a:off x="-866132" y="249392"/>
            <a:ext cx="11451348" cy="5129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C.P.G.E. Economique &amp; Commerciale Professionnelle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528" y="1333042"/>
            <a:ext cx="8596668" cy="130979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Pour accompagner les élèves :</a:t>
            </a:r>
            <a:br>
              <a:rPr lang="fr-FR" sz="2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br>
              <a:rPr lang="fr-FR" sz="2700" b="1" dirty="0">
                <a:solidFill>
                  <a:srgbClr val="002060"/>
                </a:solidFill>
              </a:rPr>
            </a:br>
            <a:r>
              <a:rPr lang="fr-FR" b="1" dirty="0">
                <a:solidFill>
                  <a:srgbClr val="C00000"/>
                </a:solidFill>
              </a:rPr>
              <a:t>La Journée Portes Ouvertes</a:t>
            </a:r>
            <a:br>
              <a:rPr lang="fr-FR" dirty="0">
                <a:solidFill>
                  <a:srgbClr val="002060"/>
                </a:solidFill>
              </a:rPr>
            </a:br>
            <a:br>
              <a:rPr lang="fr-FR" dirty="0">
                <a:solidFill>
                  <a:srgbClr val="002060"/>
                </a:solidFill>
              </a:rPr>
            </a:br>
            <a:br>
              <a:rPr lang="fr-FR" dirty="0">
                <a:solidFill>
                  <a:srgbClr val="FF000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6313" y="2977227"/>
            <a:ext cx="8596668" cy="388077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C00000"/>
                </a:solidFill>
              </a:rPr>
              <a:t>Pour qui ? </a:t>
            </a:r>
            <a:r>
              <a:rPr lang="fr-FR" sz="2000" dirty="0">
                <a:solidFill>
                  <a:schemeClr val="tx1"/>
                </a:solidFill>
              </a:rPr>
              <a:t>L</a:t>
            </a:r>
            <a:r>
              <a:rPr lang="fr-FR" sz="2000" dirty="0">
                <a:solidFill>
                  <a:prstClr val="black"/>
                </a:solidFill>
              </a:rPr>
              <a:t>es élèves de 1</a:t>
            </a:r>
            <a:r>
              <a:rPr lang="fr-FR" sz="2000" baseline="30000" dirty="0">
                <a:solidFill>
                  <a:prstClr val="black"/>
                </a:solidFill>
              </a:rPr>
              <a:t>ère</a:t>
            </a:r>
            <a:r>
              <a:rPr lang="fr-FR" sz="2000" dirty="0">
                <a:solidFill>
                  <a:prstClr val="black"/>
                </a:solidFill>
              </a:rPr>
              <a:t> et Terminales, leurs parents…</a:t>
            </a:r>
          </a:p>
          <a:p>
            <a:pPr marL="0" indent="0">
              <a:buNone/>
            </a:pPr>
            <a:endParaRPr lang="fr-FR" sz="14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C00000"/>
                </a:solidFill>
              </a:rPr>
              <a:t>Quand ? </a:t>
            </a:r>
            <a:r>
              <a:rPr lang="fr-FR" sz="2000">
                <a:solidFill>
                  <a:schemeClr val="tx1"/>
                </a:solidFill>
              </a:rPr>
              <a:t>9 février 2019</a:t>
            </a:r>
            <a:endParaRPr lang="fr-FR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14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C00000"/>
                </a:solidFill>
              </a:rPr>
              <a:t>Pourquoi ?</a:t>
            </a:r>
          </a:p>
          <a:p>
            <a:pPr marL="0" indent="0">
              <a:buNone/>
            </a:pPr>
            <a:endParaRPr lang="fr-FR" sz="100" dirty="0">
              <a:solidFill>
                <a:srgbClr val="C00000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chemeClr val="tx1"/>
                </a:solidFill>
              </a:rPr>
              <a:t>Rencontrer les enseignants.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chemeClr val="tx1"/>
                </a:solidFill>
              </a:rPr>
              <a:t>Rencontrer les étudiants de CPGE.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chemeClr val="tx1"/>
                </a:solidFill>
              </a:rPr>
              <a:t>Visiter les locaux.</a:t>
            </a:r>
          </a:p>
          <a:p>
            <a:endParaRPr lang="fr-FR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8537944" y="5414299"/>
            <a:ext cx="3494670" cy="16453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solidFill>
                  <a:schemeClr val="tx1"/>
                </a:solidFill>
              </a:rPr>
              <a:t>71 rue Laurent Bonnevay</a:t>
            </a:r>
            <a:br>
              <a:rPr lang="fr-FR" b="1" dirty="0">
                <a:solidFill>
                  <a:schemeClr val="tx1"/>
                </a:solidFill>
              </a:rPr>
            </a:br>
            <a:r>
              <a:rPr lang="fr-FR" b="1" dirty="0">
                <a:solidFill>
                  <a:schemeClr val="tx1"/>
                </a:solidFill>
              </a:rPr>
              <a:t>BP 3600 Niort cedex</a:t>
            </a:r>
            <a:br>
              <a:rPr lang="fr-FR" b="1" dirty="0">
                <a:solidFill>
                  <a:schemeClr val="tx1"/>
                </a:solidFill>
              </a:rPr>
            </a:br>
            <a:r>
              <a:rPr lang="fr-FR" b="1" dirty="0">
                <a:solidFill>
                  <a:schemeClr val="tx1"/>
                </a:solidFill>
              </a:rPr>
              <a:t>05 49 32 48 00</a:t>
            </a:r>
            <a:br>
              <a:rPr lang="fr-FR" b="1" dirty="0">
                <a:solidFill>
                  <a:schemeClr val="tx1"/>
                </a:solidFill>
              </a:rPr>
            </a:br>
            <a:r>
              <a:rPr lang="fr-FR" b="1" dirty="0">
                <a:solidFill>
                  <a:schemeClr val="tx1"/>
                </a:solidFill>
              </a:rPr>
              <a:t> ce.0791062a@ac-poitiers.fr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948890" y="111512"/>
            <a:ext cx="6743234" cy="10079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C.P.G.E. Economique &amp; Commerciale voie Professionnelle (ECP)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2585" y="387313"/>
            <a:ext cx="9962694" cy="1862532"/>
          </a:xfrm>
        </p:spPr>
        <p:txBody>
          <a:bodyPr/>
          <a:lstStyle/>
          <a:p>
            <a:pPr algn="ctr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Classe Préparatoire aux Grandes Ecoles ECP</a:t>
            </a:r>
            <a:endParaRPr lang="fr-F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792" y="5229101"/>
            <a:ext cx="1316183" cy="150420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02636" y="122674"/>
            <a:ext cx="1191755" cy="1677624"/>
          </a:xfrm>
          <a:prstGeom prst="rect">
            <a:avLst/>
          </a:prstGeom>
        </p:spPr>
      </p:pic>
      <p:sp>
        <p:nvSpPr>
          <p:cNvPr id="13" name="Sous-titre 2"/>
          <p:cNvSpPr txBox="1">
            <a:spLocks/>
          </p:cNvSpPr>
          <p:nvPr/>
        </p:nvSpPr>
        <p:spPr>
          <a:xfrm>
            <a:off x="8537944" y="5414299"/>
            <a:ext cx="3494670" cy="16453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solidFill>
                  <a:schemeClr val="tx1"/>
                </a:solidFill>
              </a:rPr>
              <a:t>71 rue Laurent Bonnevay</a:t>
            </a:r>
            <a:br>
              <a:rPr lang="fr-FR" b="1" dirty="0">
                <a:solidFill>
                  <a:schemeClr val="tx1"/>
                </a:solidFill>
              </a:rPr>
            </a:br>
            <a:r>
              <a:rPr lang="fr-FR" b="1" dirty="0">
                <a:solidFill>
                  <a:schemeClr val="tx1"/>
                </a:solidFill>
              </a:rPr>
              <a:t>BP 3600 Niort cedex</a:t>
            </a:r>
            <a:br>
              <a:rPr lang="fr-FR" b="1" dirty="0">
                <a:solidFill>
                  <a:schemeClr val="tx1"/>
                </a:solidFill>
              </a:rPr>
            </a:br>
            <a:r>
              <a:rPr lang="fr-FR" b="1" dirty="0">
                <a:solidFill>
                  <a:schemeClr val="tx1"/>
                </a:solidFill>
              </a:rPr>
              <a:t>05 49 32 48 00</a:t>
            </a:r>
            <a:br>
              <a:rPr lang="fr-FR" b="1" dirty="0">
                <a:solidFill>
                  <a:schemeClr val="tx1"/>
                </a:solidFill>
              </a:rPr>
            </a:br>
            <a:r>
              <a:rPr lang="fr-FR" b="1" dirty="0">
                <a:solidFill>
                  <a:schemeClr val="tx1"/>
                </a:solidFill>
              </a:rPr>
              <a:t> ce.0791062a@ac-poitiers.fr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021983" y="4056845"/>
            <a:ext cx="5151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447975" y="2721658"/>
            <a:ext cx="81295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u="sng" dirty="0"/>
              <a:t>Contacts</a:t>
            </a:r>
            <a:r>
              <a:rPr lang="fr-FR" sz="2400" dirty="0"/>
              <a:t> :</a:t>
            </a:r>
          </a:p>
          <a:p>
            <a:pPr algn="just"/>
            <a:endParaRPr lang="fr-F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400" dirty="0"/>
              <a:t>Établissement : </a:t>
            </a:r>
            <a:r>
              <a:rPr lang="fr-FR" sz="2400" dirty="0">
                <a:hlinkClick r:id="rId4"/>
              </a:rPr>
              <a:t>ce.0791062a@ac-poitiers.fr</a:t>
            </a:r>
            <a:endParaRPr lang="fr-F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400" dirty="0"/>
              <a:t>DDFTP: </a:t>
            </a:r>
            <a:r>
              <a:rPr lang="fr-FR" sz="2400" dirty="0">
                <a:hlinkClick r:id="rId5"/>
              </a:rPr>
              <a:t>pierre.castro@ac-poitiers.fr</a:t>
            </a:r>
            <a:endParaRPr lang="fr-F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400" dirty="0"/>
              <a:t>Coordonnateur ECP : </a:t>
            </a:r>
            <a:r>
              <a:rPr lang="fr-FR" sz="2400" dirty="0">
                <a:hlinkClick r:id="rId6"/>
              </a:rPr>
              <a:t>hadrien.alliot@ac-poitiers.fr</a:t>
            </a:r>
            <a:endParaRPr lang="fr-FR" sz="2400" dirty="0"/>
          </a:p>
          <a:p>
            <a:pPr algn="just"/>
            <a:r>
              <a:rPr lang="fr-F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681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4778" y="1435295"/>
            <a:ext cx="9486515" cy="553761"/>
          </a:xfrm>
        </p:spPr>
        <p:txBody>
          <a:bodyPr>
            <a:noAutofit/>
          </a:bodyPr>
          <a:lstStyle/>
          <a:p>
            <a:pPr algn="l"/>
            <a:r>
              <a:rPr lang="fr-FR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Qu’est-ce que la classe d’ECP ? Pour qui ?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870831" y="122674"/>
            <a:ext cx="6743234" cy="10079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C.P.G.E. Economique &amp; Commerciale voie Professionnelle (ECP)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02636" y="122674"/>
            <a:ext cx="1191755" cy="1677624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654224" y="2087463"/>
            <a:ext cx="8970543" cy="44473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300" dirty="0"/>
              <a:t>Intégration d’élèves titulaires d’un </a:t>
            </a:r>
            <a:r>
              <a:rPr lang="fr-FR" sz="2300" b="1" dirty="0"/>
              <a:t>baccalauréat professionnel</a:t>
            </a:r>
            <a:r>
              <a:rPr lang="fr-FR" sz="2300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23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300" u="sng" dirty="0"/>
              <a:t>Pour des élèves </a:t>
            </a:r>
            <a:r>
              <a:rPr lang="fr-FR" sz="2300" b="1" u="sng" dirty="0"/>
              <a:t>ambitieux</a:t>
            </a:r>
            <a:r>
              <a:rPr lang="fr-FR" sz="2300" u="sng" dirty="0"/>
              <a:t> et motivés à poursuivre leurs études dans une </a:t>
            </a:r>
            <a:r>
              <a:rPr lang="fr-FR" sz="2300" b="1" u="sng" dirty="0"/>
              <a:t>Grande Ecole </a:t>
            </a:r>
            <a:r>
              <a:rPr lang="fr-FR" sz="2300" u="sng" dirty="0"/>
              <a:t>(Bac+5)</a:t>
            </a:r>
            <a:r>
              <a:rPr lang="fr-FR" sz="2300" dirty="0"/>
              <a:t> :</a:t>
            </a:r>
          </a:p>
          <a:p>
            <a:pPr algn="just"/>
            <a:endParaRPr lang="fr-FR" sz="1600" dirty="0"/>
          </a:p>
          <a:p>
            <a:pPr algn="just"/>
            <a:r>
              <a:rPr lang="fr-FR" sz="2300" b="1" dirty="0"/>
              <a:t>Grande école </a:t>
            </a:r>
            <a:r>
              <a:rPr lang="fr-FR" sz="2000" dirty="0"/>
              <a:t>: « </a:t>
            </a:r>
            <a:r>
              <a:rPr lang="fr-FR" sz="2000" i="1" dirty="0"/>
              <a:t>établissement d’enseignement supérieur qui recrute ses élèves par concours et assure des formations de haut niveau</a:t>
            </a:r>
            <a:r>
              <a:rPr lang="fr-FR" sz="2000" dirty="0"/>
              <a:t> » dans les domaines : </a:t>
            </a:r>
          </a:p>
          <a:p>
            <a:pPr algn="just"/>
            <a:endParaRPr lang="fr-FR" sz="2000" dirty="0"/>
          </a:p>
          <a:p>
            <a:pPr marL="342900" indent="-342900" algn="just">
              <a:buFontTx/>
              <a:buChar char="-"/>
            </a:pPr>
            <a:r>
              <a:rPr lang="fr-FR" sz="2000" dirty="0"/>
              <a:t>De la </a:t>
            </a:r>
            <a:r>
              <a:rPr lang="fr-FR" sz="2000" u="sng" dirty="0"/>
              <a:t>haute fonction publique</a:t>
            </a:r>
            <a:r>
              <a:rPr lang="fr-FR" sz="2000" dirty="0"/>
              <a:t> (</a:t>
            </a:r>
            <a:r>
              <a:rPr lang="fr-FR" sz="2000" i="1" dirty="0"/>
              <a:t>ex : Polytechnique, ENS, ENA, Saint-Cyr</a:t>
            </a:r>
            <a:r>
              <a:rPr lang="fr-FR" sz="2000" dirty="0"/>
              <a:t>…).</a:t>
            </a:r>
          </a:p>
          <a:p>
            <a:pPr algn="just"/>
            <a:endParaRPr lang="fr-FR" sz="1100" dirty="0"/>
          </a:p>
          <a:p>
            <a:pPr marL="342900" indent="-342900" algn="just">
              <a:buFontTx/>
              <a:buChar char="-"/>
            </a:pPr>
            <a:r>
              <a:rPr lang="fr-FR" sz="2000" dirty="0"/>
              <a:t>Des </a:t>
            </a:r>
            <a:r>
              <a:rPr lang="fr-FR" sz="2000" u="sng" dirty="0">
                <a:solidFill>
                  <a:srgbClr val="C00000"/>
                </a:solidFill>
              </a:rPr>
              <a:t>hautes fonctions commerciales et managériales</a:t>
            </a:r>
            <a:r>
              <a:rPr lang="fr-FR" sz="2000" dirty="0">
                <a:solidFill>
                  <a:srgbClr val="C00000"/>
                </a:solidFill>
              </a:rPr>
              <a:t> </a:t>
            </a:r>
            <a:r>
              <a:rPr lang="fr-FR" sz="2000" dirty="0"/>
              <a:t>(</a:t>
            </a:r>
            <a:r>
              <a:rPr lang="fr-FR" sz="2000" i="1" dirty="0"/>
              <a:t>ex : HEC, EM Lyon, Audencia</a:t>
            </a:r>
            <a:r>
              <a:rPr lang="fr-FR" sz="2000" dirty="0"/>
              <a:t>…).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195E3E6-DB7A-481F-BA9C-278F8DBB7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5465" y="2464670"/>
            <a:ext cx="1976535" cy="964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2" descr="RÃ©sultat de recherche d'images pour &quot;em lyon&quot;">
            <a:extLst>
              <a:ext uri="{FF2B5EF4-FFF2-40B4-BE49-F238E27FC236}">
                <a16:creationId xmlns:a16="http://schemas.microsoft.com/office/drawing/2014/main" id="{6E9467E6-5964-4B49-B405-C56B7B385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982" y="4001221"/>
            <a:ext cx="1421484" cy="14214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8" name="Picture 4" descr="RÃ©sultat de recherche d'images pour &quot;audencia&quot;">
            <a:extLst>
              <a:ext uri="{FF2B5EF4-FFF2-40B4-BE49-F238E27FC236}">
                <a16:creationId xmlns:a16="http://schemas.microsoft.com/office/drawing/2014/main" id="{0A2E9697-D7D6-4C01-9A36-D313F7A90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1458" y="6034592"/>
            <a:ext cx="2490542" cy="5329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0" name="Flèche : courbe vers la droite 9">
            <a:extLst>
              <a:ext uri="{FF2B5EF4-FFF2-40B4-BE49-F238E27FC236}">
                <a16:creationId xmlns:a16="http://schemas.microsoft.com/office/drawing/2014/main" id="{73BC65AF-A315-42BD-AC23-873E127F62C3}"/>
              </a:ext>
            </a:extLst>
          </p:cNvPr>
          <p:cNvSpPr/>
          <p:nvPr/>
        </p:nvSpPr>
        <p:spPr>
          <a:xfrm>
            <a:off x="60343" y="1574276"/>
            <a:ext cx="884435" cy="4686824"/>
          </a:xfrm>
          <a:prstGeom prst="curvedRigh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494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64734" y="1396814"/>
            <a:ext cx="9627480" cy="1096899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Pourquoi une grande école de management ?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870831" y="0"/>
            <a:ext cx="6743234" cy="10079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C.P.G.E. Economique &amp; Commerciale voie Professionnelle (ECP)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02636" y="122674"/>
            <a:ext cx="1191755" cy="1677624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776609" y="2234656"/>
            <a:ext cx="84566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200" dirty="0"/>
              <a:t>Un établissement de formation supérieure délivrant un </a:t>
            </a:r>
            <a:r>
              <a:rPr lang="fr-FR" sz="2200" b="1" dirty="0"/>
              <a:t>master</a:t>
            </a:r>
            <a:r>
              <a:rPr lang="fr-FR" sz="2200" dirty="0"/>
              <a:t> 2 (bac +5) reconnu par le Ministère de l’Education Nationale ;</a:t>
            </a:r>
            <a:br>
              <a:rPr lang="fr-FR" sz="2200" dirty="0"/>
            </a:br>
            <a:r>
              <a:rPr lang="fr-FR" sz="2200" dirty="0"/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200" dirty="0"/>
              <a:t>Une </a:t>
            </a:r>
            <a:r>
              <a:rPr lang="fr-FR" sz="2200" b="1" dirty="0"/>
              <a:t>ouverture étroite avec le monde professionnel </a:t>
            </a:r>
            <a:r>
              <a:rPr lang="fr-FR" sz="2200" dirty="0"/>
              <a:t>: longues périodes de stages 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200" dirty="0"/>
              <a:t>Une ouverture essentielle vers </a:t>
            </a:r>
            <a:r>
              <a:rPr lang="fr-FR" sz="2200" b="1" dirty="0"/>
              <a:t>l’étranger</a:t>
            </a:r>
            <a:r>
              <a:rPr lang="fr-FR" sz="2200" dirty="0"/>
              <a:t> 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200" dirty="0"/>
              <a:t>Un lieu permettant de se constituer un </a:t>
            </a:r>
            <a:r>
              <a:rPr lang="fr-FR" sz="2200" b="1" dirty="0"/>
              <a:t>réseau</a:t>
            </a:r>
            <a:r>
              <a:rPr lang="fr-FR" sz="2200" dirty="0"/>
              <a:t> ;</a:t>
            </a:r>
          </a:p>
          <a:p>
            <a:pPr algn="just"/>
            <a:endParaRPr lang="fr-FR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200" dirty="0"/>
              <a:t>Un réel atout pour l’insertion sur le </a:t>
            </a:r>
            <a:r>
              <a:rPr lang="fr-FR" sz="2200" b="1" dirty="0"/>
              <a:t>marché du travail</a:t>
            </a:r>
            <a:r>
              <a:rPr lang="fr-FR" sz="2200" dirty="0"/>
              <a:t>.</a:t>
            </a:r>
            <a:br>
              <a:rPr lang="fr-FR" sz="2000" dirty="0"/>
            </a:br>
            <a:endParaRPr lang="fr-FR" sz="2000" dirty="0"/>
          </a:p>
          <a:p>
            <a:endParaRPr lang="fr-FR" dirty="0"/>
          </a:p>
        </p:txBody>
      </p:sp>
      <p:pic>
        <p:nvPicPr>
          <p:cNvPr id="2050" name="Picture 2" descr="RÃ©sultat de recherche d'images pour &quot;ecole de commerce&quot;">
            <a:extLst>
              <a:ext uri="{FF2B5EF4-FFF2-40B4-BE49-F238E27FC236}">
                <a16:creationId xmlns:a16="http://schemas.microsoft.com/office/drawing/2014/main" id="{399A4684-C7CC-4195-909C-25F9A7F05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7700" y="2357578"/>
            <a:ext cx="2654300" cy="318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984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64734" y="1251848"/>
            <a:ext cx="9627480" cy="1096899"/>
          </a:xfrm>
        </p:spPr>
        <p:txBody>
          <a:bodyPr>
            <a:noAutofit/>
          </a:bodyPr>
          <a:lstStyle/>
          <a:p>
            <a:pPr algn="ctr"/>
            <a:r>
              <a:rPr lang="fr-FR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réel atout pour l’insertion sur le marché du travail : </a:t>
            </a:r>
          </a:p>
          <a:p>
            <a:pPr algn="ctr"/>
            <a:r>
              <a:rPr lang="fr-FR" sz="2000" dirty="0">
                <a:solidFill>
                  <a:schemeClr val="tx1"/>
                </a:solidFill>
              </a:rPr>
              <a:t>(</a:t>
            </a:r>
            <a:r>
              <a:rPr lang="fr-FR" sz="2000" i="1" dirty="0">
                <a:solidFill>
                  <a:schemeClr val="tx1"/>
                </a:solidFill>
              </a:rPr>
              <a:t>source : enquête insertion 2018 de la Conférence des Grandes Ecoles</a:t>
            </a:r>
            <a:r>
              <a:rPr lang="fr-FR" sz="2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870831" y="0"/>
            <a:ext cx="6743234" cy="10079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C.P.G.E. Economique &amp; Commerciale voie Professionnelle (ECP)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02636" y="122674"/>
            <a:ext cx="1191755" cy="1677624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564734" y="2036693"/>
            <a:ext cx="962748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300" dirty="0"/>
              <a:t>9 diplômés sur 10 sont </a:t>
            </a:r>
            <a:r>
              <a:rPr lang="fr-FR" sz="2300" u="sng" dirty="0"/>
              <a:t>en emploi 6 mois après la sortie d’études</a:t>
            </a:r>
            <a:r>
              <a:rPr lang="fr-FR" sz="2300" dirty="0"/>
              <a:t>.</a:t>
            </a:r>
          </a:p>
          <a:p>
            <a:pPr algn="just"/>
            <a:endParaRPr lang="fr-FR" sz="23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300" dirty="0"/>
              <a:t>62 % des étudiants en 2017 ont été </a:t>
            </a:r>
            <a:r>
              <a:rPr lang="fr-FR" sz="2300" u="sng" dirty="0"/>
              <a:t>embauchés avant même l’obtention de leur diplôme</a:t>
            </a:r>
            <a:r>
              <a:rPr lang="fr-FR" sz="2300" dirty="0"/>
              <a:t>.</a:t>
            </a:r>
          </a:p>
          <a:p>
            <a:pPr algn="just"/>
            <a:endParaRPr lang="fr-FR" sz="23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300" u="sng" dirty="0"/>
              <a:t>80 % des diplômés ont décroché un CDI</a:t>
            </a:r>
            <a:r>
              <a:rPr lang="fr-FR" sz="2300" dirty="0"/>
              <a:t> (chiffre nettement &gt; à la moyenne puisqu’en France 62 % des jeunes disposant d’un Bac+5 décrochent un CDI 12 mois après l’obtention de leur diplôme). </a:t>
            </a:r>
          </a:p>
          <a:p>
            <a:pPr algn="just"/>
            <a:endParaRPr lang="fr-FR" sz="23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300" dirty="0"/>
              <a:t>En 2018, le </a:t>
            </a:r>
            <a:r>
              <a:rPr lang="fr-FR" sz="2300" u="sng" dirty="0"/>
              <a:t>salaire brut moyen annuel des jeunes diplômés</a:t>
            </a:r>
            <a:r>
              <a:rPr lang="fr-FR" sz="2300" dirty="0"/>
              <a:t> à l’entrée dans la vie active s’élève à 38 225 € (soit 3 185 € brut mensuel).</a:t>
            </a:r>
          </a:p>
        </p:txBody>
      </p:sp>
    </p:spTree>
    <p:extLst>
      <p:ext uri="{BB962C8B-B14F-4D97-AF65-F5344CB8AC3E}">
        <p14:creationId xmlns:p14="http://schemas.microsoft.com/office/powerpoint/2010/main" val="1058689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 descr="carte-france-es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800" y="231502"/>
            <a:ext cx="6413655" cy="6626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6BC9C90A-AC90-4FD5-86D4-7E4693D0A699}"/>
              </a:ext>
            </a:extLst>
          </p:cNvPr>
          <p:cNvSpPr txBox="1"/>
          <p:nvPr/>
        </p:nvSpPr>
        <p:spPr>
          <a:xfrm>
            <a:off x="8032304" y="1182231"/>
            <a:ext cx="2257101" cy="44935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600" b="1" dirty="0">
                <a:solidFill>
                  <a:srgbClr val="002060"/>
                </a:solidFill>
              </a:rPr>
              <a:t>24 écoles </a:t>
            </a:r>
            <a:r>
              <a:rPr lang="fr-FR" sz="2600" dirty="0">
                <a:solidFill>
                  <a:srgbClr val="002060"/>
                </a:solidFill>
              </a:rPr>
              <a:t>de commerce accessibles en France </a:t>
            </a:r>
          </a:p>
          <a:p>
            <a:pPr algn="ctr"/>
            <a:endParaRPr lang="fr-FR" sz="2600" dirty="0">
              <a:solidFill>
                <a:srgbClr val="002060"/>
              </a:solidFill>
            </a:endParaRPr>
          </a:p>
          <a:p>
            <a:pPr algn="ctr"/>
            <a:r>
              <a:rPr lang="fr-FR" sz="2600" dirty="0">
                <a:solidFill>
                  <a:srgbClr val="002060"/>
                </a:solidFill>
              </a:rPr>
              <a:t>+ écoles associées (ENS) </a:t>
            </a:r>
          </a:p>
          <a:p>
            <a:pPr algn="ctr"/>
            <a:endParaRPr lang="fr-FR" sz="2600" dirty="0">
              <a:solidFill>
                <a:srgbClr val="002060"/>
              </a:solidFill>
            </a:endParaRPr>
          </a:p>
          <a:p>
            <a:pPr algn="ctr"/>
            <a:r>
              <a:rPr lang="fr-FR" sz="2600" dirty="0">
                <a:solidFill>
                  <a:srgbClr val="002060"/>
                </a:solidFill>
              </a:rPr>
              <a:t>+ universités (sur dossier) </a:t>
            </a:r>
          </a:p>
        </p:txBody>
      </p:sp>
    </p:spTree>
    <p:extLst>
      <p:ext uri="{BB962C8B-B14F-4D97-AF65-F5344CB8AC3E}">
        <p14:creationId xmlns:p14="http://schemas.microsoft.com/office/powerpoint/2010/main" val="1437440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390" y="1158479"/>
            <a:ext cx="8232633" cy="1227882"/>
          </a:xfrm>
        </p:spPr>
        <p:txBody>
          <a:bodyPr>
            <a:noAutofit/>
          </a:bodyPr>
          <a:lstStyle/>
          <a:p>
            <a:pPr algn="just"/>
            <a:r>
              <a:rPr lang="fr-F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grandes écoles de commerce et de management : de nombreux débouchés dans tous les secteurs d’activités...</a:t>
            </a:r>
          </a:p>
          <a:p>
            <a:pPr algn="l"/>
            <a:endParaRPr lang="fr-FR" sz="2800" dirty="0">
              <a:solidFill>
                <a:srgbClr val="00206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870831" y="0"/>
            <a:ext cx="6743234" cy="10079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C.P.G.E. Economique &amp; Commerciale voie Professionnelle (ECP)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02636" y="122674"/>
            <a:ext cx="1191755" cy="1677624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207672" y="2659585"/>
            <a:ext cx="10069551" cy="4439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2100" dirty="0"/>
              <a:t>Expertise comptable ;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2100" dirty="0"/>
              <a:t>Audit de gestion ;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2100" dirty="0"/>
              <a:t>Finance de marché ;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2100" dirty="0"/>
              <a:t>Entrepreneuriat ;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2100" dirty="0"/>
              <a:t>Chef de zone export (commerce international) ;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2100" dirty="0"/>
              <a:t>Responsable des achats ; 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2100" dirty="0"/>
              <a:t>Responsable communication et événementiel ; 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2100" dirty="0"/>
              <a:t>Chef de produits marketing ;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2100" dirty="0"/>
              <a:t>Responsable ressources humaines ;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2100" dirty="0"/>
              <a:t>Responsable logistique ; 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2100" dirty="0"/>
              <a:t>Carrières juridiques ;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fr-FR" sz="2100" dirty="0"/>
              <a:t>Enseignement...</a:t>
            </a:r>
          </a:p>
          <a:p>
            <a:endParaRPr lang="fr-FR" sz="1050" dirty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255817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78921" y="1251848"/>
            <a:ext cx="9111960" cy="1096899"/>
          </a:xfrm>
        </p:spPr>
        <p:txBody>
          <a:bodyPr>
            <a:noAutofit/>
          </a:bodyPr>
          <a:lstStyle/>
          <a:p>
            <a:pPr algn="just"/>
            <a:r>
              <a:rPr lang="fr-F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coût des études :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911411" y="114004"/>
            <a:ext cx="6743234" cy="10079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C.P.G.E. Economique &amp; Commerciale voie Professionnelle (ECP)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02636" y="122674"/>
            <a:ext cx="1191755" cy="1677624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678921" y="1888441"/>
            <a:ext cx="9032970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/>
              <a:t>Des </a:t>
            </a:r>
            <a:r>
              <a:rPr lang="fr-FR" sz="2000" u="sng" dirty="0"/>
              <a:t>frais de scolarité</a:t>
            </a:r>
            <a:r>
              <a:rPr lang="fr-FR" sz="2000" dirty="0"/>
              <a:t> des grandes écoles de commerce et de management...</a:t>
            </a:r>
          </a:p>
          <a:p>
            <a:pPr algn="just"/>
            <a:endParaRPr lang="fr-FR" sz="1200" dirty="0"/>
          </a:p>
          <a:p>
            <a:r>
              <a:rPr lang="fr-FR" sz="2000" dirty="0"/>
              <a:t>... Mais des </a:t>
            </a:r>
            <a:r>
              <a:rPr lang="fr-FR" sz="2000" u="sng" dirty="0"/>
              <a:t>possibilités de financement</a:t>
            </a:r>
            <a:r>
              <a:rPr lang="fr-FR" sz="2000" dirty="0"/>
              <a:t> :</a:t>
            </a:r>
          </a:p>
          <a:p>
            <a:endParaRPr lang="fr-FR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/>
              <a:t>Programme Grande Ecole reconnue par l’Etat = droit aux </a:t>
            </a:r>
            <a:r>
              <a:rPr lang="fr-FR" sz="2000" b="1" dirty="0"/>
              <a:t>bourses</a:t>
            </a:r>
            <a:r>
              <a:rPr lang="fr-FR" sz="2000" dirty="0"/>
              <a:t>.</a:t>
            </a:r>
            <a:endParaRPr lang="fr-FR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b="1" dirty="0"/>
              <a:t>Bourses au mérite</a:t>
            </a:r>
            <a:r>
              <a:rPr lang="fr-FR" sz="2000" dirty="0"/>
              <a:t>, </a:t>
            </a:r>
            <a:r>
              <a:rPr lang="fr-FR" sz="2000" b="1" dirty="0"/>
              <a:t>bourses d’excellence </a:t>
            </a:r>
            <a:r>
              <a:rPr lang="fr-FR" sz="2000" dirty="0"/>
              <a:t>(propres à chaque école).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/>
              <a:t>L’</a:t>
            </a:r>
            <a:r>
              <a:rPr lang="fr-FR" sz="2000" b="1" dirty="0"/>
              <a:t>alternance</a:t>
            </a:r>
            <a:r>
              <a:rPr lang="fr-FR" sz="2000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b="1" dirty="0"/>
              <a:t>Prêts étudiants à taux réduits.</a:t>
            </a:r>
            <a:endParaRPr lang="fr-FR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b="1" dirty="0"/>
              <a:t>Job étudiants.</a:t>
            </a:r>
          </a:p>
          <a:p>
            <a:endParaRPr lang="fr-FR" sz="800" dirty="0"/>
          </a:p>
          <a:p>
            <a:pPr algn="just"/>
            <a:r>
              <a:rPr lang="fr-FR" sz="2000" i="1" dirty="0"/>
              <a:t>Remarque : le passage par une CPGE fait « économiser » 2 années d’études en Ecole (intégration en L3 et non en L1).</a:t>
            </a:r>
          </a:p>
          <a:p>
            <a:pPr algn="just"/>
            <a:endParaRPr lang="fr-FR" sz="1600" dirty="0">
              <a:sym typeface="Wingdings" panose="05000000000000000000" pitchFamily="2" charset="2"/>
            </a:endParaRPr>
          </a:p>
          <a:p>
            <a:pPr algn="just"/>
            <a:r>
              <a:rPr lang="fr-FR" sz="2000" dirty="0">
                <a:sym typeface="Wingdings" panose="05000000000000000000" pitchFamily="2" charset="2"/>
              </a:rPr>
              <a:t> Le coût de l’Ecole peut être vu sous l’angle d’un </a:t>
            </a:r>
            <a:r>
              <a:rPr lang="fr-FR" sz="2000" b="1" dirty="0">
                <a:sym typeface="Wingdings" panose="05000000000000000000" pitchFamily="2" charset="2"/>
              </a:rPr>
              <a:t>investissement</a:t>
            </a:r>
            <a:r>
              <a:rPr lang="fr-FR" sz="2000" dirty="0">
                <a:sym typeface="Wingdings" panose="05000000000000000000" pitchFamily="2" charset="2"/>
              </a:rPr>
              <a:t> = </a:t>
            </a:r>
            <a:r>
              <a:rPr lang="fr-FR" sz="2000" u="sng" dirty="0">
                <a:sym typeface="Wingdings" panose="05000000000000000000" pitchFamily="2" charset="2"/>
              </a:rPr>
              <a:t>consentement à un coût immédiat en échange d’une satisfaction future</a:t>
            </a:r>
            <a:r>
              <a:rPr lang="fr-FR" sz="2000" dirty="0">
                <a:sym typeface="Wingdings" panose="05000000000000000000" pitchFamily="2" charset="2"/>
              </a:rPr>
              <a:t> (niveau de rémunération, qualité du poste, carrière professionnelle…). Il faut tenir compte du coût de l’Ecole mais aussi du </a:t>
            </a:r>
            <a:r>
              <a:rPr lang="fr-FR" sz="2000" u="sng" dirty="0">
                <a:sym typeface="Wingdings" panose="05000000000000000000" pitchFamily="2" charset="2"/>
              </a:rPr>
              <a:t>retour sur investissement</a:t>
            </a:r>
            <a:r>
              <a:rPr lang="fr-FR" sz="2000" dirty="0">
                <a:sym typeface="Wingdings" panose="05000000000000000000" pitchFamily="2" charset="2"/>
              </a:rPr>
              <a:t>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019926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80465" y="1458417"/>
            <a:ext cx="9523966" cy="1096899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Comment accéder à une grande école de Management ?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870831" y="0"/>
            <a:ext cx="6743234" cy="10079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C.P.G.E. Economique &amp; Commerciale voie Professionnelle (ECP)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02636" y="122674"/>
            <a:ext cx="1191755" cy="1677624"/>
          </a:xfrm>
          <a:prstGeom prst="rect">
            <a:avLst/>
          </a:prstGeom>
        </p:spPr>
      </p:pic>
      <p:sp>
        <p:nvSpPr>
          <p:cNvPr id="6" name="Rectangle à coins arrondis 5"/>
          <p:cNvSpPr/>
          <p:nvPr/>
        </p:nvSpPr>
        <p:spPr>
          <a:xfrm>
            <a:off x="870949" y="2555316"/>
            <a:ext cx="2520280" cy="29523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>
                <a:solidFill>
                  <a:schemeClr val="tx1"/>
                </a:solidFill>
              </a:rPr>
              <a:t>1 – Intégrer une </a:t>
            </a:r>
          </a:p>
          <a:p>
            <a:pPr algn="ctr"/>
            <a:r>
              <a:rPr lang="fr-FR" sz="2000" b="1" dirty="0">
                <a:solidFill>
                  <a:srgbClr val="002060"/>
                </a:solidFill>
              </a:rPr>
              <a:t>CPGE ECP</a:t>
            </a:r>
            <a:r>
              <a:rPr lang="fr-FR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(option professionnelle)</a:t>
            </a:r>
          </a:p>
          <a:p>
            <a:pPr algn="ctr"/>
            <a:endParaRPr lang="fr-FR" b="1" dirty="0">
              <a:solidFill>
                <a:schemeClr val="tx1"/>
              </a:solidFill>
            </a:endParaRPr>
          </a:p>
          <a:p>
            <a:pPr algn="ctr"/>
            <a:r>
              <a:rPr lang="fr-FR" b="1" dirty="0">
                <a:solidFill>
                  <a:schemeClr val="tx1"/>
                </a:solidFill>
                <a:sym typeface="Wingdings" panose="05000000000000000000" pitchFamily="2" charset="2"/>
              </a:rPr>
              <a:t> Année de mise à niveau</a:t>
            </a:r>
            <a:endParaRPr lang="fr-FR" b="1" dirty="0">
              <a:solidFill>
                <a:schemeClr val="tx1"/>
              </a:solidFill>
            </a:endParaRPr>
          </a:p>
          <a:p>
            <a:pPr algn="ctr"/>
            <a:endParaRPr lang="fr-FR" sz="3200" b="1" dirty="0">
              <a:solidFill>
                <a:schemeClr val="tx1"/>
              </a:solidFill>
            </a:endParaRP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= </a:t>
            </a:r>
            <a:r>
              <a:rPr lang="fr-FR" dirty="0">
                <a:solidFill>
                  <a:schemeClr val="tx1"/>
                </a:solidFill>
              </a:rPr>
              <a:t>1 an</a:t>
            </a:r>
          </a:p>
          <a:p>
            <a:pPr algn="ctr"/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954769" y="2555316"/>
            <a:ext cx="2304256" cy="29523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>
                <a:solidFill>
                  <a:schemeClr val="tx1"/>
                </a:solidFill>
              </a:rPr>
              <a:t>2 – Intégrer une </a:t>
            </a:r>
            <a:r>
              <a:rPr lang="fr-FR" sz="2000" b="1" dirty="0">
                <a:solidFill>
                  <a:srgbClr val="002060"/>
                </a:solidFill>
              </a:rPr>
              <a:t>CPGE ECT </a:t>
            </a:r>
            <a:r>
              <a:rPr lang="fr-FR" dirty="0">
                <a:solidFill>
                  <a:schemeClr val="tx1"/>
                </a:solidFill>
              </a:rPr>
              <a:t>(option technologique)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fr-FR" b="1" dirty="0">
                <a:solidFill>
                  <a:schemeClr val="tx1"/>
                </a:solidFill>
                <a:sym typeface="Wingdings" panose="05000000000000000000" pitchFamily="2" charset="2"/>
              </a:rPr>
              <a:t>Classe mixte avec des bacheliers STMG</a:t>
            </a:r>
            <a:endParaRPr lang="fr-FR" b="1" dirty="0">
              <a:solidFill>
                <a:schemeClr val="tx1"/>
              </a:solidFill>
            </a:endParaRPr>
          </a:p>
          <a:p>
            <a:pPr algn="ctr"/>
            <a:r>
              <a:rPr lang="fr-FR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= 2 ans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822565" y="2519312"/>
            <a:ext cx="2281758" cy="30243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3 - Intégrer une</a:t>
            </a:r>
          </a:p>
          <a:p>
            <a:pPr algn="ctr"/>
            <a:r>
              <a:rPr lang="fr-FR" sz="2000" b="1" dirty="0">
                <a:solidFill>
                  <a:srgbClr val="002060"/>
                </a:solidFill>
              </a:rPr>
              <a:t>grande école </a:t>
            </a:r>
            <a:r>
              <a:rPr lang="fr-FR" dirty="0">
                <a:solidFill>
                  <a:schemeClr val="tx1"/>
                </a:solidFill>
              </a:rPr>
              <a:t>de commerce et de management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fr-FR" b="1" dirty="0">
                <a:solidFill>
                  <a:schemeClr val="tx1"/>
                </a:solidFill>
                <a:sym typeface="Wingdings" panose="05000000000000000000" pitchFamily="2" charset="2"/>
              </a:rPr>
              <a:t>Toutes les CPGE sont confondues</a:t>
            </a:r>
            <a:endParaRPr lang="fr-FR" b="1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>
                <a:solidFill>
                  <a:schemeClr val="tx1"/>
                </a:solidFill>
              </a:rPr>
              <a:t>= 3 ans</a:t>
            </a:r>
          </a:p>
        </p:txBody>
      </p:sp>
      <p:cxnSp>
        <p:nvCxnSpPr>
          <p:cNvPr id="9" name="Connecteur droit avec flèche 8"/>
          <p:cNvCxnSpPr>
            <a:stCxn id="6" idx="3"/>
            <a:endCxn id="7" idx="1"/>
          </p:cNvCxnSpPr>
          <p:nvPr/>
        </p:nvCxnSpPr>
        <p:spPr>
          <a:xfrm>
            <a:off x="3391229" y="4031480"/>
            <a:ext cx="563540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7" idx="3"/>
          </p:cNvCxnSpPr>
          <p:nvPr/>
        </p:nvCxnSpPr>
        <p:spPr>
          <a:xfrm>
            <a:off x="6259025" y="4031480"/>
            <a:ext cx="576064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ccolade ouvrante 12">
            <a:extLst>
              <a:ext uri="{FF2B5EF4-FFF2-40B4-BE49-F238E27FC236}">
                <a16:creationId xmlns:a16="http://schemas.microsoft.com/office/drawing/2014/main" id="{1565C20D-7851-457E-85BC-873370A75476}"/>
              </a:ext>
            </a:extLst>
          </p:cNvPr>
          <p:cNvSpPr/>
          <p:nvPr/>
        </p:nvSpPr>
        <p:spPr>
          <a:xfrm rot="16200000">
            <a:off x="3397496" y="3146430"/>
            <a:ext cx="341720" cy="5420759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FFE538C7-A5F7-4188-8904-474C05255C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5737" y="6177380"/>
            <a:ext cx="2145237" cy="350243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F26EE8DF-A542-4C4B-BBCF-24699FFB67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4792" y="6177380"/>
            <a:ext cx="2128400" cy="350243"/>
          </a:xfrm>
          <a:prstGeom prst="rect">
            <a:avLst/>
          </a:prstGeom>
        </p:spPr>
      </p:pic>
      <p:sp>
        <p:nvSpPr>
          <p:cNvPr id="18" name="Accolade ouvrante 17">
            <a:extLst>
              <a:ext uri="{FF2B5EF4-FFF2-40B4-BE49-F238E27FC236}">
                <a16:creationId xmlns:a16="http://schemas.microsoft.com/office/drawing/2014/main" id="{6A8ADDF1-5A40-4742-9827-78593426840D}"/>
              </a:ext>
            </a:extLst>
          </p:cNvPr>
          <p:cNvSpPr/>
          <p:nvPr/>
        </p:nvSpPr>
        <p:spPr>
          <a:xfrm rot="16200000">
            <a:off x="7845394" y="4675644"/>
            <a:ext cx="286700" cy="2307309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285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01834" y="1251848"/>
            <a:ext cx="9486515" cy="1096899"/>
          </a:xfrm>
        </p:spPr>
        <p:txBody>
          <a:bodyPr>
            <a:noAutofit/>
          </a:bodyPr>
          <a:lstStyle/>
          <a:p>
            <a:pPr algn="l"/>
            <a:r>
              <a:rPr lang="fr-F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Emploi du Temps en classe d’ECP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870831" y="0"/>
            <a:ext cx="6743234" cy="10079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C.P.G.E. Economique &amp; Commerciale voie Professionnelle (ECP)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02636" y="122674"/>
            <a:ext cx="1191755" cy="1677624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678810" y="1966952"/>
            <a:ext cx="605652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002060"/>
                </a:solidFill>
              </a:rPr>
              <a:t>Enseignements disciplinaires</a:t>
            </a:r>
            <a:r>
              <a:rPr lang="fr-FR" sz="2000" dirty="0"/>
              <a:t> : économie-droit, gestion-management, mathématiques, culture générale (philosophie et français), LV1 et LV2.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000" dirty="0"/>
              <a:t>2 heures d’</a:t>
            </a:r>
            <a:r>
              <a:rPr lang="fr-FR" sz="2000" b="1" dirty="0">
                <a:solidFill>
                  <a:srgbClr val="002060"/>
                </a:solidFill>
              </a:rPr>
              <a:t>aide personnalisée</a:t>
            </a:r>
            <a:r>
              <a:rPr lang="fr-FR" sz="2000" dirty="0"/>
              <a:t> disciplinaire et/ou méthodologique.</a:t>
            </a:r>
          </a:p>
          <a:p>
            <a:pPr algn="just"/>
            <a:endParaRPr lang="fr-F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002060"/>
                </a:solidFill>
              </a:rPr>
              <a:t>Khôlles hebdomadaires </a:t>
            </a:r>
            <a:r>
              <a:rPr lang="fr-FR" sz="2000" dirty="0"/>
              <a:t>(individuelles ou par petits groupes) dans chacune des matières.</a:t>
            </a:r>
          </a:p>
          <a:p>
            <a:pPr algn="just"/>
            <a:endParaRPr lang="fr-F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000" dirty="0"/>
              <a:t>Des </a:t>
            </a:r>
            <a:r>
              <a:rPr lang="fr-FR" sz="2000" b="1" dirty="0">
                <a:solidFill>
                  <a:srgbClr val="002060"/>
                </a:solidFill>
              </a:rPr>
              <a:t>devoirs hebdomadaires</a:t>
            </a:r>
            <a:r>
              <a:rPr lang="fr-FR" sz="2000" dirty="0"/>
              <a:t> (vendredi PM).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000" dirty="0"/>
              <a:t>1 </a:t>
            </a:r>
            <a:r>
              <a:rPr lang="fr-FR" sz="2000" b="1" dirty="0">
                <a:solidFill>
                  <a:srgbClr val="002060"/>
                </a:solidFill>
              </a:rPr>
              <a:t>concours blanc </a:t>
            </a:r>
            <a:r>
              <a:rPr lang="fr-FR" sz="2000" dirty="0"/>
              <a:t>dans l’année.</a:t>
            </a:r>
          </a:p>
        </p:txBody>
      </p:sp>
      <p:graphicFrame>
        <p:nvGraphicFramePr>
          <p:cNvPr id="7" name="Espace réservé du contenu 6"/>
          <p:cNvGraphicFramePr>
            <a:graphicFrameLocks/>
          </p:cNvGraphicFramePr>
          <p:nvPr>
            <p:extLst/>
          </p:nvPr>
        </p:nvGraphicFramePr>
        <p:xfrm>
          <a:off x="7193562" y="1878407"/>
          <a:ext cx="4236438" cy="2504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Espace réservé du contenu 6"/>
          <p:cNvGraphicFramePr>
            <a:graphicFrameLocks/>
          </p:cNvGraphicFramePr>
          <p:nvPr>
            <p:extLst/>
          </p:nvPr>
        </p:nvGraphicFramePr>
        <p:xfrm>
          <a:off x="7193562" y="4405040"/>
          <a:ext cx="4236438" cy="2124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518858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977</TotalTime>
  <Words>1035</Words>
  <Application>Microsoft Office PowerPoint</Application>
  <PresentationFormat>Grand écran</PresentationFormat>
  <Paragraphs>164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Trebuchet MS</vt:lpstr>
      <vt:lpstr>Wingdings</vt:lpstr>
      <vt:lpstr>Wingdings 3</vt:lpstr>
      <vt:lpstr>Facette</vt:lpstr>
      <vt:lpstr>Classe Préparatoire aux Grandes Ecoles  Economique &amp; Commerciale  voie Professionnelle (ECP)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C.P.G.E. Economique &amp; Commerciale  voie Professionnelle (ECP)   La sécurisation des parcours  </vt:lpstr>
      <vt:lpstr> La sécurisation des parcours</vt:lpstr>
      <vt:lpstr>Pour accompagner les élèves :  La Journée Portes Ouvertes   </vt:lpstr>
      <vt:lpstr>Classe Préparatoire aux Grandes Ecoles ECP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 Préparatoire aux Grandes Ecoles   Economique &amp; Commerciale   voie Professionnelle (ECP)</dc:title>
  <dc:creator>Pierre castro</dc:creator>
  <cp:lastModifiedBy>Hadrien Alliot</cp:lastModifiedBy>
  <cp:revision>87</cp:revision>
  <dcterms:created xsi:type="dcterms:W3CDTF">2015-09-21T09:38:44Z</dcterms:created>
  <dcterms:modified xsi:type="dcterms:W3CDTF">2018-11-05T07:32:34Z</dcterms:modified>
</cp:coreProperties>
</file>