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png" ContentType="image/png"/>
  <Override PartName="/ppt/media/image2.png" ContentType="image/png"/>
  <Override PartName="/ppt/media/image4.jpeg" ContentType="image/jpeg"/>
  <Override PartName="/ppt/media/image3.jpeg" ContentType="image/jpeg"/>
  <Override PartName="/ppt/media/image5.jpeg" ContentType="image/jpeg"/>
  <Override PartName="/ppt/media/image7.png" ContentType="image/png"/>
  <Override PartName="/ppt/media/image6.jpeg" ContentType="image/jpeg"/>
  <Override PartName="/ppt/media/image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C3C89-CDCD-4D3A-A652-D6E07F88FFC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3A13639-7F6F-47BA-BA1C-9065786A20EA}">
      <dgm:prSet/>
      <dgm:spPr/>
      <dgm:t>
        <a:bodyPr/>
        <a:lstStyle/>
        <a:p>
          <a:r>
            <a:rPr lang="fr-FR" b="1" baseline="0" dirty="0">
              <a:solidFill>
                <a:schemeClr val="accent4"/>
              </a:solidFill>
              <a:latin typeface="+mn-lt"/>
            </a:rPr>
            <a:t>Comprendre les enjeux du monde contemporain par le droit</a:t>
          </a:r>
          <a:endParaRPr lang="en-US" baseline="0" dirty="0">
            <a:solidFill>
              <a:schemeClr val="accent4"/>
            </a:solidFill>
            <a:latin typeface="+mn-lt"/>
          </a:endParaRPr>
        </a:p>
      </dgm:t>
    </dgm:pt>
    <dgm:pt modelId="{B914E68C-3455-4A0C-8840-A6CDC14ABB67}" type="parTrans" cxnId="{7299BF18-2350-4E36-BAC9-65D70AFD02B3}">
      <dgm:prSet/>
      <dgm:spPr/>
      <dgm:t>
        <a:bodyPr/>
        <a:lstStyle/>
        <a:p>
          <a:endParaRPr lang="en-US"/>
        </a:p>
      </dgm:t>
    </dgm:pt>
    <dgm:pt modelId="{FC549A79-4758-4BD7-B6E4-B5DD823FB763}" type="sibTrans" cxnId="{7299BF18-2350-4E36-BAC9-65D70AFD02B3}">
      <dgm:prSet/>
      <dgm:spPr/>
      <dgm:t>
        <a:bodyPr/>
        <a:lstStyle/>
        <a:p>
          <a:endParaRPr lang="en-US"/>
        </a:p>
      </dgm:t>
    </dgm:pt>
    <dgm:pt modelId="{CB4ABD1B-5005-450F-A93B-A5CCAC6838F1}">
      <dgm:prSet/>
      <dgm:spPr/>
      <dgm:t>
        <a:bodyPr/>
        <a:lstStyle/>
        <a:p>
          <a:r>
            <a:rPr lang="fr-FR" b="1" dirty="0">
              <a:solidFill>
                <a:schemeClr val="accent4"/>
              </a:solidFill>
            </a:rPr>
            <a:t>Se faire une juste représentation du droit et de ses métiers</a:t>
          </a:r>
          <a:endParaRPr lang="en-US" dirty="0">
            <a:solidFill>
              <a:schemeClr val="accent4"/>
            </a:solidFill>
          </a:endParaRPr>
        </a:p>
      </dgm:t>
    </dgm:pt>
    <dgm:pt modelId="{39832191-ABF7-464B-8B59-EE5C5053CF52}" type="parTrans" cxnId="{E0A6421C-F2B0-4E26-908E-E8EA320E04A4}">
      <dgm:prSet/>
      <dgm:spPr/>
      <dgm:t>
        <a:bodyPr/>
        <a:lstStyle/>
        <a:p>
          <a:endParaRPr lang="en-US"/>
        </a:p>
      </dgm:t>
    </dgm:pt>
    <dgm:pt modelId="{8D16BE2E-C081-4E09-BCD6-1B03C92E730B}" type="sibTrans" cxnId="{E0A6421C-F2B0-4E26-908E-E8EA320E04A4}">
      <dgm:prSet/>
      <dgm:spPr/>
      <dgm:t>
        <a:bodyPr/>
        <a:lstStyle/>
        <a:p>
          <a:endParaRPr lang="en-US"/>
        </a:p>
      </dgm:t>
    </dgm:pt>
    <dgm:pt modelId="{3DCCD772-C287-44AF-86C5-725490972BCC}">
      <dgm:prSet/>
      <dgm:spPr/>
      <dgm:t>
        <a:bodyPr/>
        <a:lstStyle/>
        <a:p>
          <a:r>
            <a:rPr lang="fr-FR" b="1" dirty="0">
              <a:solidFill>
                <a:schemeClr val="accent4"/>
              </a:solidFill>
            </a:rPr>
            <a:t>Consolider sa culture générale en vue de la poursuite d’études</a:t>
          </a:r>
          <a:endParaRPr lang="en-US" dirty="0">
            <a:solidFill>
              <a:schemeClr val="accent4"/>
            </a:solidFill>
          </a:endParaRPr>
        </a:p>
      </dgm:t>
    </dgm:pt>
    <dgm:pt modelId="{8DAA69D3-21BC-4810-8F8A-94077A23EBAD}" type="parTrans" cxnId="{7C6EA795-FB38-4B95-96B6-829592854424}">
      <dgm:prSet/>
      <dgm:spPr/>
      <dgm:t>
        <a:bodyPr/>
        <a:lstStyle/>
        <a:p>
          <a:endParaRPr lang="en-US"/>
        </a:p>
      </dgm:t>
    </dgm:pt>
    <dgm:pt modelId="{37771F21-6113-4AE9-B0C2-327E4BF7919B}" type="sibTrans" cxnId="{7C6EA795-FB38-4B95-96B6-829592854424}">
      <dgm:prSet/>
      <dgm:spPr/>
      <dgm:t>
        <a:bodyPr/>
        <a:lstStyle/>
        <a:p>
          <a:endParaRPr lang="en-US"/>
        </a:p>
      </dgm:t>
    </dgm:pt>
    <dgm:pt modelId="{34060E4E-6163-7149-B8F1-B3E82DE5AAEE}" type="pres">
      <dgm:prSet presAssocID="{794C3C89-CDCD-4D3A-A652-D6E07F88FFC7}" presName="vert0" presStyleCnt="0">
        <dgm:presLayoutVars>
          <dgm:dir/>
          <dgm:animOne val="branch"/>
          <dgm:animLvl val="lvl"/>
        </dgm:presLayoutVars>
      </dgm:prSet>
      <dgm:spPr/>
    </dgm:pt>
    <dgm:pt modelId="{9F83A5B1-3073-8248-BF1B-BCFBF324F066}" type="pres">
      <dgm:prSet presAssocID="{B3A13639-7F6F-47BA-BA1C-9065786A20EA}" presName="thickLine" presStyleLbl="alignNode1" presStyleIdx="0" presStyleCnt="3"/>
      <dgm:spPr/>
    </dgm:pt>
    <dgm:pt modelId="{E6D51942-ABB5-2E45-B90A-FC0E67FEDFB6}" type="pres">
      <dgm:prSet presAssocID="{B3A13639-7F6F-47BA-BA1C-9065786A20EA}" presName="horz1" presStyleCnt="0"/>
      <dgm:spPr/>
    </dgm:pt>
    <dgm:pt modelId="{9A31E508-5D26-B84E-BA49-6B00635A29E9}" type="pres">
      <dgm:prSet presAssocID="{B3A13639-7F6F-47BA-BA1C-9065786A20EA}" presName="tx1" presStyleLbl="revTx" presStyleIdx="0" presStyleCnt="3"/>
      <dgm:spPr/>
    </dgm:pt>
    <dgm:pt modelId="{399F5F8A-CEA1-E04D-9C4C-6A0AE439637C}" type="pres">
      <dgm:prSet presAssocID="{B3A13639-7F6F-47BA-BA1C-9065786A20EA}" presName="vert1" presStyleCnt="0"/>
      <dgm:spPr/>
    </dgm:pt>
    <dgm:pt modelId="{4D2CDD5C-9538-104F-A360-5C27C564CF8B}" type="pres">
      <dgm:prSet presAssocID="{CB4ABD1B-5005-450F-A93B-A5CCAC6838F1}" presName="thickLine" presStyleLbl="alignNode1" presStyleIdx="1" presStyleCnt="3"/>
      <dgm:spPr/>
    </dgm:pt>
    <dgm:pt modelId="{A495DFF3-BE96-3446-ABEF-E3C83C716EF6}" type="pres">
      <dgm:prSet presAssocID="{CB4ABD1B-5005-450F-A93B-A5CCAC6838F1}" presName="horz1" presStyleCnt="0"/>
      <dgm:spPr/>
    </dgm:pt>
    <dgm:pt modelId="{84732242-6E5A-A849-A2EB-F1F6F9883F1C}" type="pres">
      <dgm:prSet presAssocID="{CB4ABD1B-5005-450F-A93B-A5CCAC6838F1}" presName="tx1" presStyleLbl="revTx" presStyleIdx="1" presStyleCnt="3"/>
      <dgm:spPr/>
    </dgm:pt>
    <dgm:pt modelId="{A6975314-AAAF-2A46-8CA7-DF84353CAD53}" type="pres">
      <dgm:prSet presAssocID="{CB4ABD1B-5005-450F-A93B-A5CCAC6838F1}" presName="vert1" presStyleCnt="0"/>
      <dgm:spPr/>
    </dgm:pt>
    <dgm:pt modelId="{D3777B98-C595-2F48-898C-8BC3F900C3FB}" type="pres">
      <dgm:prSet presAssocID="{3DCCD772-C287-44AF-86C5-725490972BCC}" presName="thickLine" presStyleLbl="alignNode1" presStyleIdx="2" presStyleCnt="3"/>
      <dgm:spPr/>
    </dgm:pt>
    <dgm:pt modelId="{98B25865-14AE-9D47-AE9C-6BBF9AE3A445}" type="pres">
      <dgm:prSet presAssocID="{3DCCD772-C287-44AF-86C5-725490972BCC}" presName="horz1" presStyleCnt="0"/>
      <dgm:spPr/>
    </dgm:pt>
    <dgm:pt modelId="{0A63D95A-9AEE-5141-8F35-650A218A378A}" type="pres">
      <dgm:prSet presAssocID="{3DCCD772-C287-44AF-86C5-725490972BCC}" presName="tx1" presStyleLbl="revTx" presStyleIdx="2" presStyleCnt="3"/>
      <dgm:spPr/>
    </dgm:pt>
    <dgm:pt modelId="{F4BB397B-BA4F-FA40-A67F-B983827E652B}" type="pres">
      <dgm:prSet presAssocID="{3DCCD772-C287-44AF-86C5-725490972BCC}" presName="vert1" presStyleCnt="0"/>
      <dgm:spPr/>
    </dgm:pt>
  </dgm:ptLst>
  <dgm:cxnLst>
    <dgm:cxn modelId="{7299BF18-2350-4E36-BAC9-65D70AFD02B3}" srcId="{794C3C89-CDCD-4D3A-A652-D6E07F88FFC7}" destId="{B3A13639-7F6F-47BA-BA1C-9065786A20EA}" srcOrd="0" destOrd="0" parTransId="{B914E68C-3455-4A0C-8840-A6CDC14ABB67}" sibTransId="{FC549A79-4758-4BD7-B6E4-B5DD823FB763}"/>
    <dgm:cxn modelId="{E0A6421C-F2B0-4E26-908E-E8EA320E04A4}" srcId="{794C3C89-CDCD-4D3A-A652-D6E07F88FFC7}" destId="{CB4ABD1B-5005-450F-A93B-A5CCAC6838F1}" srcOrd="1" destOrd="0" parTransId="{39832191-ABF7-464B-8B59-EE5C5053CF52}" sibTransId="{8D16BE2E-C081-4E09-BCD6-1B03C92E730B}"/>
    <dgm:cxn modelId="{6E68592C-1780-E948-ABE2-2E2B46A96429}" type="presOf" srcId="{794C3C89-CDCD-4D3A-A652-D6E07F88FFC7}" destId="{34060E4E-6163-7149-B8F1-B3E82DE5AAEE}" srcOrd="0" destOrd="0" presId="urn:microsoft.com/office/officeart/2008/layout/LinedList"/>
    <dgm:cxn modelId="{6EE0EE3D-9753-C346-B0E4-0ACA6E9E68FD}" type="presOf" srcId="{3DCCD772-C287-44AF-86C5-725490972BCC}" destId="{0A63D95A-9AEE-5141-8F35-650A218A378A}" srcOrd="0" destOrd="0" presId="urn:microsoft.com/office/officeart/2008/layout/LinedList"/>
    <dgm:cxn modelId="{AC7BA780-1D51-7848-941A-EB977409DCF1}" type="presOf" srcId="{B3A13639-7F6F-47BA-BA1C-9065786A20EA}" destId="{9A31E508-5D26-B84E-BA49-6B00635A29E9}" srcOrd="0" destOrd="0" presId="urn:microsoft.com/office/officeart/2008/layout/LinedList"/>
    <dgm:cxn modelId="{7C6EA795-FB38-4B95-96B6-829592854424}" srcId="{794C3C89-CDCD-4D3A-A652-D6E07F88FFC7}" destId="{3DCCD772-C287-44AF-86C5-725490972BCC}" srcOrd="2" destOrd="0" parTransId="{8DAA69D3-21BC-4810-8F8A-94077A23EBAD}" sibTransId="{37771F21-6113-4AE9-B0C2-327E4BF7919B}"/>
    <dgm:cxn modelId="{DF5B78E3-C30C-9549-BB39-FAF9380C23E4}" type="presOf" srcId="{CB4ABD1B-5005-450F-A93B-A5CCAC6838F1}" destId="{84732242-6E5A-A849-A2EB-F1F6F9883F1C}" srcOrd="0" destOrd="0" presId="urn:microsoft.com/office/officeart/2008/layout/LinedList"/>
    <dgm:cxn modelId="{AA5DB2C5-A8A5-F84E-8F84-26278ACF3091}" type="presParOf" srcId="{34060E4E-6163-7149-B8F1-B3E82DE5AAEE}" destId="{9F83A5B1-3073-8248-BF1B-BCFBF324F066}" srcOrd="0" destOrd="0" presId="urn:microsoft.com/office/officeart/2008/layout/LinedList"/>
    <dgm:cxn modelId="{20E61647-0193-9744-A299-A6D94133871D}" type="presParOf" srcId="{34060E4E-6163-7149-B8F1-B3E82DE5AAEE}" destId="{E6D51942-ABB5-2E45-B90A-FC0E67FEDFB6}" srcOrd="1" destOrd="0" presId="urn:microsoft.com/office/officeart/2008/layout/LinedList"/>
    <dgm:cxn modelId="{7975125E-B094-394D-81A3-24B06481A7FA}" type="presParOf" srcId="{E6D51942-ABB5-2E45-B90A-FC0E67FEDFB6}" destId="{9A31E508-5D26-B84E-BA49-6B00635A29E9}" srcOrd="0" destOrd="0" presId="urn:microsoft.com/office/officeart/2008/layout/LinedList"/>
    <dgm:cxn modelId="{89D32AD2-74F1-3642-AA88-5F5A1C680491}" type="presParOf" srcId="{E6D51942-ABB5-2E45-B90A-FC0E67FEDFB6}" destId="{399F5F8A-CEA1-E04D-9C4C-6A0AE439637C}" srcOrd="1" destOrd="0" presId="urn:microsoft.com/office/officeart/2008/layout/LinedList"/>
    <dgm:cxn modelId="{54392DA0-9E5F-4F4E-ACD7-DF9DFA8A703D}" type="presParOf" srcId="{34060E4E-6163-7149-B8F1-B3E82DE5AAEE}" destId="{4D2CDD5C-9538-104F-A360-5C27C564CF8B}" srcOrd="2" destOrd="0" presId="urn:microsoft.com/office/officeart/2008/layout/LinedList"/>
    <dgm:cxn modelId="{95A1597D-95BE-2D43-8FC2-01A1D83DE1EE}" type="presParOf" srcId="{34060E4E-6163-7149-B8F1-B3E82DE5AAEE}" destId="{A495DFF3-BE96-3446-ABEF-E3C83C716EF6}" srcOrd="3" destOrd="0" presId="urn:microsoft.com/office/officeart/2008/layout/LinedList"/>
    <dgm:cxn modelId="{BCDFA5CA-FFD4-5D45-90AF-7EF6C588E20F}" type="presParOf" srcId="{A495DFF3-BE96-3446-ABEF-E3C83C716EF6}" destId="{84732242-6E5A-A849-A2EB-F1F6F9883F1C}" srcOrd="0" destOrd="0" presId="urn:microsoft.com/office/officeart/2008/layout/LinedList"/>
    <dgm:cxn modelId="{C5A111B2-9F02-914C-8434-470E78501420}" type="presParOf" srcId="{A495DFF3-BE96-3446-ABEF-E3C83C716EF6}" destId="{A6975314-AAAF-2A46-8CA7-DF84353CAD53}" srcOrd="1" destOrd="0" presId="urn:microsoft.com/office/officeart/2008/layout/LinedList"/>
    <dgm:cxn modelId="{0F2C93F4-5735-6747-8A79-6F2ED02C8A4C}" type="presParOf" srcId="{34060E4E-6163-7149-B8F1-B3E82DE5AAEE}" destId="{D3777B98-C595-2F48-898C-8BC3F900C3FB}" srcOrd="4" destOrd="0" presId="urn:microsoft.com/office/officeart/2008/layout/LinedList"/>
    <dgm:cxn modelId="{F01D39EC-A3B7-4D40-9D2F-B8C540F16458}" type="presParOf" srcId="{34060E4E-6163-7149-B8F1-B3E82DE5AAEE}" destId="{98B25865-14AE-9D47-AE9C-6BBF9AE3A445}" srcOrd="5" destOrd="0" presId="urn:microsoft.com/office/officeart/2008/layout/LinedList"/>
    <dgm:cxn modelId="{D1C9915F-48B8-E742-A2A7-F412E09EFC06}" type="presParOf" srcId="{98B25865-14AE-9D47-AE9C-6BBF9AE3A445}" destId="{0A63D95A-9AEE-5141-8F35-650A218A378A}" srcOrd="0" destOrd="0" presId="urn:microsoft.com/office/officeart/2008/layout/LinedList"/>
    <dgm:cxn modelId="{19FBE756-381C-6B49-83DD-A3BCA35953CE}" type="presParOf" srcId="{98B25865-14AE-9D47-AE9C-6BBF9AE3A445}" destId="{F4BB397B-BA4F-FA40-A67F-B983827E65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A5B1-3073-8248-BF1B-BCFBF324F066}">
      <dsp:nvSpPr>
        <dsp:cNvPr id="0" name=""/>
        <dsp:cNvSpPr/>
      </dsp:nvSpPr>
      <dsp:spPr>
        <a:xfrm>
          <a:off x="0" y="2307"/>
          <a:ext cx="57446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1E508-5D26-B84E-BA49-6B00635A29E9}">
      <dsp:nvSpPr>
        <dsp:cNvPr id="0" name=""/>
        <dsp:cNvSpPr/>
      </dsp:nvSpPr>
      <dsp:spPr>
        <a:xfrm>
          <a:off x="0" y="2307"/>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baseline="0" dirty="0">
              <a:solidFill>
                <a:schemeClr val="accent4"/>
              </a:solidFill>
              <a:latin typeface="+mn-lt"/>
            </a:rPr>
            <a:t>Comprendre les enjeux du monde contemporain par le droit</a:t>
          </a:r>
          <a:endParaRPr lang="en-US" sz="3100" kern="1200" baseline="0" dirty="0">
            <a:solidFill>
              <a:schemeClr val="accent4"/>
            </a:solidFill>
            <a:latin typeface="+mn-lt"/>
          </a:endParaRPr>
        </a:p>
      </dsp:txBody>
      <dsp:txXfrm>
        <a:off x="0" y="2307"/>
        <a:ext cx="5744684" cy="1573886"/>
      </dsp:txXfrm>
    </dsp:sp>
    <dsp:sp modelId="{4D2CDD5C-9538-104F-A360-5C27C564CF8B}">
      <dsp:nvSpPr>
        <dsp:cNvPr id="0" name=""/>
        <dsp:cNvSpPr/>
      </dsp:nvSpPr>
      <dsp:spPr>
        <a:xfrm>
          <a:off x="0" y="1576194"/>
          <a:ext cx="57446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32242-6E5A-A849-A2EB-F1F6F9883F1C}">
      <dsp:nvSpPr>
        <dsp:cNvPr id="0" name=""/>
        <dsp:cNvSpPr/>
      </dsp:nvSpPr>
      <dsp:spPr>
        <a:xfrm>
          <a:off x="0" y="1576194"/>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solidFill>
                <a:schemeClr val="accent4"/>
              </a:solidFill>
            </a:rPr>
            <a:t>Se faire une juste représentation du droit et de ses métiers</a:t>
          </a:r>
          <a:endParaRPr lang="en-US" sz="3100" kern="1200" dirty="0">
            <a:solidFill>
              <a:schemeClr val="accent4"/>
            </a:solidFill>
          </a:endParaRPr>
        </a:p>
      </dsp:txBody>
      <dsp:txXfrm>
        <a:off x="0" y="1576194"/>
        <a:ext cx="5744684" cy="1573886"/>
      </dsp:txXfrm>
    </dsp:sp>
    <dsp:sp modelId="{D3777B98-C595-2F48-898C-8BC3F900C3FB}">
      <dsp:nvSpPr>
        <dsp:cNvPr id="0" name=""/>
        <dsp:cNvSpPr/>
      </dsp:nvSpPr>
      <dsp:spPr>
        <a:xfrm>
          <a:off x="0" y="3150081"/>
          <a:ext cx="57446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3D95A-9AEE-5141-8F35-650A218A378A}">
      <dsp:nvSpPr>
        <dsp:cNvPr id="0" name=""/>
        <dsp:cNvSpPr/>
      </dsp:nvSpPr>
      <dsp:spPr>
        <a:xfrm>
          <a:off x="0" y="3150081"/>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solidFill>
                <a:schemeClr val="accent4"/>
              </a:solidFill>
            </a:rPr>
            <a:t>Consolider sa culture générale en vue de la poursuite d’études</a:t>
          </a:r>
          <a:endParaRPr lang="en-US" sz="3100" kern="1200" dirty="0">
            <a:solidFill>
              <a:schemeClr val="accent4"/>
            </a:solidFill>
          </a:endParaRPr>
        </a:p>
      </dsp:txBody>
      <dsp:txXfrm>
        <a:off x="0" y="3150081"/>
        <a:ext cx="5744684" cy="15738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48"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50"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52"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
        <p:nvSpPr>
          <p:cNvPr id="53"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57"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58"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
        <p:nvSpPr>
          <p:cNvPr id="59"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6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
        <p:nvSpPr>
          <p:cNvPr id="6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63"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6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66"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67"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69"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70"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72"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7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74"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75"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77"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78"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79"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80"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81"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82"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ffffff"/>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ffffff"/>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ffffff"/>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ffffff"/>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62626">
            <a:alpha val="91000"/>
          </a:srgbClr>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ffffff"/>
                </a:solidFill>
                <a:latin typeface="Calibri Light"/>
              </a:rPr>
              <a:t>Modifiez le style du titre</a:t>
            </a:r>
            <a:endParaRPr b="0" lang="en-US" sz="4400" spc="-1" strike="noStrike">
              <a:solidFill>
                <a:srgbClr val="ffffff"/>
              </a:solidFill>
              <a:latin typeface="Calibri"/>
            </a:endParaRPr>
          </a:p>
        </p:txBody>
      </p:sp>
      <p:sp>
        <p:nvSpPr>
          <p:cNvPr id="1"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ffffff"/>
              </a:buClr>
              <a:buFont typeface="Arial"/>
              <a:buChar char="•"/>
            </a:pPr>
            <a:r>
              <a:rPr b="0" lang="fr-FR" sz="2800" spc="-1" strike="noStrike">
                <a:solidFill>
                  <a:srgbClr val="ffffff"/>
                </a:solidFill>
                <a:latin typeface="Calibri"/>
              </a:rPr>
              <a:t>Cliquez pour modifier les styles du texte du masque</a:t>
            </a:r>
            <a:endParaRPr b="0" lang="en-US" sz="2800" spc="-1" strike="noStrike">
              <a:solidFill>
                <a:srgbClr val="ffffff"/>
              </a:solidFill>
              <a:latin typeface="Calibri"/>
            </a:endParaRPr>
          </a:p>
          <a:p>
            <a:pPr lvl="1" marL="685800" indent="-228240">
              <a:lnSpc>
                <a:spcPct val="90000"/>
              </a:lnSpc>
              <a:spcBef>
                <a:spcPts val="499"/>
              </a:spcBef>
              <a:buClr>
                <a:srgbClr val="ffffff"/>
              </a:buClr>
              <a:buFont typeface="Arial"/>
              <a:buChar char="•"/>
            </a:pPr>
            <a:r>
              <a:rPr b="0" lang="fr-FR" sz="2400" spc="-1" strike="noStrike">
                <a:solidFill>
                  <a:srgbClr val="ffffff"/>
                </a:solidFill>
                <a:latin typeface="Calibri"/>
              </a:rPr>
              <a:t>Deuxième niveau</a:t>
            </a:r>
            <a:endParaRPr b="0" lang="en-US" sz="2400" spc="-1" strike="noStrike">
              <a:solidFill>
                <a:srgbClr val="ffffff"/>
              </a:solidFill>
              <a:latin typeface="Calibri"/>
            </a:endParaRPr>
          </a:p>
          <a:p>
            <a:pPr lvl="2" marL="1143000" indent="-228240">
              <a:lnSpc>
                <a:spcPct val="90000"/>
              </a:lnSpc>
              <a:spcBef>
                <a:spcPts val="499"/>
              </a:spcBef>
              <a:buClr>
                <a:srgbClr val="ffffff"/>
              </a:buClr>
              <a:buFont typeface="Arial"/>
              <a:buChar char="•"/>
            </a:pPr>
            <a:r>
              <a:rPr b="0" lang="fr-FR" sz="2000" spc="-1" strike="noStrike">
                <a:solidFill>
                  <a:srgbClr val="ffffff"/>
                </a:solidFill>
                <a:latin typeface="Calibri"/>
              </a:rPr>
              <a:t>Troisième niveau</a:t>
            </a:r>
            <a:endParaRPr b="0" lang="en-US" sz="2000" spc="-1" strike="noStrike">
              <a:solidFill>
                <a:srgbClr val="ffffff"/>
              </a:solidFill>
              <a:latin typeface="Calibri"/>
            </a:endParaRPr>
          </a:p>
          <a:p>
            <a:pPr lvl="3" marL="1600200" indent="-228240">
              <a:lnSpc>
                <a:spcPct val="90000"/>
              </a:lnSpc>
              <a:spcBef>
                <a:spcPts val="499"/>
              </a:spcBef>
              <a:buClr>
                <a:srgbClr val="ffffff"/>
              </a:buClr>
              <a:buFont typeface="Arial"/>
              <a:buChar char="•"/>
            </a:pPr>
            <a:r>
              <a:rPr b="0" lang="fr-FR" sz="1800" spc="-1" strike="noStrike">
                <a:solidFill>
                  <a:srgbClr val="ffffff"/>
                </a:solidFill>
                <a:latin typeface="Calibri"/>
              </a:rPr>
              <a:t>Quatrième niveau</a:t>
            </a:r>
            <a:endParaRPr b="0" lang="en-US" sz="1800" spc="-1" strike="noStrike">
              <a:solidFill>
                <a:srgbClr val="ffffff"/>
              </a:solidFill>
              <a:latin typeface="Calibri"/>
            </a:endParaRPr>
          </a:p>
          <a:p>
            <a:pPr lvl="4" marL="2057400" indent="-228240">
              <a:lnSpc>
                <a:spcPct val="90000"/>
              </a:lnSpc>
              <a:spcBef>
                <a:spcPts val="499"/>
              </a:spcBef>
              <a:buClr>
                <a:srgbClr val="ffffff"/>
              </a:buClr>
              <a:buFont typeface="Arial"/>
              <a:buChar char="•"/>
            </a:pPr>
            <a:r>
              <a:rPr b="0" lang="fr-FR" sz="1800" spc="-1" strike="noStrike">
                <a:solidFill>
                  <a:srgbClr val="ffffff"/>
                </a:solidFill>
                <a:latin typeface="Calibri"/>
              </a:rPr>
              <a:t>Cinquième niveau</a:t>
            </a:r>
            <a:endParaRPr b="0" lang="en-US" sz="1800" spc="-1" strike="noStrike">
              <a:solidFill>
                <a:srgbClr val="ffffff"/>
              </a:solidFill>
              <a:latin typeface="Calibri"/>
            </a:endParaRPr>
          </a:p>
        </p:txBody>
      </p:sp>
      <p:sp>
        <p:nvSpPr>
          <p:cNvPr id="2"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FA27E5F3-8BA1-4784-9DC1-8E686E7CF36F}" type="datetime">
              <a:rPr b="0" lang="fr-FR" sz="1200" spc="-1" strike="noStrike">
                <a:solidFill>
                  <a:srgbClr val="ffffff"/>
                </a:solidFill>
                <a:latin typeface="Calibri"/>
              </a:rPr>
              <a:t>30/12/2020</a:t>
            </a:fld>
            <a:endParaRPr b="0" lang="fr-FR" sz="1200" spc="-1" strike="noStrike">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9FF0A0E-2E6B-429A-B223-CDE5E3EEB17C}" type="slidenum">
              <a:rPr b="0" lang="fr-FR" sz="1200" spc="-1" strike="noStrike">
                <a:solidFill>
                  <a:srgbClr val="ffffff"/>
                </a:solidFill>
                <a:latin typeface="Calibri"/>
              </a:rPr>
              <a:t>4</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62626">
            <a:alpha val="91000"/>
          </a:srgbClr>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9880" y="457200"/>
            <a:ext cx="3931920" cy="1599840"/>
          </a:xfrm>
          <a:prstGeom prst="rect">
            <a:avLst/>
          </a:prstGeom>
        </p:spPr>
        <p:txBody>
          <a:bodyPr anchor="b">
            <a:noAutofit/>
          </a:bodyPr>
          <a:p>
            <a:pPr>
              <a:lnSpc>
                <a:spcPct val="90000"/>
              </a:lnSpc>
            </a:pPr>
            <a:r>
              <a:rPr b="0" lang="fr-FR" sz="3200" spc="-1" strike="noStrike">
                <a:solidFill>
                  <a:srgbClr val="ffffff"/>
                </a:solidFill>
                <a:latin typeface="Calibri Light"/>
              </a:rPr>
              <a:t>Modifiez le style du titre</a:t>
            </a:r>
            <a:endParaRPr b="0" lang="en-US" sz="3200" spc="-1" strike="noStrike">
              <a:solidFill>
                <a:srgbClr val="ffffff"/>
              </a:solidFill>
              <a:latin typeface="Calibri"/>
            </a:endParaRPr>
          </a:p>
        </p:txBody>
      </p:sp>
      <p:sp>
        <p:nvSpPr>
          <p:cNvPr id="42" name="PlaceHolder 2"/>
          <p:cNvSpPr>
            <a:spLocks noGrp="1"/>
          </p:cNvSpPr>
          <p:nvPr>
            <p:ph type="body"/>
          </p:nvPr>
        </p:nvSpPr>
        <p:spPr>
          <a:xfrm>
            <a:off x="5183280" y="987480"/>
            <a:ext cx="6171840" cy="4873320"/>
          </a:xfrm>
          <a:prstGeom prst="rect">
            <a:avLst/>
          </a:prstGeom>
        </p:spPr>
        <p:txBody>
          <a:bodyPr lIns="90000" rIns="90000" tIns="45000" bIns="45000">
            <a:noAutofit/>
          </a:bodyPr>
          <a:p>
            <a:pPr>
              <a:lnSpc>
                <a:spcPct val="100000"/>
              </a:lnSpc>
            </a:pPr>
            <a:r>
              <a:rPr b="0" lang="fr-FR" sz="3200" spc="-1" strike="noStrike">
                <a:solidFill>
                  <a:srgbClr val="ffffff"/>
                </a:solidFill>
                <a:latin typeface="Calibri"/>
              </a:rPr>
              <a:t>Cliquez sur l'icône pour ajouter une image</a:t>
            </a:r>
            <a:endParaRPr b="0" lang="en-US" sz="3200" spc="-1" strike="noStrike">
              <a:solidFill>
                <a:srgbClr val="ffffff"/>
              </a:solidFill>
              <a:latin typeface="Calibri"/>
            </a:endParaRPr>
          </a:p>
        </p:txBody>
      </p:sp>
      <p:sp>
        <p:nvSpPr>
          <p:cNvPr id="43" name="PlaceHolder 3"/>
          <p:cNvSpPr>
            <a:spLocks noGrp="1"/>
          </p:cNvSpPr>
          <p:nvPr>
            <p:ph type="body"/>
          </p:nvPr>
        </p:nvSpPr>
        <p:spPr>
          <a:xfrm>
            <a:off x="839880" y="2057400"/>
            <a:ext cx="3931920" cy="3811320"/>
          </a:xfrm>
          <a:prstGeom prst="rect">
            <a:avLst/>
          </a:prstGeom>
        </p:spPr>
        <p:txBody>
          <a:bodyPr>
            <a:noAutofit/>
          </a:bodyPr>
          <a:p>
            <a:pPr>
              <a:lnSpc>
                <a:spcPct val="90000"/>
              </a:lnSpc>
              <a:spcBef>
                <a:spcPts val="1001"/>
              </a:spcBef>
            </a:pPr>
            <a:r>
              <a:rPr b="0" lang="fr-FR" sz="1600" spc="-1" strike="noStrike">
                <a:solidFill>
                  <a:srgbClr val="ffffff"/>
                </a:solidFill>
                <a:latin typeface="Calibri"/>
              </a:rPr>
              <a:t>Cliquez pour modifier les styles du texte du masque</a:t>
            </a:r>
            <a:endParaRPr b="0" lang="en-US" sz="1600" spc="-1" strike="noStrike">
              <a:solidFill>
                <a:srgbClr val="ffffff"/>
              </a:solidFill>
              <a:latin typeface="Calibri"/>
            </a:endParaRPr>
          </a:p>
        </p:txBody>
      </p:sp>
      <p:sp>
        <p:nvSpPr>
          <p:cNvPr id="44"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E2C72BDA-8C45-4730-A39C-653D71FE17F4}" type="datetime">
              <a:rPr b="0" lang="fr-FR" sz="1200" spc="-1" strike="noStrike">
                <a:solidFill>
                  <a:srgbClr val="ffffff"/>
                </a:solidFill>
                <a:latin typeface="Calibri"/>
              </a:rPr>
              <a:t>30/12/2020</a:t>
            </a:fld>
            <a:endParaRPr b="0" lang="fr-FR" sz="1200" spc="-1" strike="noStrike">
              <a:latin typeface="Times New Roman"/>
            </a:endParaRPr>
          </a:p>
        </p:txBody>
      </p:sp>
      <p:sp>
        <p:nvSpPr>
          <p:cNvPr id="45" name="PlaceHolder 5"/>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6"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248143AA-6D98-4AF0-A802-A362744A1ACF}" type="slidenum">
              <a:rPr b="0" lang="fr-FR" sz="1200" spc="-1" strike="noStrike">
                <a:solidFill>
                  <a:srgbClr val="ffffff"/>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hyperlink" Target="https://cache.media.education.gouv.fr/file/SPE8_MENJ_25_7_2019/65/0/spe266_annexe_1158650.pdf" TargetMode="External"/><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0" y="0"/>
            <a:ext cx="12191760" cy="6856920"/>
          </a:xfrm>
          <a:prstGeom prst="rect">
            <a:avLst/>
          </a:prstGeom>
          <a:solidFill>
            <a:schemeClr val="bg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p:style>
      </p:sp>
      <p:sp>
        <p:nvSpPr>
          <p:cNvPr id="84" name="TextShape 2"/>
          <p:cNvSpPr txBox="1"/>
          <p:nvPr/>
        </p:nvSpPr>
        <p:spPr>
          <a:xfrm>
            <a:off x="518040" y="4343400"/>
            <a:ext cx="3996720" cy="2383920"/>
          </a:xfrm>
          <a:prstGeom prst="rect">
            <a:avLst/>
          </a:prstGeom>
          <a:noFill/>
          <a:ln>
            <a:noFill/>
          </a:ln>
        </p:spPr>
        <p:txBody>
          <a:bodyPr anchor="ctr">
            <a:normAutofit/>
          </a:bodyPr>
          <a:p>
            <a:pPr>
              <a:lnSpc>
                <a:spcPct val="90000"/>
              </a:lnSpc>
            </a:pPr>
            <a:r>
              <a:rPr b="0" i="1" lang="fr-FR" sz="2500" spc="-1" strike="noStrike">
                <a:solidFill>
                  <a:srgbClr val="ffffff"/>
                </a:solidFill>
                <a:latin typeface="Calibri Light"/>
              </a:rPr>
              <a:t>DROIT ET GRANDS ENJEUX DU MONDE CONTEMPORAIN</a:t>
            </a:r>
            <a:br/>
            <a:r>
              <a:rPr b="0" i="1" lang="fr-FR" sz="2500" spc="-1" strike="noStrike">
                <a:solidFill>
                  <a:srgbClr val="ffffff"/>
                </a:solidFill>
                <a:latin typeface="Calibri Light"/>
              </a:rPr>
              <a:t>(DGEMC)</a:t>
            </a:r>
            <a:br/>
            <a:r>
              <a:rPr b="0" i="1" lang="fr-FR" sz="2000" spc="-1" strike="noStrike">
                <a:solidFill>
                  <a:srgbClr val="ffffff"/>
                </a:solidFill>
                <a:latin typeface="Calibri Light"/>
              </a:rPr>
              <a:t>Une option désormais ouverte à TOUS les élèves de terminale </a:t>
            </a:r>
            <a:endParaRPr b="0" lang="en-US" sz="2000" spc="-1" strike="noStrike">
              <a:solidFill>
                <a:srgbClr val="ffffff"/>
              </a:solidFill>
              <a:latin typeface="Calibri"/>
            </a:endParaRPr>
          </a:p>
        </p:txBody>
      </p:sp>
      <p:sp>
        <p:nvSpPr>
          <p:cNvPr id="85" name="CustomShape 3"/>
          <p:cNvSpPr/>
          <p:nvPr/>
        </p:nvSpPr>
        <p:spPr>
          <a:xfrm>
            <a:off x="0" y="0"/>
            <a:ext cx="12191760" cy="865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86" name="CustomShape 4"/>
          <p:cNvSpPr/>
          <p:nvPr/>
        </p:nvSpPr>
        <p:spPr>
          <a:xfrm>
            <a:off x="518040" y="0"/>
            <a:ext cx="11231280" cy="4587840"/>
          </a:xfrm>
          <a:prstGeom prst="rect">
            <a:avLst/>
          </a:prstGeom>
          <a:solidFill>
            <a:schemeClr val="bg1"/>
          </a:solidFill>
          <a:ln>
            <a:noFill/>
          </a:ln>
          <a:effectLst>
            <a:outerShdw algn="t" blurRad="13970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pic>
        <p:nvPicPr>
          <p:cNvPr id="87" name="Espace réservé du contenu 4" descr="Une image contenant intérieur, hall, rouge, assis&#10;&#10;Description générée automatiquement"/>
          <p:cNvPicPr/>
          <p:nvPr/>
        </p:nvPicPr>
        <p:blipFill>
          <a:blip r:embed="rId1">
            <a:alphaModFix amt="59000"/>
          </a:blip>
          <a:srcRect l="0" t="11635" r="0" b="9007"/>
          <a:stretch/>
        </p:blipFill>
        <p:spPr>
          <a:xfrm>
            <a:off x="959040" y="364320"/>
            <a:ext cx="10369440" cy="3867480"/>
          </a:xfrm>
          <a:prstGeom prst="rect">
            <a:avLst/>
          </a:prstGeom>
          <a:ln>
            <a:noFill/>
          </a:ln>
        </p:spPr>
      </p:pic>
      <p:sp>
        <p:nvSpPr>
          <p:cNvPr id="88" name="CustomShape 5"/>
          <p:cNvSpPr/>
          <p:nvPr/>
        </p:nvSpPr>
        <p:spPr>
          <a:xfrm flipH="1" rot="5400000">
            <a:off x="4001040" y="5661360"/>
            <a:ext cx="1462680" cy="45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89" name="TextShape 6"/>
          <p:cNvSpPr txBox="1"/>
          <p:nvPr/>
        </p:nvSpPr>
        <p:spPr>
          <a:xfrm>
            <a:off x="5162760" y="3672000"/>
            <a:ext cx="6586560" cy="2768040"/>
          </a:xfrm>
          <a:prstGeom prst="rect">
            <a:avLst/>
          </a:prstGeom>
          <a:solidFill>
            <a:srgbClr val="404040">
              <a:alpha val="79000"/>
            </a:srgbClr>
          </a:solidFill>
          <a:ln>
            <a:noFill/>
          </a:ln>
        </p:spPr>
        <p:txBody>
          <a:bodyPr anchor="ctr">
            <a:normAutofit/>
          </a:bodyPr>
          <a:p>
            <a:pPr>
              <a:lnSpc>
                <a:spcPct val="90000"/>
              </a:lnSpc>
              <a:spcBef>
                <a:spcPts val="1001"/>
              </a:spcBef>
            </a:pPr>
            <a:br/>
            <a:endParaRPr b="0" lang="en-US" sz="2800" spc="-1" strike="noStrike">
              <a:solidFill>
                <a:srgbClr val="ffffff"/>
              </a:solidFill>
              <a:latin typeface="Calibri"/>
            </a:endParaRPr>
          </a:p>
          <a:p>
            <a:pPr>
              <a:lnSpc>
                <a:spcPct val="90000"/>
              </a:lnSpc>
              <a:spcBef>
                <a:spcPts val="1001"/>
              </a:spcBef>
            </a:pPr>
            <a:r>
              <a:rPr b="0" i="1" lang="fr-FR" sz="2000" spc="-1" strike="noStrike">
                <a:solidFill>
                  <a:srgbClr val="ffc000"/>
                </a:solidFill>
                <a:latin typeface="Calibri"/>
              </a:rPr>
              <a:t>« On représente toujours la Justice avec un glaive et une balance. Je la munirais plutôt d'un miroir. Elle dit sans doute mieux que toute autre institution les profondes mutations et les soubresauts de notre société, sa fébrilité comme ses audaces. »</a:t>
            </a:r>
            <a:endParaRPr b="0" lang="en-US" sz="2000" spc="-1" strike="noStrike">
              <a:solidFill>
                <a:srgbClr val="ffffff"/>
              </a:solidFill>
              <a:latin typeface="Calibri"/>
            </a:endParaRPr>
          </a:p>
          <a:p>
            <a:pPr>
              <a:lnSpc>
                <a:spcPct val="90000"/>
              </a:lnSpc>
              <a:spcBef>
                <a:spcPts val="1001"/>
              </a:spcBef>
            </a:pPr>
            <a:r>
              <a:rPr b="0" lang="fr-FR" sz="2000" spc="-1" strike="noStrike">
                <a:solidFill>
                  <a:srgbClr val="ffc000"/>
                </a:solidFill>
                <a:latin typeface="Calibri"/>
              </a:rPr>
              <a:t>J.P. Rosenczveig</a:t>
            </a:r>
            <a:r>
              <a:rPr b="0" i="1" lang="fr-FR" sz="2000" spc="-1" strike="noStrike">
                <a:solidFill>
                  <a:srgbClr val="ffc000"/>
                </a:solidFill>
                <a:latin typeface="Calibri"/>
              </a:rPr>
              <a:t>, Rendre justice aux enfants</a:t>
            </a:r>
            <a:endParaRPr b="0" lang="en-US" sz="2000" spc="-1" strike="noStrike">
              <a:solidFill>
                <a:srgbClr val="ffffff"/>
              </a:solidFill>
              <a:latin typeface="Calibri"/>
            </a:endParaRPr>
          </a:p>
          <a:p>
            <a:pPr>
              <a:lnSpc>
                <a:spcPct val="90000"/>
              </a:lnSpc>
              <a:spcBef>
                <a:spcPts val="1001"/>
              </a:spcBef>
            </a:pPr>
            <a:endParaRPr b="0" lang="en-US" sz="2000" spc="-1" strike="noStrike">
              <a:solidFill>
                <a:srgbClr val="ffffff"/>
              </a:solidFill>
              <a:latin typeface="Calibri"/>
            </a:endParaRPr>
          </a:p>
          <a:p>
            <a:pPr>
              <a:lnSpc>
                <a:spcPct val="90000"/>
              </a:lnSpc>
              <a:spcBef>
                <a:spcPts val="1001"/>
              </a:spcBef>
            </a:pPr>
            <a:endParaRPr b="0" lang="en-US" sz="2000" spc="-1" strike="noStrike">
              <a:solidFill>
                <a:srgbClr val="ffffff"/>
              </a:solidFill>
              <a:latin typeface="Calibri"/>
            </a:endParaRPr>
          </a:p>
        </p:txBody>
      </p:sp>
    </p:spTree>
  </p:cSld>
  <mc:AlternateContent>
    <mc:Choice Requires="p14">
      <p:transition spd="slow" advTm="6000" p14:dur="1500">
        <p:random/>
      </p:transition>
    </mc:Choice>
    <mc:Fallback>
      <p:transition spd="slow" advTm="6000">
        <p:random/>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ffffff"/>
              </a:solidFill>
              <a:latin typeface="Calibri"/>
            </a:endParaRPr>
          </a:p>
        </p:txBody>
      </p:sp>
      <p:sp>
        <p:nvSpPr>
          <p:cNvPr id="91" name="TextShape 2"/>
          <p:cNvSpPr txBox="1"/>
          <p:nvPr/>
        </p:nvSpPr>
        <p:spPr>
          <a:xfrm>
            <a:off x="838080" y="1825560"/>
            <a:ext cx="10515240" cy="4350960"/>
          </a:xfrm>
          <a:prstGeom prst="rect">
            <a:avLst/>
          </a:prstGeom>
          <a:noFill/>
          <a:ln>
            <a:noFill/>
          </a:ln>
        </p:spPr>
        <p:txBody>
          <a:bodyPr>
            <a:noAutofit/>
          </a:bodyPr>
          <a:p>
            <a:endParaRPr b="0" lang="en-US" sz="2800" spc="-1" strike="noStrike">
              <a:solidFill>
                <a:srgbClr val="ffffff"/>
              </a:solidFill>
              <a:latin typeface="Calibri"/>
            </a:endParaRPr>
          </a:p>
        </p:txBody>
      </p:sp>
      <p:pic>
        <p:nvPicPr>
          <p:cNvPr id="92" name="Image 4" descr="Une image contenant intérieur, table, assis, ouvrir&#10;&#10;Description générée automatiquement"/>
          <p:cNvPicPr/>
          <p:nvPr/>
        </p:nvPicPr>
        <p:blipFill>
          <a:blip r:embed="rId1"/>
          <a:stretch/>
        </p:blipFill>
        <p:spPr>
          <a:xfrm>
            <a:off x="304920" y="254160"/>
            <a:ext cx="10807200" cy="6349680"/>
          </a:xfrm>
          <a:prstGeom prst="rect">
            <a:avLst/>
          </a:prstGeom>
          <a:ln>
            <a:noFill/>
          </a:ln>
        </p:spPr>
      </p:pic>
      <p:sp>
        <p:nvSpPr>
          <p:cNvPr id="93" name="CustomShape 3"/>
          <p:cNvSpPr/>
          <p:nvPr/>
        </p:nvSpPr>
        <p:spPr>
          <a:xfrm>
            <a:off x="4978080" y="3526920"/>
            <a:ext cx="7213680" cy="3330720"/>
          </a:xfrm>
          <a:prstGeom prst="rect">
            <a:avLst/>
          </a:prstGeom>
          <a:solidFill>
            <a:schemeClr val="bg1">
              <a:lumMod val="75000"/>
              <a:lumOff val="25000"/>
              <a:alpha val="85000"/>
            </a:schemeClr>
          </a:solidFill>
          <a:ln/>
        </p:spPr>
        <p:style>
          <a:lnRef idx="1">
            <a:schemeClr val="dk1"/>
          </a:lnRef>
          <a:fillRef idx="3">
            <a:schemeClr val="dk1"/>
          </a:fillRef>
          <a:effectRef idx="2">
            <a:schemeClr val="dk1"/>
          </a:effectRef>
          <a:fontRef idx="minor"/>
        </p:style>
        <p:txBody>
          <a:bodyPr lIns="90000" rIns="90000" tIns="45000" bIns="45000" anchor="ctr">
            <a:noAutofit/>
          </a:bodyPr>
          <a:p>
            <a:pPr>
              <a:lnSpc>
                <a:spcPct val="100000"/>
              </a:lnSpc>
            </a:pPr>
            <a:r>
              <a:rPr b="1" lang="en-US" sz="2400" spc="-1" strike="noStrike">
                <a:solidFill>
                  <a:srgbClr val="ffffff"/>
                </a:solidFill>
                <a:latin typeface="Calibri"/>
              </a:rPr>
              <a:t>Le droit est le grand absent des matières enseignées au lycée et pourtant, de la naissance à la fin de vie, en passant par le travail, la vie de famille, l’héritage... les normes juridiques structurent nos vies.</a:t>
            </a:r>
            <a:br/>
            <a:r>
              <a:rPr b="1" lang="en-US" sz="2400" spc="-1" strike="noStrike">
                <a:solidFill>
                  <a:srgbClr val="ffc000"/>
                </a:solidFill>
                <a:latin typeface="Calibri"/>
              </a:rPr>
              <a:t>Nul n’est censé ignorer la loi. Vraiment ?</a:t>
            </a:r>
            <a:endParaRPr b="0" lang="fr-FR" sz="2400" spc="-1" strike="noStrike">
              <a:latin typeface="Arial"/>
            </a:endParaRPr>
          </a:p>
        </p:txBody>
      </p:sp>
    </p:spTree>
  </p:cSld>
  <mc:AlternateContent>
    <mc:Choice Requires="p14">
      <p:transition spd="slow" advTm="6000" p14:dur="1500">
        <p:random/>
      </p:transition>
    </mc:Choice>
    <mc:Fallback>
      <p:transition spd="slow" advTm="6000">
        <p:random/>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95" name="Image 5" descr="Une image contenant extérieur, bâtiment, grand, tour&#10;&#10;Description générée automatiquement"/>
          <p:cNvPicPr/>
          <p:nvPr/>
        </p:nvPicPr>
        <p:blipFill>
          <a:blip r:embed="rId1">
            <a:alphaModFix amt="35000"/>
          </a:blip>
          <a:stretch/>
        </p:blipFill>
        <p:spPr>
          <a:xfrm>
            <a:off x="0" y="0"/>
            <a:ext cx="12191760" cy="6857640"/>
          </a:xfrm>
          <a:prstGeom prst="rect">
            <a:avLst/>
          </a:prstGeom>
          <a:ln>
            <a:noFill/>
          </a:ln>
        </p:spPr>
      </p:pic>
      <p:sp>
        <p:nvSpPr>
          <p:cNvPr id="96" name="TextShape 2"/>
          <p:cNvSpPr txBox="1"/>
          <p:nvPr/>
        </p:nvSpPr>
        <p:spPr>
          <a:xfrm>
            <a:off x="838080" y="1065960"/>
            <a:ext cx="3312720" cy="4726080"/>
          </a:xfrm>
          <a:prstGeom prst="rect">
            <a:avLst/>
          </a:prstGeom>
          <a:noFill/>
          <a:ln>
            <a:noFill/>
          </a:ln>
        </p:spPr>
        <p:txBody>
          <a:bodyPr anchor="ctr">
            <a:normAutofit/>
          </a:bodyPr>
          <a:p>
            <a:pPr>
              <a:lnSpc>
                <a:spcPct val="90000"/>
              </a:lnSpc>
            </a:pPr>
            <a:r>
              <a:rPr b="1" lang="fr-FR" sz="4000" spc="-1" strike="noStrike">
                <a:solidFill>
                  <a:srgbClr val="ffffff"/>
                </a:solidFill>
                <a:latin typeface="Calibri Light"/>
              </a:rPr>
              <a:t>Les objectifs de cette option en terminale</a:t>
            </a:r>
            <a:br/>
            <a:endParaRPr b="0" lang="en-US" sz="4000" spc="-1" strike="noStrike">
              <a:solidFill>
                <a:srgbClr val="ffffff"/>
              </a:solidFill>
              <a:latin typeface="Calibri"/>
            </a:endParaRPr>
          </a:p>
        </p:txBody>
      </p:sp>
      <p:sp>
        <p:nvSpPr>
          <p:cNvPr id="97" name="Line 3"/>
          <p:cNvSpPr/>
          <p:nvPr/>
        </p:nvSpPr>
        <p:spPr>
          <a:xfrm>
            <a:off x="4653360" y="2286000"/>
            <a:ext cx="0" cy="2286000"/>
          </a:xfrm>
          <a:prstGeom prst="line">
            <a:avLst/>
          </a:prstGeom>
          <a:ln w="15840">
            <a:solidFill>
              <a:srgbClr val="ffffff"/>
            </a:solidFill>
          </a:ln>
        </p:spPr>
        <p:style>
          <a:lnRef idx="1">
            <a:schemeClr val="accent1"/>
          </a:lnRef>
          <a:fillRef idx="0">
            <a:schemeClr val="accent1"/>
          </a:fillRef>
          <a:effectRef idx="0">
            <a:schemeClr val="accent1"/>
          </a:effectRef>
          <a:fontRef idx="minor"/>
        </p:style>
      </p:sp>
      <p:graphicFrame>
        <p:nvGraphicFramePr>
          <p:cNvPr id="1" name="Diagram1"/>
          <p:cNvGraphicFramePr/>
          <p:nvPr>
            <p:extLst>
              <p:ext uri="{D42A27DB-BD31-4B8C-83A1-F6EECF244321}">
                <p14:modId xmlns:p14="http://schemas.microsoft.com/office/powerpoint/2010/main" val="2694690878"/>
              </p:ext>
            </p:extLst>
          </p:nvPr>
        </p:nvGraphicFramePr>
        <p:xfrm>
          <a:off x="5155200" y="1065960"/>
          <a:ext cx="5744160" cy="472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advTm="6000" p14:dur="1500">
        <p:random/>
      </p:transition>
    </mc:Choice>
    <mc:Fallback>
      <p:transition spd="slow" advTm="6000">
        <p:random/>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8" name="CustomShape 1"/>
          <p:cNvSpPr/>
          <p:nvPr/>
        </p:nvSpPr>
        <p:spPr>
          <a:xfrm>
            <a:off x="327600" y="4572000"/>
            <a:ext cx="7057800" cy="1963800"/>
          </a:xfrm>
          <a:prstGeom prst="rect">
            <a:avLst/>
          </a:prstGeom>
          <a:solidFill>
            <a:srgbClr val="537091"/>
          </a:solidFill>
          <a:ln>
            <a:noFill/>
          </a:ln>
        </p:spPr>
        <p:style>
          <a:lnRef idx="2">
            <a:schemeClr val="accent1">
              <a:shade val="50000"/>
            </a:schemeClr>
          </a:lnRef>
          <a:fillRef idx="1">
            <a:schemeClr val="accent1"/>
          </a:fillRef>
          <a:effectRef idx="0">
            <a:schemeClr val="accent1"/>
          </a:effectRef>
          <a:fontRef idx="minor"/>
        </p:style>
      </p:sp>
      <p:sp>
        <p:nvSpPr>
          <p:cNvPr id="99" name="TextShape 2"/>
          <p:cNvSpPr txBox="1"/>
          <p:nvPr/>
        </p:nvSpPr>
        <p:spPr>
          <a:xfrm>
            <a:off x="524160" y="4767120"/>
            <a:ext cx="6593760" cy="1624680"/>
          </a:xfrm>
          <a:prstGeom prst="rect">
            <a:avLst/>
          </a:prstGeom>
          <a:noFill/>
          <a:ln>
            <a:noFill/>
          </a:ln>
        </p:spPr>
        <p:txBody>
          <a:bodyPr anchor="ctr">
            <a:normAutofit/>
          </a:bodyPr>
          <a:p>
            <a:pPr algn="r">
              <a:lnSpc>
                <a:spcPct val="90000"/>
              </a:lnSpc>
            </a:pPr>
            <a:r>
              <a:rPr b="1" lang="en-US" sz="3400" spc="-1" strike="noStrike">
                <a:solidFill>
                  <a:srgbClr val="ffffff"/>
                </a:solidFill>
                <a:latin typeface="Calibri Light"/>
              </a:rPr>
              <a:t>Comprendre les enjeux du monde contemporain par le prisme du droit</a:t>
            </a:r>
            <a:br/>
            <a:endParaRPr b="0" lang="en-US" sz="3400" spc="-1" strike="noStrike">
              <a:solidFill>
                <a:srgbClr val="ffffff"/>
              </a:solidFill>
              <a:latin typeface="Calibri"/>
            </a:endParaRPr>
          </a:p>
        </p:txBody>
      </p:sp>
      <p:pic>
        <p:nvPicPr>
          <p:cNvPr id="100" name="Image 8" descr="Une image contenant extérieur, bâtiment, horloge, grand&#10;&#10;Description générée automatiquement"/>
          <p:cNvPicPr/>
          <p:nvPr/>
        </p:nvPicPr>
        <p:blipFill>
          <a:blip r:embed="rId1"/>
          <a:srcRect l="0" t="0" r="2903" b="0"/>
          <a:stretch/>
        </p:blipFill>
        <p:spPr>
          <a:xfrm>
            <a:off x="327600" y="321840"/>
            <a:ext cx="7057800" cy="4106880"/>
          </a:xfrm>
          <a:prstGeom prst="rect">
            <a:avLst/>
          </a:prstGeom>
          <a:ln>
            <a:noFill/>
          </a:ln>
        </p:spPr>
      </p:pic>
      <p:sp>
        <p:nvSpPr>
          <p:cNvPr id="101" name="CustomShape 3"/>
          <p:cNvSpPr/>
          <p:nvPr/>
        </p:nvSpPr>
        <p:spPr>
          <a:xfrm>
            <a:off x="7534800" y="321840"/>
            <a:ext cx="4335120" cy="62143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102" name="TextShape 4"/>
          <p:cNvSpPr txBox="1"/>
          <p:nvPr/>
        </p:nvSpPr>
        <p:spPr>
          <a:xfrm>
            <a:off x="8029440" y="917640"/>
            <a:ext cx="3424320" cy="4852080"/>
          </a:xfrm>
          <a:prstGeom prst="rect">
            <a:avLst/>
          </a:prstGeom>
          <a:noFill/>
          <a:ln>
            <a:noFill/>
          </a:ln>
        </p:spPr>
        <p:txBody>
          <a:bodyPr anchor="ctr">
            <a:normAutofit/>
          </a:bodyPr>
          <a:p>
            <a:pPr>
              <a:lnSpc>
                <a:spcPct val="90000"/>
              </a:lnSpc>
              <a:spcBef>
                <a:spcPts val="1001"/>
              </a:spcBef>
            </a:pPr>
            <a:r>
              <a:rPr b="0" lang="en-US" sz="1700" spc="-1" strike="noStrike">
                <a:solidFill>
                  <a:srgbClr val="ffffff"/>
                </a:solidFill>
                <a:latin typeface="Calibri"/>
              </a:rPr>
              <a:t>Le droit enrichit notre compréhension des grandes questions qui animent le débat public et dont se saisissent d’une autre façon les disciplines enseignées au lycée (philosophie, économie, histoire- géographie...)</a:t>
            </a:r>
            <a:endParaRPr b="0" lang="en-US" sz="1700" spc="-1" strike="noStrike">
              <a:solidFill>
                <a:srgbClr val="ffffff"/>
              </a:solidFill>
              <a:latin typeface="Calibri"/>
            </a:endParaRPr>
          </a:p>
          <a:p>
            <a:pPr>
              <a:lnSpc>
                <a:spcPct val="90000"/>
              </a:lnSpc>
              <a:spcBef>
                <a:spcPts val="1001"/>
              </a:spcBef>
            </a:pPr>
            <a:r>
              <a:rPr b="0" lang="en-US" sz="1700" spc="-1" strike="noStrike">
                <a:solidFill>
                  <a:srgbClr val="ffffff"/>
                </a:solidFill>
                <a:latin typeface="Calibri"/>
              </a:rPr>
              <a:t>Par exemple :</a:t>
            </a:r>
            <a:endParaRPr b="0" lang="en-US" sz="1700" spc="-1" strike="noStrike">
              <a:solidFill>
                <a:srgbClr val="ffffff"/>
              </a:solidFill>
              <a:latin typeface="Calibri"/>
            </a:endParaRPr>
          </a:p>
          <a:p>
            <a:pPr marL="343080" indent="-228240">
              <a:lnSpc>
                <a:spcPct val="90000"/>
              </a:lnSpc>
              <a:spcBef>
                <a:spcPts val="1001"/>
              </a:spcBef>
              <a:buClr>
                <a:srgbClr val="ffffff"/>
              </a:buClr>
              <a:buFont typeface="Arial"/>
              <a:buChar char="•"/>
            </a:pPr>
            <a:r>
              <a:rPr b="0" lang="en-US" sz="1700" spc="-1" strike="noStrike">
                <a:solidFill>
                  <a:srgbClr val="ffffff"/>
                </a:solidFill>
                <a:latin typeface="Calibri"/>
              </a:rPr>
              <a:t>Le droit permet-il de lutter efficacement contre les discriminations ?</a:t>
            </a:r>
            <a:endParaRPr b="0" lang="en-US" sz="1700" spc="-1" strike="noStrike">
              <a:solidFill>
                <a:srgbClr val="ffffff"/>
              </a:solidFill>
              <a:latin typeface="Calibri"/>
            </a:endParaRPr>
          </a:p>
          <a:p>
            <a:pPr marL="343080" indent="-228240">
              <a:lnSpc>
                <a:spcPct val="90000"/>
              </a:lnSpc>
              <a:spcBef>
                <a:spcPts val="1001"/>
              </a:spcBef>
              <a:buClr>
                <a:srgbClr val="ffffff"/>
              </a:buClr>
              <a:buFont typeface="Arial"/>
              <a:buChar char="•"/>
            </a:pPr>
            <a:r>
              <a:rPr b="0" lang="en-US" sz="1700" spc="-1" strike="noStrike">
                <a:solidFill>
                  <a:srgbClr val="ffffff"/>
                </a:solidFill>
                <a:latin typeface="Calibri"/>
              </a:rPr>
              <a:t>L’absence de consentement est-il un critère suffisant en matière de violences sexuelles ?</a:t>
            </a:r>
            <a:endParaRPr b="0" lang="en-US" sz="1700" spc="-1" strike="noStrike">
              <a:solidFill>
                <a:srgbClr val="ffffff"/>
              </a:solidFill>
              <a:latin typeface="Calibri"/>
            </a:endParaRPr>
          </a:p>
          <a:p>
            <a:pPr marL="343080" indent="-228240">
              <a:lnSpc>
                <a:spcPct val="90000"/>
              </a:lnSpc>
              <a:spcBef>
                <a:spcPts val="1001"/>
              </a:spcBef>
              <a:buClr>
                <a:srgbClr val="ffffff"/>
              </a:buClr>
              <a:buFont typeface="Arial"/>
              <a:buChar char="•"/>
            </a:pPr>
            <a:r>
              <a:rPr b="0" lang="en-US" sz="1700" spc="-1" strike="noStrike">
                <a:solidFill>
                  <a:srgbClr val="ffffff"/>
                </a:solidFill>
                <a:latin typeface="Calibri"/>
              </a:rPr>
              <a:t>Le droit peut-il contraindre les États en matière de préservation de l’environnement ?</a:t>
            </a:r>
            <a:endParaRPr b="0" lang="en-US" sz="1700" spc="-1" strike="noStrike">
              <a:solidFill>
                <a:srgbClr val="ffffff"/>
              </a:solidFill>
              <a:latin typeface="Calibri"/>
            </a:endParaRPr>
          </a:p>
          <a:p>
            <a:pPr>
              <a:lnSpc>
                <a:spcPct val="90000"/>
              </a:lnSpc>
              <a:spcBef>
                <a:spcPts val="1001"/>
              </a:spcBef>
            </a:pPr>
            <a:r>
              <a:rPr b="0" lang="en-US" sz="1700" spc="-1" strike="noStrike">
                <a:solidFill>
                  <a:srgbClr val="ffffff"/>
                </a:solidFill>
                <a:latin typeface="Calibri"/>
              </a:rPr>
              <a:t>L’option DGEMC a pour but de donner aux élèves les moyens d’une réflexion instruite et argumentée.</a:t>
            </a:r>
            <a:endParaRPr b="0" lang="en-US" sz="1700" spc="-1" strike="noStrike">
              <a:solidFill>
                <a:srgbClr val="ffffff"/>
              </a:solidFill>
              <a:latin typeface="Calibri"/>
            </a:endParaRPr>
          </a:p>
          <a:p>
            <a:pPr>
              <a:lnSpc>
                <a:spcPct val="90000"/>
              </a:lnSpc>
              <a:spcBef>
                <a:spcPts val="1001"/>
              </a:spcBef>
            </a:pPr>
            <a:endParaRPr b="0" lang="en-US" sz="1700" spc="-1" strike="noStrike">
              <a:solidFill>
                <a:srgbClr val="ffffff"/>
              </a:solidFill>
              <a:latin typeface="Calibri"/>
            </a:endParaRPr>
          </a:p>
        </p:txBody>
      </p:sp>
    </p:spTree>
  </p:cSld>
  <mc:AlternateContent>
    <mc:Choice Requires="p14">
      <p:transition spd="slow" advTm="6000" p14:dur="1500">
        <p:random/>
      </p:transition>
    </mc:Choice>
    <mc:Fallback>
      <p:transition spd="slow" advTm="6000">
        <p:random/>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 name="CustomShape 1"/>
          <p:cNvSpPr/>
          <p:nvPr/>
        </p:nvSpPr>
        <p:spPr>
          <a:xfrm>
            <a:off x="327600" y="4572000"/>
            <a:ext cx="7057800" cy="1963800"/>
          </a:xfrm>
          <a:prstGeom prst="rect">
            <a:avLst/>
          </a:prstGeom>
          <a:solidFill>
            <a:srgbClr val="5d454c"/>
          </a:solidFill>
          <a:ln>
            <a:noFill/>
          </a:ln>
        </p:spPr>
        <p:style>
          <a:lnRef idx="2">
            <a:schemeClr val="accent1">
              <a:shade val="50000"/>
            </a:schemeClr>
          </a:lnRef>
          <a:fillRef idx="1">
            <a:schemeClr val="accent1"/>
          </a:fillRef>
          <a:effectRef idx="0">
            <a:schemeClr val="accent1"/>
          </a:effectRef>
          <a:fontRef idx="minor"/>
        </p:style>
      </p:sp>
      <p:sp>
        <p:nvSpPr>
          <p:cNvPr id="104" name="TextShape 2"/>
          <p:cNvSpPr txBox="1"/>
          <p:nvPr/>
        </p:nvSpPr>
        <p:spPr>
          <a:xfrm>
            <a:off x="524160" y="4767120"/>
            <a:ext cx="6593760" cy="1624680"/>
          </a:xfrm>
          <a:prstGeom prst="rect">
            <a:avLst/>
          </a:prstGeom>
          <a:noFill/>
          <a:ln>
            <a:noFill/>
          </a:ln>
        </p:spPr>
        <p:txBody>
          <a:bodyPr anchor="ctr">
            <a:normAutofit/>
          </a:bodyPr>
          <a:p>
            <a:pPr algn="r">
              <a:lnSpc>
                <a:spcPct val="90000"/>
              </a:lnSpc>
            </a:pPr>
            <a:r>
              <a:rPr b="1" lang="en-US" sz="3700" spc="-1" strike="noStrike">
                <a:solidFill>
                  <a:srgbClr val="ffffff"/>
                </a:solidFill>
                <a:latin typeface="Calibri Light"/>
              </a:rPr>
              <a:t>Se faire une juste représentation du droit et de ses métiers</a:t>
            </a:r>
            <a:br/>
            <a:endParaRPr b="0" lang="en-US" sz="3700" spc="-1" strike="noStrike">
              <a:solidFill>
                <a:srgbClr val="ffffff"/>
              </a:solidFill>
              <a:latin typeface="Calibri"/>
            </a:endParaRPr>
          </a:p>
        </p:txBody>
      </p:sp>
      <p:pic>
        <p:nvPicPr>
          <p:cNvPr id="105" name="Image 6" descr="Une image contenant personne, habits, homme, complet&#10;&#10;Description générée automatiquement"/>
          <p:cNvPicPr/>
          <p:nvPr/>
        </p:nvPicPr>
        <p:blipFill>
          <a:blip r:embed="rId1"/>
          <a:srcRect l="0" t="2540" r="0" b="9959"/>
          <a:stretch/>
        </p:blipFill>
        <p:spPr>
          <a:xfrm>
            <a:off x="327600" y="321840"/>
            <a:ext cx="7057800" cy="4106880"/>
          </a:xfrm>
          <a:prstGeom prst="rect">
            <a:avLst/>
          </a:prstGeom>
          <a:ln>
            <a:noFill/>
          </a:ln>
        </p:spPr>
      </p:pic>
      <p:sp>
        <p:nvSpPr>
          <p:cNvPr id="106" name="CustomShape 3"/>
          <p:cNvSpPr/>
          <p:nvPr/>
        </p:nvSpPr>
        <p:spPr>
          <a:xfrm>
            <a:off x="7534800" y="321840"/>
            <a:ext cx="4335120" cy="62143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107" name="TextShape 4"/>
          <p:cNvSpPr txBox="1"/>
          <p:nvPr/>
        </p:nvSpPr>
        <p:spPr>
          <a:xfrm>
            <a:off x="8029440" y="917640"/>
            <a:ext cx="3424320" cy="4852080"/>
          </a:xfrm>
          <a:prstGeom prst="rect">
            <a:avLst/>
          </a:prstGeom>
          <a:noFill/>
          <a:ln>
            <a:noFill/>
          </a:ln>
        </p:spPr>
        <p:txBody>
          <a:bodyPr anchor="ctr">
            <a:noAutofit/>
          </a:bodyPr>
          <a:p>
            <a:pPr>
              <a:lnSpc>
                <a:spcPct val="90000"/>
              </a:lnSpc>
              <a:spcBef>
                <a:spcPts val="1001"/>
              </a:spcBef>
            </a:pPr>
            <a:r>
              <a:rPr b="0" lang="en-US" sz="1800" spc="-1" strike="noStrike">
                <a:solidFill>
                  <a:srgbClr val="ffffff"/>
                </a:solidFill>
                <a:latin typeface="Calibri"/>
              </a:rPr>
              <a:t>L’année de terminale est une année d’orientation. L’option DGEMC permettra aux élèves de mieux connaître la matière juridique et les métiers du droit. Ils pourront ainsi </a:t>
            </a:r>
            <a:r>
              <a:rPr b="1" lang="en-US" sz="1800" spc="-1" strike="noStrike">
                <a:solidFill>
                  <a:srgbClr val="ffffff"/>
                </a:solidFill>
                <a:latin typeface="Calibri"/>
              </a:rPr>
              <a:t>choisir leur orientation de manière éclairée</a:t>
            </a:r>
            <a:r>
              <a:rPr b="0" lang="en-US" sz="1800" spc="-1" strike="noStrike">
                <a:solidFill>
                  <a:srgbClr val="ffffff"/>
                </a:solidFill>
                <a:latin typeface="Calibri"/>
              </a:rPr>
              <a:t>.</a:t>
            </a:r>
            <a:endParaRPr b="0" lang="en-US" sz="1800" spc="-1" strike="noStrike">
              <a:solidFill>
                <a:srgbClr val="ffffff"/>
              </a:solidFill>
              <a:latin typeface="Calibri"/>
            </a:endParaRPr>
          </a:p>
          <a:p>
            <a:pPr>
              <a:lnSpc>
                <a:spcPct val="90000"/>
              </a:lnSpc>
              <a:spcBef>
                <a:spcPts val="1001"/>
              </a:spcBef>
            </a:pPr>
            <a:r>
              <a:rPr b="1" lang="en-US" sz="1800" spc="-1" strike="noStrike">
                <a:solidFill>
                  <a:srgbClr val="ffffff"/>
                </a:solidFill>
                <a:latin typeface="Calibri"/>
              </a:rPr>
              <a:t>L’enseignement DGEMC valorise les dossiers parcoursup : </a:t>
            </a:r>
            <a:endParaRPr b="0" lang="en-US" sz="1800" spc="-1" strike="noStrike">
              <a:solidFill>
                <a:srgbClr val="ffffff"/>
              </a:solidFill>
              <a:latin typeface="Calibri"/>
            </a:endParaRPr>
          </a:p>
          <a:p>
            <a:pPr marL="285840" indent="-285480">
              <a:lnSpc>
                <a:spcPct val="90000"/>
              </a:lnSpc>
              <a:spcBef>
                <a:spcPts val="1001"/>
              </a:spcBef>
              <a:buClr>
                <a:srgbClr val="ffffff"/>
              </a:buClr>
              <a:buFont typeface="Arial"/>
              <a:buChar char="•"/>
            </a:pPr>
            <a:r>
              <a:rPr b="0" lang="en-US" sz="1800" spc="-1" strike="noStrike">
                <a:solidFill>
                  <a:srgbClr val="ffffff"/>
                </a:solidFill>
                <a:latin typeface="Calibri"/>
              </a:rPr>
              <a:t> </a:t>
            </a:r>
            <a:r>
              <a:rPr b="0" lang="en-US" sz="1800" spc="-1" strike="noStrike">
                <a:solidFill>
                  <a:srgbClr val="ffffff"/>
                </a:solidFill>
                <a:latin typeface="Calibri"/>
              </a:rPr>
              <a:t>les universités de droit sont attentives au choix de cette option.</a:t>
            </a:r>
            <a:endParaRPr b="0" lang="en-US" sz="1800" spc="-1" strike="noStrike">
              <a:solidFill>
                <a:srgbClr val="ffffff"/>
              </a:solidFill>
              <a:latin typeface="Calibri"/>
            </a:endParaRPr>
          </a:p>
          <a:p>
            <a:pPr marL="285840" indent="-285480">
              <a:lnSpc>
                <a:spcPct val="90000"/>
              </a:lnSpc>
              <a:spcBef>
                <a:spcPts val="1001"/>
              </a:spcBef>
              <a:buClr>
                <a:srgbClr val="ffffff"/>
              </a:buClr>
              <a:buFont typeface="Arial"/>
              <a:buChar char="•"/>
            </a:pPr>
            <a:r>
              <a:rPr b="0" lang="en-US" sz="1800" spc="-1" strike="noStrike">
                <a:solidFill>
                  <a:srgbClr val="ffffff"/>
                </a:solidFill>
                <a:latin typeface="Calibri"/>
              </a:rPr>
              <a:t>elle étoffe les dossiers en vue de bien d’autres cursus. </a:t>
            </a:r>
            <a:endParaRPr b="0" lang="en-US" sz="1800" spc="-1" strike="noStrike">
              <a:solidFill>
                <a:srgbClr val="ffffff"/>
              </a:solidFill>
              <a:latin typeface="Calibri"/>
            </a:endParaRPr>
          </a:p>
          <a:p>
            <a:pPr>
              <a:lnSpc>
                <a:spcPct val="90000"/>
              </a:lnSpc>
              <a:spcBef>
                <a:spcPts val="1001"/>
              </a:spcBef>
            </a:pPr>
            <a:r>
              <a:rPr b="1" lang="en-US" sz="1800" spc="-1" strike="noStrike">
                <a:solidFill>
                  <a:srgbClr val="ffffff"/>
                </a:solidFill>
                <a:latin typeface="Calibri"/>
              </a:rPr>
              <a:t>L’option permet de découvrir les professions et les lieux du droit </a:t>
            </a:r>
            <a:r>
              <a:rPr b="0" lang="en-US" sz="1800" spc="-1" strike="noStrike">
                <a:solidFill>
                  <a:srgbClr val="ffffff"/>
                </a:solidFill>
                <a:latin typeface="Calibri"/>
              </a:rPr>
              <a:t>: intervention d’avocats, découverte des tribunaux, conférences métiers, immersion à l’université. </a:t>
            </a:r>
            <a:endParaRPr b="0" lang="en-US" sz="1800" spc="-1" strike="noStrike">
              <a:solidFill>
                <a:srgbClr val="ffffff"/>
              </a:solidFill>
              <a:latin typeface="Calibri"/>
            </a:endParaRPr>
          </a:p>
        </p:txBody>
      </p:sp>
    </p:spTree>
  </p:cSld>
  <mc:AlternateContent>
    <mc:Choice Requires="p14">
      <p:transition spd="slow" advTm="6000" p14:dur="1500">
        <p:random/>
      </p:transition>
    </mc:Choice>
    <mc:Fallback>
      <p:transition spd="slow" advTm="6000">
        <p:random/>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8" name="CustomShape 1"/>
          <p:cNvSpPr/>
          <p:nvPr/>
        </p:nvSpPr>
        <p:spPr>
          <a:xfrm>
            <a:off x="327600" y="4572000"/>
            <a:ext cx="7057800" cy="1963800"/>
          </a:xfrm>
          <a:prstGeom prst="rect">
            <a:avLst/>
          </a:prstGeom>
          <a:solidFill>
            <a:srgbClr val="625156"/>
          </a:solidFill>
          <a:ln>
            <a:noFill/>
          </a:ln>
        </p:spPr>
        <p:style>
          <a:lnRef idx="2">
            <a:schemeClr val="accent1">
              <a:shade val="50000"/>
            </a:schemeClr>
          </a:lnRef>
          <a:fillRef idx="1">
            <a:schemeClr val="accent1"/>
          </a:fillRef>
          <a:effectRef idx="0">
            <a:schemeClr val="accent1"/>
          </a:effectRef>
          <a:fontRef idx="minor"/>
        </p:style>
      </p:sp>
      <p:sp>
        <p:nvSpPr>
          <p:cNvPr id="109" name="TextShape 2"/>
          <p:cNvSpPr txBox="1"/>
          <p:nvPr/>
        </p:nvSpPr>
        <p:spPr>
          <a:xfrm>
            <a:off x="524160" y="4767120"/>
            <a:ext cx="6593760" cy="1624680"/>
          </a:xfrm>
          <a:prstGeom prst="rect">
            <a:avLst/>
          </a:prstGeom>
          <a:noFill/>
          <a:ln>
            <a:noFill/>
          </a:ln>
        </p:spPr>
        <p:txBody>
          <a:bodyPr anchor="ctr">
            <a:normAutofit/>
          </a:bodyPr>
          <a:p>
            <a:pPr algn="r">
              <a:lnSpc>
                <a:spcPct val="90000"/>
              </a:lnSpc>
            </a:pPr>
            <a:r>
              <a:rPr b="1" lang="fr-FR" sz="3700" spc="-1" strike="noStrike">
                <a:solidFill>
                  <a:srgbClr val="ffffff"/>
                </a:solidFill>
                <a:latin typeface="Calibri Light"/>
              </a:rPr>
              <a:t>Consolider sa culture générale en vue de la poursuite d’études</a:t>
            </a:r>
            <a:br/>
            <a:endParaRPr b="0" lang="en-US" sz="3700" spc="-1" strike="noStrike">
              <a:solidFill>
                <a:srgbClr val="ffffff"/>
              </a:solidFill>
              <a:latin typeface="Calibri"/>
            </a:endParaRPr>
          </a:p>
        </p:txBody>
      </p:sp>
      <p:pic>
        <p:nvPicPr>
          <p:cNvPr id="110" name="Image 4" descr="Une image contenant extérieur, bâtiment, groupe, rue&#10;&#10;Description générée automatiquement"/>
          <p:cNvPicPr/>
          <p:nvPr/>
        </p:nvPicPr>
        <p:blipFill>
          <a:blip r:embed="rId1"/>
          <a:srcRect l="0" t="4373" r="0" b="8451"/>
          <a:stretch/>
        </p:blipFill>
        <p:spPr>
          <a:xfrm>
            <a:off x="327600" y="321840"/>
            <a:ext cx="7057800" cy="4106880"/>
          </a:xfrm>
          <a:prstGeom prst="rect">
            <a:avLst/>
          </a:prstGeom>
          <a:ln>
            <a:noFill/>
          </a:ln>
        </p:spPr>
      </p:pic>
      <p:sp>
        <p:nvSpPr>
          <p:cNvPr id="111" name="CustomShape 3"/>
          <p:cNvSpPr/>
          <p:nvPr/>
        </p:nvSpPr>
        <p:spPr>
          <a:xfrm>
            <a:off x="7534800" y="321840"/>
            <a:ext cx="4335120" cy="62143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112" name="TextShape 4"/>
          <p:cNvSpPr txBox="1"/>
          <p:nvPr/>
        </p:nvSpPr>
        <p:spPr>
          <a:xfrm>
            <a:off x="8029440" y="917640"/>
            <a:ext cx="3424320" cy="4852080"/>
          </a:xfrm>
          <a:prstGeom prst="rect">
            <a:avLst/>
          </a:prstGeom>
          <a:noFill/>
          <a:ln>
            <a:noFill/>
          </a:ln>
        </p:spPr>
        <p:txBody>
          <a:bodyPr anchor="ctr">
            <a:normAutofit/>
          </a:bodyPr>
          <a:p>
            <a:pPr>
              <a:lnSpc>
                <a:spcPct val="90000"/>
              </a:lnSpc>
              <a:spcBef>
                <a:spcPts val="1001"/>
              </a:spcBef>
            </a:pPr>
            <a:r>
              <a:rPr b="0" lang="fr-FR" sz="2000" spc="-1" strike="noStrike">
                <a:solidFill>
                  <a:srgbClr val="ffffff"/>
                </a:solidFill>
                <a:latin typeface="Calibri"/>
              </a:rPr>
              <a:t>Conformément aux attendus de parcoursup, les élèves développeront :</a:t>
            </a:r>
            <a:endParaRPr b="0" lang="en-US" sz="2000" spc="-1" strike="noStrike">
              <a:solidFill>
                <a:srgbClr val="ffffff"/>
              </a:solidFill>
              <a:latin typeface="Calibri"/>
            </a:endParaRPr>
          </a:p>
          <a:p>
            <a:pPr marL="228600" indent="-228240">
              <a:lnSpc>
                <a:spcPct val="90000"/>
              </a:lnSpc>
              <a:spcBef>
                <a:spcPts val="1001"/>
              </a:spcBef>
              <a:buClr>
                <a:srgbClr val="ffffff"/>
              </a:buClr>
              <a:buFont typeface="Arial"/>
              <a:buChar char="•"/>
            </a:pPr>
            <a:r>
              <a:rPr b="0" lang="fr-FR" sz="2000" spc="-1" strike="noStrike">
                <a:solidFill>
                  <a:srgbClr val="ffffff"/>
                </a:solidFill>
                <a:latin typeface="Calibri"/>
              </a:rPr>
              <a:t> </a:t>
            </a:r>
            <a:r>
              <a:rPr b="0" lang="fr-FR" sz="2000" spc="-1" strike="noStrike">
                <a:solidFill>
                  <a:srgbClr val="ffffff"/>
                </a:solidFill>
                <a:latin typeface="Calibri"/>
              </a:rPr>
              <a:t>leurs capacités d’analyse et de synthèse ;</a:t>
            </a:r>
            <a:endParaRPr b="0" lang="en-US" sz="2000" spc="-1" strike="noStrike">
              <a:solidFill>
                <a:srgbClr val="ffffff"/>
              </a:solidFill>
              <a:latin typeface="Calibri"/>
            </a:endParaRPr>
          </a:p>
          <a:p>
            <a:pPr marL="228600" indent="-228240">
              <a:lnSpc>
                <a:spcPct val="90000"/>
              </a:lnSpc>
              <a:spcBef>
                <a:spcPts val="1001"/>
              </a:spcBef>
              <a:buClr>
                <a:srgbClr val="ffffff"/>
              </a:buClr>
              <a:buFont typeface="Arial"/>
              <a:buChar char="•"/>
            </a:pPr>
            <a:r>
              <a:rPr b="0" lang="fr-FR" sz="2000" spc="-1" strike="noStrike">
                <a:solidFill>
                  <a:srgbClr val="ffffff"/>
                </a:solidFill>
                <a:latin typeface="Calibri"/>
              </a:rPr>
              <a:t> </a:t>
            </a:r>
            <a:r>
              <a:rPr b="0" lang="fr-FR" sz="2000" spc="-1" strike="noStrike">
                <a:solidFill>
                  <a:srgbClr val="ffffff"/>
                </a:solidFill>
                <a:latin typeface="Calibri"/>
              </a:rPr>
              <a:t>leurs compétences d’argumentation ;</a:t>
            </a:r>
            <a:endParaRPr b="0" lang="en-US" sz="2000" spc="-1" strike="noStrike">
              <a:solidFill>
                <a:srgbClr val="ffffff"/>
              </a:solidFill>
              <a:latin typeface="Calibri"/>
            </a:endParaRPr>
          </a:p>
          <a:p>
            <a:pPr marL="228600" indent="-228240">
              <a:lnSpc>
                <a:spcPct val="90000"/>
              </a:lnSpc>
              <a:spcBef>
                <a:spcPts val="1001"/>
              </a:spcBef>
              <a:buClr>
                <a:srgbClr val="ffffff"/>
              </a:buClr>
              <a:buFont typeface="Arial"/>
              <a:buChar char="•"/>
            </a:pPr>
            <a:r>
              <a:rPr b="0" lang="fr-FR" sz="2000" spc="-1" strike="noStrike">
                <a:solidFill>
                  <a:srgbClr val="ffffff"/>
                </a:solidFill>
                <a:latin typeface="Calibri"/>
              </a:rPr>
              <a:t> </a:t>
            </a:r>
            <a:r>
              <a:rPr b="0" lang="fr-FR" sz="2000" spc="-1" strike="noStrike">
                <a:solidFill>
                  <a:srgbClr val="ffffff"/>
                </a:solidFill>
                <a:latin typeface="Calibri"/>
              </a:rPr>
              <a:t>leur maîtrise de l’expression écrite ;</a:t>
            </a:r>
            <a:endParaRPr b="0" lang="en-US" sz="2000" spc="-1" strike="noStrike">
              <a:solidFill>
                <a:srgbClr val="ffffff"/>
              </a:solidFill>
              <a:latin typeface="Calibri"/>
            </a:endParaRPr>
          </a:p>
          <a:p>
            <a:pPr marL="228600" indent="-228240">
              <a:lnSpc>
                <a:spcPct val="90000"/>
              </a:lnSpc>
              <a:spcBef>
                <a:spcPts val="1001"/>
              </a:spcBef>
              <a:buClr>
                <a:srgbClr val="ffffff"/>
              </a:buClr>
              <a:buFont typeface="Arial"/>
              <a:buChar char="•"/>
            </a:pPr>
            <a:r>
              <a:rPr b="0" lang="fr-FR" sz="2000" spc="-1" strike="noStrike">
                <a:solidFill>
                  <a:srgbClr val="ffffff"/>
                </a:solidFill>
                <a:latin typeface="Calibri"/>
              </a:rPr>
              <a:t> </a:t>
            </a:r>
            <a:r>
              <a:rPr b="0" lang="fr-FR" sz="2000" spc="-1" strike="noStrike">
                <a:solidFill>
                  <a:srgbClr val="ffffff"/>
                </a:solidFill>
                <a:latin typeface="Calibri"/>
              </a:rPr>
              <a:t>leur aisance à l’oral dont ils auront le bénéfice dès l’épreuve du grand oral.</a:t>
            </a:r>
            <a:endParaRPr b="0" lang="en-US" sz="2000" spc="-1" strike="noStrike">
              <a:solidFill>
                <a:srgbClr val="ffffff"/>
              </a:solidFill>
              <a:latin typeface="Calibri"/>
            </a:endParaRPr>
          </a:p>
          <a:p>
            <a:pPr>
              <a:lnSpc>
                <a:spcPct val="90000"/>
              </a:lnSpc>
              <a:spcBef>
                <a:spcPts val="1001"/>
              </a:spcBef>
            </a:pPr>
            <a:endParaRPr b="0" lang="en-US" sz="2000" spc="-1" strike="noStrike">
              <a:solidFill>
                <a:srgbClr val="ffffff"/>
              </a:solidFill>
              <a:latin typeface="Calibri"/>
            </a:endParaRPr>
          </a:p>
        </p:txBody>
      </p:sp>
    </p:spTree>
  </p:cSld>
  <mc:AlternateContent>
    <mc:Choice Requires="p14">
      <p:transition spd="slow" advTm="6000" p14:dur="1500">
        <p:random/>
      </p:transition>
    </mc:Choice>
    <mc:Fallback>
      <p:transition spd="slow" advTm="6000">
        <p:random/>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77000"/>
          </a:srgbClr>
        </a:solidFill>
      </p:bgPr>
    </p:bg>
    <p:spTree>
      <p:nvGrpSpPr>
        <p:cNvPr id="1" name=""/>
        <p:cNvGrpSpPr/>
        <p:nvPr/>
      </p:nvGrpSpPr>
      <p:grpSpPr>
        <a:xfrm>
          <a:off x="0" y="0"/>
          <a:ext cx="0" cy="0"/>
          <a:chOff x="0" y="0"/>
          <a:chExt cx="0" cy="0"/>
        </a:xfrm>
      </p:grpSpPr>
      <p:sp>
        <p:nvSpPr>
          <p:cNvPr id="113"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14" name="Espace réservé du contenu 4" descr="Une image contenant intérieur, pièce, table, chaise&#10;&#10;Description générée automatiquement"/>
          <p:cNvPicPr/>
          <p:nvPr/>
        </p:nvPicPr>
        <p:blipFill>
          <a:blip r:embed="rId1">
            <a:alphaModFix amt="66000"/>
          </a:blip>
          <a:srcRect l="0" t="10645" r="0" b="4121"/>
          <a:stretch/>
        </p:blipFill>
        <p:spPr>
          <a:xfrm>
            <a:off x="0" y="-8280"/>
            <a:ext cx="12191760" cy="6857640"/>
          </a:xfrm>
          <a:prstGeom prst="rect">
            <a:avLst/>
          </a:prstGeom>
          <a:ln>
            <a:noFill/>
          </a:ln>
        </p:spPr>
      </p:pic>
      <p:sp>
        <p:nvSpPr>
          <p:cNvPr id="115" name="CustomShape 2"/>
          <p:cNvSpPr/>
          <p:nvPr/>
        </p:nvSpPr>
        <p:spPr>
          <a:xfrm>
            <a:off x="838080" y="365040"/>
            <a:ext cx="10515240" cy="1325160"/>
          </a:xfrm>
          <a:prstGeom prst="rect">
            <a:avLst/>
          </a:prstGeom>
          <a:noFill/>
          <a:ln>
            <a:noFill/>
          </a:ln>
        </p:spPr>
        <p:style>
          <a:lnRef idx="0"/>
          <a:fillRef idx="0"/>
          <a:effectRef idx="0"/>
          <a:fontRef idx="minor"/>
        </p:style>
        <p:txBody>
          <a:bodyPr anchor="ctr">
            <a:normAutofit/>
          </a:bodyPr>
          <a:p>
            <a:pPr algn="ctr">
              <a:lnSpc>
                <a:spcPct val="90000"/>
              </a:lnSpc>
              <a:spcAft>
                <a:spcPts val="601"/>
              </a:spcAft>
            </a:pPr>
            <a:r>
              <a:rPr b="1" lang="en-US" sz="4400" spc="-1" strike="noStrike">
                <a:solidFill>
                  <a:srgbClr val="ffc000"/>
                </a:solidFill>
                <a:latin typeface="Calibri"/>
              </a:rPr>
              <a:t>Le cadre de l’option DGEMC</a:t>
            </a:r>
            <a:endParaRPr b="0" lang="fr-FR" sz="4400" spc="-1" strike="noStrike">
              <a:latin typeface="Arial"/>
            </a:endParaRPr>
          </a:p>
        </p:txBody>
      </p:sp>
      <p:sp>
        <p:nvSpPr>
          <p:cNvPr id="116" name="CustomShape 3"/>
          <p:cNvSpPr/>
          <p:nvPr/>
        </p:nvSpPr>
        <p:spPr>
          <a:xfrm>
            <a:off x="838080" y="2387520"/>
            <a:ext cx="10515240" cy="2370240"/>
          </a:xfrm>
          <a:prstGeom prst="rect">
            <a:avLst/>
          </a:prstGeom>
          <a:solidFill>
            <a:schemeClr val="bg1">
              <a:lumMod val="75000"/>
              <a:lumOff val="25000"/>
              <a:alpha val="74000"/>
            </a:schemeClr>
          </a:solidFill>
          <a:ln>
            <a:noFill/>
          </a:ln>
        </p:spPr>
        <p:style>
          <a:lnRef idx="0"/>
          <a:fillRef idx="0"/>
          <a:effectRef idx="0"/>
          <a:fontRef idx="minor"/>
        </p:style>
        <p:txBody>
          <a:bodyPr>
            <a:normAutofit/>
          </a:bodyPr>
          <a:p>
            <a:pPr indent="-228240">
              <a:lnSpc>
                <a:spcPct val="90000"/>
              </a:lnSpc>
              <a:spcAft>
                <a:spcPts val="601"/>
              </a:spcAft>
              <a:buClr>
                <a:srgbClr val="ffffff"/>
              </a:buClr>
              <a:buFont typeface="Arial"/>
              <a:buChar char="•"/>
            </a:pPr>
            <a:r>
              <a:rPr b="0" lang="en-US" sz="2800" spc="-1" strike="noStrike">
                <a:solidFill>
                  <a:srgbClr val="ffffff"/>
                </a:solidFill>
                <a:latin typeface="Calibri"/>
              </a:rPr>
              <a:t>3 heures par semaine</a:t>
            </a:r>
            <a:endParaRPr b="0" lang="fr-FR" sz="2800" spc="-1" strike="noStrike">
              <a:latin typeface="Arial"/>
            </a:endParaRPr>
          </a:p>
          <a:p>
            <a:pPr indent="-228240">
              <a:lnSpc>
                <a:spcPct val="90000"/>
              </a:lnSpc>
              <a:spcAft>
                <a:spcPts val="601"/>
              </a:spcAft>
              <a:buClr>
                <a:srgbClr val="ffffff"/>
              </a:buClr>
              <a:buFont typeface="Arial"/>
              <a:buChar char="•"/>
            </a:pPr>
            <a:r>
              <a:rPr b="0" lang="en-US" sz="2800" spc="-1" strike="noStrike">
                <a:solidFill>
                  <a:srgbClr val="ffffff"/>
                </a:solidFill>
                <a:latin typeface="Calibri"/>
              </a:rPr>
              <a:t>Un programme étendu et ambitieux : </a:t>
            </a:r>
            <a:r>
              <a:rPr b="0" lang="en-US" sz="2800" spc="-1" strike="noStrike" u="sng">
                <a:solidFill>
                  <a:srgbClr val="0563c1"/>
                </a:solidFill>
                <a:uFillTx/>
                <a:latin typeface="Calibri"/>
                <a:hlinkClick r:id="rId2"/>
              </a:rPr>
              <a:t>lien vers le programme</a:t>
            </a:r>
            <a:endParaRPr b="0" lang="fr-FR" sz="2800" spc="-1" strike="noStrike">
              <a:latin typeface="Arial"/>
            </a:endParaRPr>
          </a:p>
          <a:p>
            <a:pPr indent="-228240">
              <a:lnSpc>
                <a:spcPct val="90000"/>
              </a:lnSpc>
              <a:spcAft>
                <a:spcPts val="601"/>
              </a:spcAft>
              <a:buClr>
                <a:srgbClr val="ffffff"/>
              </a:buClr>
              <a:buFont typeface="Arial"/>
              <a:buChar char="•"/>
            </a:pPr>
            <a:r>
              <a:rPr b="0" lang="en-US" sz="2800" spc="-1" strike="noStrike">
                <a:solidFill>
                  <a:srgbClr val="ffffff"/>
                </a:solidFill>
                <a:latin typeface="Calibri"/>
              </a:rPr>
              <a:t>Une évaluation bienveillante en contrôle continu sans la pression d’un examen. </a:t>
            </a:r>
            <a:endParaRPr b="0" lang="fr-FR" sz="2800" spc="-1" strike="noStrike">
              <a:latin typeface="Arial"/>
            </a:endParaRPr>
          </a:p>
        </p:txBody>
      </p:sp>
    </p:spTree>
  </p:cSld>
  <mc:AlternateContent>
    <mc:Choice Requires="p14">
      <p:transition spd="slow" advTm="6000" p14:dur="1500">
        <p:random/>
      </p:transition>
    </mc:Choice>
    <mc:Fallback>
      <p:transition spd="slow" advTm="6000">
        <p:random/>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77000"/>
          </a:srgbClr>
        </a:solidFill>
      </p:bgPr>
    </p:bg>
    <p:spTree>
      <p:nvGrpSpPr>
        <p:cNvPr id="1" name=""/>
        <p:cNvGrpSpPr/>
        <p:nvPr/>
      </p:nvGrpSpPr>
      <p:grpSpPr>
        <a:xfrm>
          <a:off x="0" y="0"/>
          <a:ext cx="0" cy="0"/>
          <a:chOff x="0" y="0"/>
          <a:chExt cx="0" cy="0"/>
        </a:xfrm>
      </p:grpSpPr>
      <p:pic>
        <p:nvPicPr>
          <p:cNvPr id="117" name="Espace réservé du contenu 4" descr="Une image contenant intérieur, table, marteau, assis&#10;&#10;Description générée automatiquement"/>
          <p:cNvPicPr/>
          <p:nvPr/>
        </p:nvPicPr>
        <p:blipFill>
          <a:blip r:embed="rId1"/>
          <a:srcRect l="0" t="6493" r="0" b="21626"/>
          <a:stretch/>
        </p:blipFill>
        <p:spPr>
          <a:xfrm>
            <a:off x="0" y="0"/>
            <a:ext cx="12191760" cy="6857640"/>
          </a:xfrm>
          <a:prstGeom prst="rect">
            <a:avLst/>
          </a:prstGeom>
          <a:ln>
            <a:noFill/>
          </a:ln>
        </p:spPr>
      </p:pic>
      <p:sp>
        <p:nvSpPr>
          <p:cNvPr id="118" name="CustomShape 1"/>
          <p:cNvSpPr/>
          <p:nvPr/>
        </p:nvSpPr>
        <p:spPr>
          <a:xfrm>
            <a:off x="0" y="5320080"/>
            <a:ext cx="12191760" cy="7362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p:style>
      </p:sp>
      <p:sp>
        <p:nvSpPr>
          <p:cNvPr id="119" name="TextShape 2"/>
          <p:cNvSpPr txBox="1"/>
          <p:nvPr/>
        </p:nvSpPr>
        <p:spPr>
          <a:xfrm>
            <a:off x="523800" y="5317200"/>
            <a:ext cx="11210400" cy="744480"/>
          </a:xfrm>
          <a:prstGeom prst="rect">
            <a:avLst/>
          </a:prstGeom>
          <a:noFill/>
          <a:ln>
            <a:noFill/>
          </a:ln>
        </p:spPr>
        <p:txBody>
          <a:bodyPr anchor="ctr">
            <a:normAutofit/>
          </a:bodyPr>
          <a:p>
            <a:pPr algn="ctr">
              <a:lnSpc>
                <a:spcPct val="90000"/>
              </a:lnSpc>
            </a:pPr>
            <a:r>
              <a:rPr b="1" lang="en-US" sz="4000" spc="-1" strike="noStrike">
                <a:solidFill>
                  <a:srgbClr val="ffc000"/>
                </a:solidFill>
                <a:latin typeface="Calibri Light"/>
              </a:rPr>
              <a:t>DGEMC, Droit devant !</a:t>
            </a:r>
            <a:endParaRPr b="0" lang="en-US" sz="4000" spc="-1" strike="noStrike">
              <a:solidFill>
                <a:srgbClr val="ffffff"/>
              </a:solidFill>
              <a:latin typeface="Calibri"/>
            </a:endParaRPr>
          </a:p>
        </p:txBody>
      </p:sp>
      <p:sp>
        <p:nvSpPr>
          <p:cNvPr id="120" name="Line 3"/>
          <p:cNvSpPr/>
          <p:nvPr/>
        </p:nvSpPr>
        <p:spPr>
          <a:xfrm>
            <a:off x="0" y="5241960"/>
            <a:ext cx="12191760" cy="0"/>
          </a:xfrm>
          <a:prstGeom prst="line">
            <a:avLst/>
          </a:prstGeom>
          <a:ln w="41400">
            <a:solidFill>
              <a:schemeClr val="bg1">
                <a:alpha val="90000"/>
              </a:schemeClr>
            </a:solidFill>
          </a:ln>
        </p:spPr>
        <p:style>
          <a:lnRef idx="1">
            <a:schemeClr val="accent1"/>
          </a:lnRef>
          <a:fillRef idx="0">
            <a:schemeClr val="accent1"/>
          </a:fillRef>
          <a:effectRef idx="0">
            <a:schemeClr val="accent1"/>
          </a:effectRef>
          <a:fontRef idx="minor"/>
        </p:style>
      </p:sp>
      <p:sp>
        <p:nvSpPr>
          <p:cNvPr id="121" name="Line 4"/>
          <p:cNvSpPr/>
          <p:nvPr/>
        </p:nvSpPr>
        <p:spPr>
          <a:xfrm>
            <a:off x="0" y="6134760"/>
            <a:ext cx="12191760" cy="0"/>
          </a:xfrm>
          <a:prstGeom prst="line">
            <a:avLst/>
          </a:prstGeom>
          <a:ln w="41400">
            <a:solidFill>
              <a:schemeClr val="bg1">
                <a:alpha val="90000"/>
              </a:schemeClr>
            </a:solidFill>
          </a:ln>
        </p:spPr>
        <p:style>
          <a:lnRef idx="1">
            <a:schemeClr val="accent1"/>
          </a:lnRef>
          <a:fillRef idx="0">
            <a:schemeClr val="accent1"/>
          </a:fillRef>
          <a:effectRef idx="0">
            <a:schemeClr val="accent1"/>
          </a:effectRef>
          <a:fontRef idx="minor"/>
        </p:style>
      </p:sp>
    </p:spTree>
  </p:cSld>
  <mc:AlternateContent>
    <mc:Choice Requires="p14">
      <p:transition spd="slow" advTm="6000" p14:dur="1500">
        <p:random/>
      </p:transition>
    </mc:Choice>
    <mc:Fallback>
      <p:transition spd="slow" advTm="6000">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1453</TotalTime>
  <Application>LibreOffice/6.4.2.2$Windows_X86_64 LibreOffice_project/4e471d8c02c9c90f512f7f9ead8875b57fcb1ec3</Application>
  <Words>482</Words>
  <Paragraphs>34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2020-01-22T20:26:49Z</dcterms:created>
  <dc:creator>Thierry Novarese</dc:creator>
  <dc:description/>
  <dc:language>fr-FR</dc:language>
  <cp:lastModifiedBy/>
  <dcterms:modified xsi:type="dcterms:W3CDTF">2020-12-30T18:35:41Z</dcterms:modified>
  <cp:revision>8</cp:revision>
  <dc:subject/>
  <dc:title>DROIT ET GRANDS ENJEUX DU MONDE CONTEMPORAIN (DGEMC) Une option désormais ouverte à TOUS les élèves de terminale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