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8" r:id="rId3"/>
    <p:sldMasterId id="2147483719" r:id="rId4"/>
    <p:sldMasterId id="2147483736" r:id="rId5"/>
    <p:sldMasterId id="2147483759" r:id="rId6"/>
    <p:sldMasterId id="2147483671" r:id="rId7"/>
  </p:sldMasterIdLst>
  <p:notesMasterIdLst>
    <p:notesMasterId r:id="rId23"/>
  </p:notesMasterIdLst>
  <p:sldIdLst>
    <p:sldId id="257" r:id="rId8"/>
    <p:sldId id="292" r:id="rId9"/>
    <p:sldId id="288" r:id="rId10"/>
    <p:sldId id="289" r:id="rId11"/>
    <p:sldId id="294" r:id="rId12"/>
    <p:sldId id="299" r:id="rId13"/>
    <p:sldId id="293" r:id="rId14"/>
    <p:sldId id="300" r:id="rId15"/>
    <p:sldId id="297" r:id="rId16"/>
    <p:sldId id="296" r:id="rId17"/>
    <p:sldId id="291" r:id="rId18"/>
    <p:sldId id="295" r:id="rId19"/>
    <p:sldId id="298" r:id="rId20"/>
    <p:sldId id="290" r:id="rId21"/>
    <p:sldId id="285" r:id="rId22"/>
  </p:sldIdLst>
  <p:sldSz cx="9144000" cy="6858000" type="screen4x3"/>
  <p:notesSz cx="6858000" cy="9144000"/>
  <p:custDataLst>
    <p:tags r:id="rId24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2"/>
    <p:restoredTop sz="94638"/>
  </p:normalViewPr>
  <p:slideViewPr>
    <p:cSldViewPr>
      <p:cViewPr varScale="1">
        <p:scale>
          <a:sx n="133" d="100"/>
          <a:sy n="133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3DA9F9-9B9F-4AA6-9B7E-9B555387359A}" type="datetimeFigureOut">
              <a:rPr lang="fr-FR"/>
              <a:pPr>
                <a:defRPr/>
              </a:pPr>
              <a:t>29/11/2019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5E2292-30DC-48AC-8B45-ACC3201A74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BEC1D-1289-4830-AC82-40EACCDE2F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63C3F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CB729-66FC-4D9D-BC7C-EA4489B1BB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1488" y="1700808"/>
            <a:ext cx="5589587" cy="1727944"/>
          </a:xfrm>
        </p:spPr>
        <p:txBody>
          <a:bodyPr/>
          <a:lstStyle>
            <a:lvl1pPr>
              <a:defRPr>
                <a:solidFill>
                  <a:srgbClr val="FF6C1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7CD9-0C20-4570-9635-3C20E204DE5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-20638"/>
            <a:ext cx="9182101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4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2374900" y="6034088"/>
            <a:ext cx="4619625" cy="677862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446338"/>
            <a:ext cx="19637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6237288"/>
            <a:ext cx="125253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486" y="3901509"/>
            <a:ext cx="5897726" cy="2108160"/>
          </a:xfrm>
        </p:spPr>
        <p:txBody>
          <a:bodyPr anchor="t">
            <a:normAutofit/>
          </a:bodyPr>
          <a:lstStyle>
            <a:lvl1pPr>
              <a:defRPr sz="12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numéro de diapositive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4006F4-0867-4DE4-BA4A-F7B57055F2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6C99-8BF8-4676-920A-7110E79AE0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FF6C1A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DD09A-719E-4D66-8592-1885097832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6C13-38F1-42BC-BBF2-FA45D30841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1488" y="1700808"/>
            <a:ext cx="5589587" cy="1727944"/>
          </a:xfrm>
        </p:spPr>
        <p:txBody>
          <a:bodyPr/>
          <a:lstStyle>
            <a:lvl1pPr>
              <a:defRPr>
                <a:solidFill>
                  <a:srgbClr val="FF6C1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8766F-9D8E-4181-ADBD-B39793B4B8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1488" y="1700808"/>
            <a:ext cx="5589587" cy="1727944"/>
          </a:xfrm>
        </p:spPr>
        <p:txBody>
          <a:bodyPr/>
          <a:lstStyle>
            <a:lvl1pPr>
              <a:defRPr>
                <a:solidFill>
                  <a:srgbClr val="63C3F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FAB3-C0CD-40AE-AD56-01894A3824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3C3F5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3C3F5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3C3F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052D-15F9-4F60-9155-AFBFF6F212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3C3F5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3C3F5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3C3F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FC34-A867-442D-B234-B2FF407426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3C3F5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BCEA-1AD6-4ABA-9024-6177F83ADC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A6C400D-B664-440A-B4C3-FEE61CD438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029" name="Imag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1238" y="6405563"/>
            <a:ext cx="977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Image 6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1588" y="6273800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 1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088" y="6310313"/>
            <a:ext cx="125253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FF6C1A"/>
        </a:buClr>
        <a:buSzPct val="100000"/>
        <a:buFont typeface="Arial" pitchFamily="34" charset="0"/>
        <a:buChar char="■"/>
        <a:defRPr kern="1200">
          <a:solidFill>
            <a:srgbClr val="FF6C1A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FF6C1A"/>
        </a:buClr>
        <a:buFont typeface="Arial Italic"/>
        <a:buChar char="■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itchFamily="34" charset="0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FF6C1A"/>
        </a:buClr>
        <a:buFont typeface="Arial" pitchFamily="34" charset="0"/>
        <a:buChar char="–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itchFamily="34" charset="0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6963" y="915988"/>
            <a:ext cx="798353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</a:t>
            </a:r>
            <a:br>
              <a:rPr lang="fr-FR" altLang="fr-FR" smtClean="0"/>
            </a:br>
            <a:r>
              <a:rPr lang="fr-FR" altLang="fr-FR" smtClean="0"/>
              <a:t>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6963" y="3465513"/>
            <a:ext cx="75898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</a:t>
            </a:r>
            <a:br>
              <a:rPr lang="fr-FR" altLang="fr-FR" smtClean="0"/>
            </a:br>
            <a:r>
              <a:rPr lang="fr-FR" altLang="fr-FR" smtClean="0"/>
              <a:t>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90924BF7-9869-4146-910D-6D0DC34B963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2053" name="Imag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310313"/>
            <a:ext cx="125253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ag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238" y="6405563"/>
            <a:ext cx="977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FF6C1A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011488" y="1855788"/>
            <a:ext cx="5589587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</a:t>
            </a:r>
            <a:br>
              <a:rPr lang="fr-FR" altLang="fr-FR" smtClean="0"/>
            </a:br>
            <a:r>
              <a:rPr lang="fr-FR" altLang="fr-FR" smtClean="0"/>
              <a:t>ET MODIFIEZ LE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011488" y="3578225"/>
            <a:ext cx="558958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</a:t>
            </a:r>
            <a:br>
              <a:rPr lang="fr-FR" altLang="fr-FR" smtClean="0"/>
            </a:br>
            <a:r>
              <a:rPr lang="fr-FR" altLang="fr-FR" smtClean="0"/>
              <a:t>les styles du texte du masque</a:t>
            </a:r>
          </a:p>
          <a:p>
            <a:pPr lvl="0"/>
            <a:endParaRPr lang="fr-FR" altLang="fr-FR" smtClean="0"/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1A1589-06B9-48CA-AF89-4D32B088D1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Espace réservé du pied de page 4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3095625" y="6146800"/>
            <a:ext cx="4619625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La transformation de la voie professionnelle</a:t>
            </a:r>
            <a:endParaRPr lang="fr-FR" dirty="0">
              <a:solidFill>
                <a:srgbClr val="1B8ED9"/>
              </a:solidFill>
            </a:endParaRPr>
          </a:p>
        </p:txBody>
      </p:sp>
      <p:sp>
        <p:nvSpPr>
          <p:cNvPr id="12" name="Espace réservé du pied de page 4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989763" y="62007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rgbClr val="1B8ED9"/>
                </a:solidFill>
              </a:rPr>
              <a:t>2019</a:t>
            </a:r>
            <a:endParaRPr lang="fr-FR" dirty="0"/>
          </a:p>
        </p:txBody>
      </p:sp>
      <p:pic>
        <p:nvPicPr>
          <p:cNvPr id="3079" name="Imag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185578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Imag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3A5C1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011488" y="1855788"/>
            <a:ext cx="5589587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</a:t>
            </a:r>
            <a:br>
              <a:rPr lang="fr-FR" altLang="fr-FR" smtClean="0"/>
            </a:br>
            <a:r>
              <a:rPr lang="fr-FR" altLang="fr-FR" smtClean="0"/>
              <a:t>ET MODIFIEZ LE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011488" y="3578225"/>
            <a:ext cx="558958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</a:t>
            </a:r>
            <a:br>
              <a:rPr lang="fr-FR" altLang="fr-FR" smtClean="0"/>
            </a:br>
            <a:r>
              <a:rPr lang="fr-FR" altLang="fr-FR" smtClean="0"/>
              <a:t>les styles du texte du masque</a:t>
            </a:r>
          </a:p>
          <a:p>
            <a:pPr lvl="0"/>
            <a:endParaRPr lang="fr-FR" altLang="fr-FR" smtClean="0"/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26B7C9A-A8F8-4E47-9272-DF2DD462CC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Espace réservé du pied de page 4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3095625" y="6146800"/>
            <a:ext cx="4619625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La transformation de la voie professionnelle</a:t>
            </a:r>
            <a:endParaRPr lang="fr-FR" dirty="0">
              <a:solidFill>
                <a:srgbClr val="1B8ED9"/>
              </a:solidFill>
            </a:endParaRPr>
          </a:p>
        </p:txBody>
      </p:sp>
      <p:sp>
        <p:nvSpPr>
          <p:cNvPr id="12" name="Espace réservé du pied de page 4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989763" y="62007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rgbClr val="1B8ED9"/>
                </a:solidFill>
              </a:rPr>
              <a:t>2019</a:t>
            </a:r>
            <a:endParaRPr lang="fr-FR" dirty="0"/>
          </a:p>
        </p:txBody>
      </p:sp>
      <p:pic>
        <p:nvPicPr>
          <p:cNvPr id="4103" name="Imag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185578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Imag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3A5C1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C00BA87-0947-4DB2-A4EA-2271FBF950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5125" name="Imag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Image 1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6310313"/>
            <a:ext cx="125253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Imag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8700" y="6408738"/>
            <a:ext cx="977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Imag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7138" y="6237288"/>
            <a:ext cx="1260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63C3F5"/>
        </a:buClr>
        <a:buSzPct val="100000"/>
        <a:buFont typeface="Arial" pitchFamily="34" charset="0"/>
        <a:buChar char="■"/>
        <a:defRPr kern="1200">
          <a:solidFill>
            <a:srgbClr val="63C3F5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63C3F5"/>
        </a:buClr>
        <a:buFont typeface="Arial Italic"/>
        <a:buChar char="■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itchFamily="34" charset="0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63C3F5"/>
        </a:buClr>
        <a:buFont typeface="Arial" pitchFamily="34" charset="0"/>
        <a:buChar char="–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itchFamily="34" charset="0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011488" y="1855788"/>
            <a:ext cx="5589587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</a:t>
            </a:r>
            <a:br>
              <a:rPr lang="fr-FR" altLang="fr-FR" smtClean="0"/>
            </a:br>
            <a:r>
              <a:rPr lang="fr-FR" altLang="fr-FR" smtClean="0"/>
              <a:t>ET MODIFIEZ LE TITRE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011488" y="3578225"/>
            <a:ext cx="558958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</a:t>
            </a:r>
            <a:br>
              <a:rPr lang="fr-FR" altLang="fr-FR" smtClean="0"/>
            </a:br>
            <a:r>
              <a:rPr lang="fr-FR" altLang="fr-FR" smtClean="0"/>
              <a:t>les styles du texte du masque</a:t>
            </a:r>
          </a:p>
          <a:p>
            <a:pPr lvl="0"/>
            <a:endParaRPr lang="fr-FR" altLang="fr-FR" smtClean="0"/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898EC9F-C7AF-41BC-822C-DDABD90593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Espace réservé du pied de page 4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3095625" y="6146800"/>
            <a:ext cx="4619625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La transformation de la voie professionnelle</a:t>
            </a:r>
            <a:endParaRPr lang="fr-FR" dirty="0">
              <a:solidFill>
                <a:srgbClr val="1B8ED9"/>
              </a:solidFill>
            </a:endParaRPr>
          </a:p>
        </p:txBody>
      </p:sp>
      <p:sp>
        <p:nvSpPr>
          <p:cNvPr id="12" name="Espace réservé du pied de page 4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989763" y="62007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rgbClr val="1B8ED9"/>
                </a:solidFill>
              </a:rPr>
              <a:t>2019</a:t>
            </a:r>
            <a:endParaRPr lang="fr-FR" dirty="0"/>
          </a:p>
        </p:txBody>
      </p:sp>
      <p:pic>
        <p:nvPicPr>
          <p:cNvPr id="6151" name="Imag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185578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Imag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3A5C1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6963" y="915988"/>
            <a:ext cx="798353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</a:t>
            </a:r>
            <a:br>
              <a:rPr lang="fr-FR" altLang="fr-FR" smtClean="0"/>
            </a:br>
            <a:r>
              <a:rPr lang="fr-FR" altLang="fr-FR" smtClean="0"/>
              <a:t>LE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6963" y="3465513"/>
            <a:ext cx="75898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</a:t>
            </a:r>
            <a:br>
              <a:rPr lang="fr-FR" altLang="fr-FR" smtClean="0"/>
            </a:br>
            <a:r>
              <a:rPr lang="fr-FR" altLang="fr-FR" smtClean="0"/>
              <a:t>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 b="1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9BD04F4D-966F-421C-9F71-7081967511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7173" name="Imag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6310313"/>
            <a:ext cx="125253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Image 1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1238" y="6405563"/>
            <a:ext cx="977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63C3F5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quandjepasselebac.education.fr/controle-contin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6"/>
          <p:cNvSpPr txBox="1">
            <a:spLocks/>
          </p:cNvSpPr>
          <p:nvPr/>
        </p:nvSpPr>
        <p:spPr bwMode="auto">
          <a:xfrm>
            <a:off x="1979613" y="4724400"/>
            <a:ext cx="49911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fr-FR" altLang="fr-FR" sz="2000" b="1">
                <a:latin typeface="Arial Black" pitchFamily="34" charset="0"/>
              </a:rPr>
              <a:t>VERS LE BAC 2021</a:t>
            </a:r>
            <a:endParaRPr lang="fr-FR" altLang="fr-FR" sz="3600" b="1">
              <a:latin typeface="Arial Black" pitchFamily="34" charset="0"/>
            </a:endParaRPr>
          </a:p>
        </p:txBody>
      </p:sp>
      <p:sp>
        <p:nvSpPr>
          <p:cNvPr id="10243" name="Sous-titre 1"/>
          <p:cNvSpPr txBox="1">
            <a:spLocks/>
          </p:cNvSpPr>
          <p:nvPr/>
        </p:nvSpPr>
        <p:spPr bwMode="auto">
          <a:xfrm>
            <a:off x="2124075" y="5157788"/>
            <a:ext cx="4548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>
                <a:latin typeface="Arial" pitchFamily="34" charset="0"/>
              </a:rPr>
              <a:t>Présentation aux élèves de première générale et technologique : </a:t>
            </a:r>
          </a:p>
          <a:p>
            <a:pPr algn="ctr" defTabSz="457200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b="1">
                <a:latin typeface="Arial" pitchFamily="34" charset="0"/>
              </a:rPr>
              <a:t>les épreuves communes de contrôle continu en voie générale et technologique</a:t>
            </a:r>
          </a:p>
        </p:txBody>
      </p:sp>
      <p:sp>
        <p:nvSpPr>
          <p:cNvPr id="10244" name="ZoneTexte 1"/>
          <p:cNvSpPr txBox="1">
            <a:spLocks noChangeArrowheads="1"/>
          </p:cNvSpPr>
          <p:nvPr/>
        </p:nvSpPr>
        <p:spPr bwMode="auto">
          <a:xfrm>
            <a:off x="6970713" y="4933950"/>
            <a:ext cx="194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/>
              <a:t>Novembre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863" y="182563"/>
            <a:ext cx="8231187" cy="128746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Des copies numérisées et </a:t>
            </a:r>
            <a:r>
              <a:rPr lang="fr-FR" dirty="0" err="1" smtClean="0"/>
              <a:t>anonymisées</a:t>
            </a:r>
            <a:endParaRPr lang="fr-FR" dirty="0"/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D173F1-35AC-47F6-9D6E-F9F03CB07250}" type="slidenum">
              <a:rPr lang="fr-FR" altLang="fr-FR" smtClean="0"/>
              <a:pPr/>
              <a:t>10</a:t>
            </a:fld>
            <a:endParaRPr lang="fr-FR" altLang="fr-FR" smtClean="0"/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39838" y="2349500"/>
            <a:ext cx="2200275" cy="2951163"/>
          </a:xfrm>
          <a:noFill/>
          <a:ln>
            <a:solidFill>
              <a:schemeClr val="tx1"/>
            </a:solidFill>
          </a:ln>
        </p:spPr>
      </p:pic>
      <p:sp>
        <p:nvSpPr>
          <p:cNvPr id="21509" name="ZoneTexte 4"/>
          <p:cNvSpPr txBox="1">
            <a:spLocks noChangeArrowheads="1"/>
          </p:cNvSpPr>
          <p:nvPr/>
        </p:nvSpPr>
        <p:spPr bwMode="auto">
          <a:xfrm>
            <a:off x="755650" y="1268413"/>
            <a:ext cx="3168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/>
              <a:t>Fac similé des copies qui seront utilisées pour les épreuves communes de contrôle continu.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924175"/>
            <a:ext cx="2190750" cy="310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1" name="ZoneTexte 7"/>
          <p:cNvSpPr txBox="1">
            <a:spLocks noChangeArrowheads="1"/>
          </p:cNvSpPr>
          <p:nvPr/>
        </p:nvSpPr>
        <p:spPr bwMode="auto">
          <a:xfrm>
            <a:off x="5003800" y="1320800"/>
            <a:ext cx="31686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/>
              <a:t>Après l’épreuve, la copie de l’élève est anonymisée et corrigée par un professeur autre que son professeur habituel.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les épreuves : consulter ses copies</a:t>
            </a:r>
            <a:endParaRPr lang="fr-FR" dirty="0"/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804863" y="1476375"/>
            <a:ext cx="7439025" cy="4525963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Après chaque série d’épreuves communes de contrôle continu, l’élève peut consulter ses notes et ses copies annotées sur une plateforme dédiée</a:t>
            </a:r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alt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codes sont également en cours de distribution</a:t>
            </a:r>
            <a:endParaRPr lang="fr-FR" alt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dirty="0" smtClean="0">
              <a:latin typeface="Arial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z="1800" dirty="0" smtClean="0">
                <a:latin typeface="Arial" pitchFamily="34" charset="0"/>
                <a:cs typeface="Arial" pitchFamily="34" charset="0"/>
              </a:rPr>
              <a:t>L’élève a connaissance de ses notes au fur et à mesure : elles lui permettent de prendre conscience de ses points forts et peuvent l’ aider dans sa progression.</a:t>
            </a:r>
          </a:p>
          <a:p>
            <a:pPr lvl="1"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sz="1800" dirty="0" smtClean="0">
              <a:latin typeface="Arial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z="1800" dirty="0" smtClean="0">
                <a:latin typeface="Arial" pitchFamily="34" charset="0"/>
                <a:cs typeface="Arial" pitchFamily="34" charset="0"/>
              </a:rPr>
              <a:t>Les annotations des correcteurs lui permettent de comprendre, pour chaque exercice, ce qui a été réussi et ce qui doit encore être travaillé.</a:t>
            </a:r>
          </a:p>
          <a:p>
            <a:pPr lvl="1"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sz="1800" dirty="0" smtClean="0">
              <a:latin typeface="Arial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z="1800" dirty="0" smtClean="0">
                <a:latin typeface="Arial" pitchFamily="34" charset="0"/>
                <a:cs typeface="Arial" pitchFamily="34" charset="0"/>
              </a:rPr>
              <a:t>Les professeurs accompagnent les élèves pour progresser d’une épreuve à l’autre.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7C497E-2729-4F21-BE28-12F0511519C1}" type="slidenum">
              <a:rPr lang="fr-FR" altLang="fr-FR" smtClean="0"/>
              <a:pPr/>
              <a:t>11</a:t>
            </a:fld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Réussir son contrôle continu</a:t>
            </a:r>
            <a:endParaRPr lang="fr-FR" dirty="0"/>
          </a:p>
        </p:txBody>
      </p:sp>
      <p:sp>
        <p:nvSpPr>
          <p:cNvPr id="2355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95313" y="1916113"/>
            <a:ext cx="3046412" cy="2028825"/>
          </a:xfrm>
        </p:spPr>
        <p:txBody>
          <a:bodyPr/>
          <a:lstStyle/>
          <a:p>
            <a:pPr marL="0" indent="0" fontAlgn="base">
              <a:spcAft>
                <a:spcPct val="0"/>
              </a:spcAft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Plus d’informations sur  le site </a:t>
            </a:r>
            <a:r>
              <a:rPr lang="fr-FR" altLang="fr-FR" smtClean="0">
                <a:latin typeface="Arial" pitchFamily="34" charset="0"/>
                <a:cs typeface="Arial" pitchFamily="34" charset="0"/>
                <a:hlinkClick r:id="rId2"/>
              </a:rPr>
              <a:t>Quand je passe le Bac 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pour bien se préparer aux épreuves du contrôle continu et comprendre ce qui est attendu lors de l’épreuve.</a:t>
            </a: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769DBD-7647-43A9-A048-24D4CB59A51E}" type="slidenum">
              <a:rPr lang="fr-FR" altLang="fr-FR" smtClean="0"/>
              <a:pPr/>
              <a:t>12</a:t>
            </a:fld>
            <a:endParaRPr lang="fr-FR" altLang="fr-FR" smtClean="0"/>
          </a:p>
        </p:txBody>
      </p:sp>
      <p:pic>
        <p:nvPicPr>
          <p:cNvPr id="23557" name="Image 9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b="26266"/>
          <a:stretch>
            <a:fillRect/>
          </a:stretch>
        </p:blipFill>
        <p:spPr bwMode="auto">
          <a:xfrm>
            <a:off x="5508625" y="1268413"/>
            <a:ext cx="2792413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565400"/>
            <a:ext cx="2141538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LIVRET Scolaire et contrôle continu</a:t>
            </a:r>
            <a:endParaRPr lang="fr-FR" dirty="0"/>
          </a:p>
        </p:txBody>
      </p:sp>
      <p:sp>
        <p:nvSpPr>
          <p:cNvPr id="2457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 contrôle continu combine deux modalités d’évaluation : 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b="1" smtClean="0">
                <a:latin typeface="Arial" pitchFamily="34" charset="0"/>
                <a:cs typeface="Arial" pitchFamily="34" charset="0"/>
              </a:rPr>
              <a:t>les notes des livrets scolaires à hauteur de 10% de la note finale 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smtClean="0">
                <a:latin typeface="Arial" pitchFamily="34" charset="0"/>
                <a:cs typeface="Arial" pitchFamily="34" charset="0"/>
              </a:rPr>
              <a:t>et les épreuves communes de contrôle continu à hauteur de 30 %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notes des livrets scolaires portent sur l’ensemble des matières étudiées en 1</a:t>
            </a:r>
            <a:r>
              <a:rPr lang="fr-FR" altLang="fr-FR" baseline="30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fr-FR" alt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en Tle, y compris les enseignements optionnels.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304F53-CCEC-4345-8848-4AEC01E9C670}" type="slidenum">
              <a:rPr lang="fr-FR" altLang="fr-FR" smtClean="0"/>
              <a:pPr/>
              <a:t>13</a:t>
            </a:fld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CALENDRIER DES ÉPREUVES TERMINALES</a:t>
            </a:r>
            <a:endParaRPr lang="fr-FR" dirty="0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5382FD-8655-4250-9FCC-473CA68693AA}" type="slidenum">
              <a:rPr lang="fr-FR" altLang="fr-FR" smtClean="0"/>
              <a:pPr/>
              <a:t>14</a:t>
            </a:fld>
            <a:endParaRPr lang="fr-FR" altLang="fr-FR" smtClean="0"/>
          </a:p>
        </p:txBody>
      </p:sp>
      <p:pic>
        <p:nvPicPr>
          <p:cNvPr id="25604" name="Picture 5" descr="C:\Users\lguillou\Desktop\NEW\calendrier_epreuves_termin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046288"/>
            <a:ext cx="648017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2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DA7759-360D-4C05-877E-3055FD38C104}" type="slidenum">
              <a:rPr lang="fr-FR" altLang="fr-FR" smtClean="0"/>
              <a:pPr/>
              <a:t>15</a:t>
            </a:fld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Bac2021 : Les épreuves communes de contrôle continu</a:t>
            </a:r>
            <a:endParaRPr lang="fr-FR" dirty="0"/>
          </a:p>
        </p:txBody>
      </p:sp>
      <p:sp>
        <p:nvSpPr>
          <p:cNvPr id="1126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27584" y="2636912"/>
            <a:ext cx="7881937" cy="2101403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dirty="0" smtClean="0">
                <a:latin typeface="Arial" pitchFamily="34" charset="0"/>
                <a:cs typeface="Arial" pitchFamily="34" charset="0"/>
              </a:rPr>
              <a:t>Le nouveau baccalauréat comprend une part de contrôle continu pour valoriser un travail régulier tout au long de l’année de première et de l’année de terminale.</a:t>
            </a:r>
          </a:p>
          <a:p>
            <a:pPr fontAlgn="base">
              <a:spcAft>
                <a:spcPct val="0"/>
              </a:spcAft>
              <a:buNone/>
            </a:pPr>
            <a:endParaRPr lang="fr-FR" alt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480E98-2921-45C4-8983-05A2E70634F9}" type="slidenum">
              <a:rPr lang="fr-FR" altLang="fr-FR" smtClean="0"/>
              <a:pPr/>
              <a:t>2</a:t>
            </a:fld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COMPOSITION DE LA NOTE du bac – voie générale</a:t>
            </a:r>
            <a:endParaRPr lang="fr-FR" dirty="0"/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08612-D6B5-4FDD-A361-5197192BCEE5}" type="slidenum">
              <a:rPr lang="fr-FR" altLang="fr-FR" smtClean="0"/>
              <a:pPr/>
              <a:t>3</a:t>
            </a:fld>
            <a:endParaRPr lang="fr-FR" altLang="fr-FR" smtClean="0"/>
          </a:p>
        </p:txBody>
      </p:sp>
      <p:pic>
        <p:nvPicPr>
          <p:cNvPr id="12292" name="Picture 5" descr="C:\Users\lguillou\Desktop\NEW\2019_bac2021_epreuves_cam_g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3" y="1411288"/>
            <a:ext cx="843121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CALENDRIER DES ÉPREUVES communes DE CONTRÔLE CONTINU – voie générale</a:t>
            </a:r>
            <a:endParaRPr lang="fr-FR" dirty="0"/>
          </a:p>
        </p:txBody>
      </p:sp>
      <p:sp>
        <p:nvSpPr>
          <p:cNvPr id="14339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8857BF-7489-4AE5-B312-4AD38817890C}" type="slidenum">
              <a:rPr lang="fr-FR" altLang="fr-FR" smtClean="0"/>
              <a:pPr/>
              <a:t>4</a:t>
            </a:fld>
            <a:endParaRPr lang="fr-FR" altLang="fr-FR" smtClean="0"/>
          </a:p>
        </p:txBody>
      </p:sp>
      <p:pic>
        <p:nvPicPr>
          <p:cNvPr id="14340" name="Picture 5" descr="C:\Users\lguillou\Desktop\NEW\Calendrier_epreuves_communes_voie_gener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9913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475656" y="494116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PAUL GUERIN: EPREUVES DU 13 AU 17 JANVIER 2020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 ET DU 11 AU 15 MAI 2020 (REMPLACEMENT LA SEMAINE QUI SUIT)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épreuves communes de contrôle continu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088" y="1196975"/>
            <a:ext cx="8159750" cy="4392613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Les épreuves communes de contrôle continu portent sur :</a:t>
            </a:r>
          </a:p>
          <a:p>
            <a:pPr lvl="1">
              <a:defRPr/>
            </a:pPr>
            <a:r>
              <a:rPr lang="fr-FR" sz="1600" dirty="0" smtClean="0">
                <a:solidFill>
                  <a:srgbClr val="00B0F0"/>
                </a:solidFill>
              </a:rPr>
              <a:t>les enseignements communs : </a:t>
            </a:r>
            <a:r>
              <a:rPr lang="fr-FR" sz="1600" dirty="0" smtClean="0"/>
              <a:t>enseignement </a:t>
            </a:r>
            <a:r>
              <a:rPr lang="fr-FR" sz="1600" dirty="0" smtClean="0"/>
              <a:t>scientifique, </a:t>
            </a:r>
            <a:r>
              <a:rPr lang="fr-FR" sz="1600" dirty="0" smtClean="0"/>
              <a:t>histoire-géographie, LVA et B</a:t>
            </a:r>
          </a:p>
          <a:p>
            <a:pPr lvl="1">
              <a:defRPr/>
            </a:pPr>
            <a:r>
              <a:rPr lang="fr-FR" sz="1600" dirty="0" smtClean="0">
                <a:solidFill>
                  <a:srgbClr val="00B0F0"/>
                </a:solidFill>
              </a:rPr>
              <a:t>et la spécialité qui ne sera pas poursuivie en Terminale</a:t>
            </a:r>
            <a:endParaRPr lang="fr-FR" sz="1600" baseline="30000" dirty="0" smtClean="0">
              <a:solidFill>
                <a:srgbClr val="00B0F0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fr-FR" sz="1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rgbClr val="00B0F0"/>
                </a:solidFill>
              </a:rPr>
              <a:t>3 séries d’épreuves communes de contrôle continu </a:t>
            </a:r>
            <a:r>
              <a:rPr lang="fr-FR" dirty="0" smtClean="0">
                <a:solidFill>
                  <a:schemeClr val="tx1"/>
                </a:solidFill>
              </a:rPr>
              <a:t>sont prévues</a:t>
            </a:r>
          </a:p>
          <a:p>
            <a:pPr lvl="1">
              <a:defRPr/>
            </a:pPr>
            <a:r>
              <a:rPr lang="fr-FR" sz="1600" dirty="0" smtClean="0"/>
              <a:t>2 </a:t>
            </a:r>
            <a:r>
              <a:rPr lang="fr-FR" sz="1600" dirty="0"/>
              <a:t>en classe de </a:t>
            </a:r>
            <a:r>
              <a:rPr lang="fr-FR" sz="1600" dirty="0" smtClean="0"/>
              <a:t>1</a:t>
            </a:r>
            <a:r>
              <a:rPr lang="fr-FR" sz="1600" baseline="30000" dirty="0" smtClean="0"/>
              <a:t>re</a:t>
            </a:r>
            <a:r>
              <a:rPr lang="fr-FR" sz="1600" dirty="0" smtClean="0"/>
              <a:t> ;</a:t>
            </a:r>
            <a:endParaRPr lang="fr-FR" sz="1600" dirty="0"/>
          </a:p>
          <a:p>
            <a:pPr lvl="1">
              <a:defRPr/>
            </a:pPr>
            <a:r>
              <a:rPr lang="fr-FR" sz="1600" dirty="0"/>
              <a:t>1</a:t>
            </a:r>
            <a:r>
              <a:rPr lang="fr-FR" sz="1600" dirty="0" smtClean="0"/>
              <a:t> </a:t>
            </a:r>
            <a:r>
              <a:rPr lang="fr-FR" sz="1600" dirty="0"/>
              <a:t>en </a:t>
            </a:r>
            <a:r>
              <a:rPr lang="fr-FR" sz="1600" dirty="0" smtClean="0"/>
              <a:t>Terminale.</a:t>
            </a:r>
          </a:p>
          <a:p>
            <a:pPr lvl="1">
              <a:defRPr/>
            </a:pPr>
            <a:endParaRPr lang="fr-FR" sz="1000" dirty="0"/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Chaque série d’épreuves porte sur la partie du programme qui a été précédemment étudiée.</a:t>
            </a:r>
          </a:p>
          <a:p>
            <a:pPr>
              <a:defRPr/>
            </a:pPr>
            <a:endParaRPr lang="fr-FR" sz="1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Les épreuves </a:t>
            </a:r>
            <a:r>
              <a:rPr lang="fr-FR" dirty="0">
                <a:solidFill>
                  <a:schemeClr val="tx1"/>
                </a:solidFill>
              </a:rPr>
              <a:t>de contrôle </a:t>
            </a:r>
            <a:r>
              <a:rPr lang="fr-FR" dirty="0" smtClean="0">
                <a:solidFill>
                  <a:schemeClr val="tx1"/>
                </a:solidFill>
              </a:rPr>
              <a:t>continu </a:t>
            </a:r>
            <a:r>
              <a:rPr lang="fr-FR" dirty="0">
                <a:solidFill>
                  <a:schemeClr val="tx1"/>
                </a:solidFill>
              </a:rPr>
              <a:t>durent </a:t>
            </a:r>
            <a:r>
              <a:rPr lang="fr-FR" dirty="0">
                <a:solidFill>
                  <a:srgbClr val="00B0F0"/>
                </a:solidFill>
              </a:rPr>
              <a:t>deux heures, </a:t>
            </a:r>
            <a:r>
              <a:rPr lang="fr-FR" dirty="0">
                <a:solidFill>
                  <a:schemeClr val="tx1"/>
                </a:solidFill>
              </a:rPr>
              <a:t>sauf pour les langues vivantes A et </a:t>
            </a:r>
            <a:r>
              <a:rPr lang="fr-FR" dirty="0" smtClean="0">
                <a:solidFill>
                  <a:schemeClr val="tx1"/>
                </a:solidFill>
              </a:rPr>
              <a:t>B - </a:t>
            </a:r>
            <a:r>
              <a:rPr lang="fr-FR" dirty="0" smtClean="0">
                <a:solidFill>
                  <a:srgbClr val="00B0F0"/>
                </a:solidFill>
              </a:rPr>
              <a:t>L’EPS est évalué tout au long de l’année de Terminale.</a:t>
            </a:r>
          </a:p>
          <a:p>
            <a:pPr>
              <a:defRPr/>
            </a:pPr>
            <a:endParaRPr lang="fr-FR" sz="1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La </a:t>
            </a:r>
            <a:r>
              <a:rPr lang="fr-FR" dirty="0">
                <a:solidFill>
                  <a:schemeClr val="tx1"/>
                </a:solidFill>
              </a:rPr>
              <a:t>note pour chaque enseignement est la moyenne des notes obtenues aux </a:t>
            </a:r>
            <a:r>
              <a:rPr lang="fr-FR" dirty="0" smtClean="0">
                <a:solidFill>
                  <a:schemeClr val="tx1"/>
                </a:solidFill>
              </a:rPr>
              <a:t>épreuves. Tous les enseignements bénéficient du même </a:t>
            </a:r>
            <a:r>
              <a:rPr lang="fr-FR" dirty="0" smtClean="0">
                <a:solidFill>
                  <a:srgbClr val="00B0F0"/>
                </a:solidFill>
              </a:rPr>
              <a:t>coefficient (5). 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8279FE-AD30-48E5-8F96-8F56FC85B401}" type="slidenum">
              <a:rPr lang="fr-FR" altLang="fr-FR" smtClean="0"/>
              <a:pPr/>
              <a:t>5</a:t>
            </a:fld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Enseignement de spécialité suivi uniquement en première</a:t>
            </a:r>
            <a:endParaRPr lang="fr-FR" dirty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804863" y="1476375"/>
            <a:ext cx="7881937" cy="4525963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 smtClean="0">
                <a:latin typeface="Arial" pitchFamily="34" charset="0"/>
                <a:cs typeface="Arial" pitchFamily="34" charset="0"/>
              </a:rPr>
              <a:t>Voie générale</a:t>
            </a:r>
          </a:p>
          <a:p>
            <a:pPr lvl="1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600" dirty="0">
                <a:latin typeface="Arial" pitchFamily="34" charset="0"/>
                <a:cs typeface="Arial" pitchFamily="34" charset="0"/>
              </a:rPr>
              <a:t>L’élève de </a:t>
            </a: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altLang="fr-FR" sz="1600" baseline="30000" dirty="0" smtClean="0">
                <a:latin typeface="Arial" pitchFamily="34" charset="0"/>
                <a:cs typeface="Arial" pitchFamily="34" charset="0"/>
              </a:rPr>
              <a:t>re</a:t>
            </a: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 communique </a:t>
            </a:r>
            <a:r>
              <a:rPr lang="fr-FR" altLang="fr-FR" sz="1600" dirty="0">
                <a:latin typeface="Arial" pitchFamily="34" charset="0"/>
                <a:cs typeface="Arial" pitchFamily="34" charset="0"/>
              </a:rPr>
              <a:t>au conseil de classe du 2</a:t>
            </a:r>
            <a:r>
              <a:rPr lang="fr-FR" altLang="fr-FR" sz="1600" baseline="30000" dirty="0">
                <a:latin typeface="Arial" pitchFamily="34" charset="0"/>
                <a:cs typeface="Arial" pitchFamily="34" charset="0"/>
              </a:rPr>
              <a:t>e</a:t>
            </a:r>
            <a:r>
              <a:rPr lang="fr-FR" altLang="fr-FR" sz="1600" dirty="0">
                <a:latin typeface="Arial" pitchFamily="34" charset="0"/>
                <a:cs typeface="Arial" pitchFamily="34" charset="0"/>
              </a:rPr>
              <a:t> trimestre l’enseignement de spécialité qu’il ne souhaite pas poursuivre en </a:t>
            </a: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Terminale</a:t>
            </a:r>
            <a:r>
              <a:rPr lang="fr-FR" altLang="fr-FR" sz="1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1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600" dirty="0">
                <a:latin typeface="Arial" pitchFamily="34" charset="0"/>
                <a:cs typeface="Arial" pitchFamily="34" charset="0"/>
              </a:rPr>
              <a:t>Celui-ci fera donc l’objet d’une épreuve commune de contrôle continu au </a:t>
            </a: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altLang="fr-FR" sz="1600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1600" dirty="0">
                <a:latin typeface="Arial" pitchFamily="34" charset="0"/>
                <a:cs typeface="Arial" pitchFamily="34" charset="0"/>
              </a:rPr>
              <a:t>trimestre</a:t>
            </a: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Les équipes accompagneront les élèves tout au long du deuxième trimestre.</a:t>
            </a:r>
            <a:endParaRPr lang="fr-FR" altLang="fr-FR" sz="1600" dirty="0" smtClean="0">
              <a:latin typeface="Arial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Le conseil de classe conseillera les élèves sur leur choix.</a:t>
            </a:r>
          </a:p>
          <a:p>
            <a:pPr lvl="1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A partir de janvier l’outil « www.horizons2021.fr » permettra de simuler les champs possibles de poursuites d’études avec deux spécialités. Ce n’est qu’un outil.</a:t>
            </a:r>
            <a:endParaRPr lang="fr-FR" altLang="fr-FR" sz="1600" dirty="0"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None/>
              <a:defRPr/>
            </a:pPr>
            <a:endParaRPr lang="fr-FR" alt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EAF529-2CF7-46E4-A732-33EEBF9C5F54}" type="slidenum">
              <a:rPr lang="fr-FR" altLang="fr-FR" smtClean="0"/>
              <a:pPr/>
              <a:t>6</a:t>
            </a:fld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Organisation des épreuves communes de contrôle continu</a:t>
            </a:r>
            <a:endParaRPr lang="fr-FR" dirty="0"/>
          </a:p>
        </p:txBody>
      </p:sp>
      <p:sp>
        <p:nvSpPr>
          <p:cNvPr id="1843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décembre, l’élève de 1</a:t>
            </a:r>
            <a:r>
              <a:rPr lang="fr-FR" altLang="fr-FR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valide son inscription au baccalauréat </a:t>
            </a:r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selon des modalités précisées par le chef d’établissement </a:t>
            </a:r>
            <a:r>
              <a:rPr lang="fr-FR" altLang="fr-F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et choisit les langues qu’il passera en LVA et LVB.</a:t>
            </a:r>
            <a:r>
              <a:rPr lang="fr-FR" alt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cours à partir de cette semaine pour Paul Guérin.</a:t>
            </a:r>
            <a:endParaRPr lang="fr-FR" alt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Pour chaque épreuve de contrôle continu, </a:t>
            </a:r>
            <a:r>
              <a:rPr lang="fr-FR" altLang="fr-F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l’élève reçoit une convocation au moins 8 jours avant la date de l’épreuve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En cas d’absence pour raison de force majeure, une épreuve de remplacement sera organisée par l’établissement.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Par contre, en cas d’absence sans justificatif ou hors cause de force majeure, une note de zéro sera attribuée pour l’épreuve.</a:t>
            </a:r>
          </a:p>
          <a:p>
            <a:pPr lvl="1" fontAlgn="base">
              <a:spcAft>
                <a:spcPct val="0"/>
              </a:spcAft>
            </a:pPr>
            <a:endParaRPr lang="fr-FR" altLang="fr-FR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Les élèves passent les épreuves communes de contrôle continu, soit dans leur lycée, soit dans un établissement proche si leur organisation est mutualisée entre établissements.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5E563-8FBC-45C7-8D10-65FB90A98BCF}" type="slidenum">
              <a:rPr lang="fr-FR" altLang="fr-FR" smtClean="0"/>
              <a:pPr/>
              <a:t>7</a:t>
            </a:fld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DES SUJETS ISSUS </a:t>
            </a:r>
            <a:r>
              <a:rPr lang="fr-FR" dirty="0" err="1" smtClean="0"/>
              <a:t>D’uNe</a:t>
            </a:r>
            <a:r>
              <a:rPr lang="fr-FR" dirty="0" smtClean="0"/>
              <a:t> banque nationale de sujets</a:t>
            </a:r>
            <a:endParaRPr lang="fr-FR" dirty="0"/>
          </a:p>
        </p:txBody>
      </p:sp>
      <p:sp>
        <p:nvSpPr>
          <p:cNvPr id="1945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Les sujets sont choisis dans une banque nationale de sujets </a:t>
            </a:r>
            <a:r>
              <a:rPr lang="fr-FR" alt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 le chef d’établissement sur proposition des professeurs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banque nationale des sujets garantit l’égalité de traitement des candidats. </a:t>
            </a:r>
          </a:p>
          <a:p>
            <a:pPr lvl="1"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z="1600" smtClean="0">
                <a:latin typeface="Arial" pitchFamily="34" charset="0"/>
                <a:cs typeface="Arial" pitchFamily="34" charset="0"/>
              </a:rPr>
              <a:t>Elle rassemble des sujets de niveau équivalent sur les différentes parties des programmes. </a:t>
            </a:r>
          </a:p>
          <a:p>
            <a:pPr lvl="1"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z="1600" smtClean="0">
                <a:latin typeface="Arial" pitchFamily="34" charset="0"/>
                <a:cs typeface="Arial" pitchFamily="34" charset="0"/>
              </a:rPr>
              <a:t>Les sujets tiennent compte des progressions pédagogiques des programmes d’enseignement de 1</a:t>
            </a:r>
            <a:r>
              <a:rPr lang="fr-FR" altLang="fr-FR" sz="1600" baseline="30000" smtClean="0">
                <a:latin typeface="Arial" pitchFamily="34" charset="0"/>
                <a:cs typeface="Arial" pitchFamily="34" charset="0"/>
              </a:rPr>
              <a:t>re</a:t>
            </a:r>
            <a:r>
              <a:rPr lang="fr-FR" altLang="fr-FR" sz="1600" smtClean="0">
                <a:latin typeface="Arial" pitchFamily="34" charset="0"/>
                <a:cs typeface="Arial" pitchFamily="34" charset="0"/>
              </a:rPr>
              <a:t> et de Tle.</a:t>
            </a:r>
          </a:p>
          <a:p>
            <a:pPr lvl="1"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z="1600" smtClean="0">
                <a:latin typeface="Arial" pitchFamily="34" charset="0"/>
                <a:cs typeface="Arial" pitchFamily="34" charset="0"/>
              </a:rPr>
              <a:t>Ces sujets ont été élaborés par des inspecteurs et des professeurs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C0124F-9DB8-4D7F-831C-3F831718DDC5}" type="slidenum">
              <a:rPr lang="fr-FR" altLang="fr-FR" smtClean="0"/>
              <a:pPr/>
              <a:t>8</a:t>
            </a:fld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Organisation des épreuves communes de contrôle continu</a:t>
            </a:r>
            <a:endParaRPr lang="fr-FR" dirty="0"/>
          </a:p>
        </p:txBody>
      </p:sp>
      <p:sp>
        <p:nvSpPr>
          <p:cNvPr id="2048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Les copies sont ensuite numérisées et anonymisées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copies seront corrigées par d’autres professeurs au sein de l’établissement ou au sein d’un autre établissement de l’académie suivant un barème de correction.  </a:t>
            </a:r>
            <a:r>
              <a:rPr lang="fr-FR" altLang="fr-FR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Aucun professeur ne corrigera les copies de ses élèves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Une commission d’harmonisation des notes se tiendra dans chaque académie </a:t>
            </a:r>
            <a:r>
              <a:rPr lang="fr-FR" alt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 l’issue de chaque série d’épreuves de contrôle continu pour préserver le respect du principe d’égalité entre les candidats, quels que soient leur établissement, leur correcteur ou leur sujet</a:t>
            </a:r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8691E0-9525-474E-90D6-3256AE196BCC}" type="slidenum">
              <a:rPr lang="fr-FR" altLang="fr-FR" smtClean="0"/>
              <a:pPr/>
              <a:t>9</a:t>
            </a:fld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564&quot;&gt;&lt;/object&gt;&lt;object type=&quot;2&quot; unique_id=&quot;10565&quot;&gt;&lt;object type=&quot;3&quot; unique_id=&quot;10566&quot;&gt;&lt;property id=&quot;20148&quot; value=&quot;5&quot;/&gt;&lt;property id=&quot;20300&quot; value=&quot;Diapositive 1&quot;/&gt;&lt;property id=&quot;20307&quot; value=&quot;257&quot;/&gt;&lt;/object&gt;&lt;object type=&quot;3&quot; unique_id=&quot;16180&quot;&gt;&lt;property id=&quot;20148&quot; value=&quot;5&quot;/&gt;&lt;property id=&quot;20300&quot; value=&quot;Diapositive 17&quot;/&gt;&lt;property id=&quot;20307&quot; value=&quot;285&quot;/&gt;&lt;/object&gt;&lt;object type=&quot;3&quot; unique_id=&quot;16223&quot;&gt;&lt;property id=&quot;20148&quot; value=&quot;5&quot;/&gt;&lt;property id=&quot;20300&quot; value=&quot;Diapositive 2 - &amp;quot;Bac2021 : Les épreuves communes de contrôle continu&amp;quot;&quot;/&gt;&lt;property id=&quot;20307&quot; value=&quot;292&quot;/&gt;&lt;/object&gt;&lt;object type=&quot;3&quot; unique_id=&quot;16224&quot;&gt;&lt;property id=&quot;20148&quot; value=&quot;5&quot;/&gt;&lt;property id=&quot;20300&quot; value=&quot;Diapositive 3 - &amp;quot;COMPOSITION DE LA NOTE du bac – voie générale&amp;quot;&quot;/&gt;&lt;property id=&quot;20307&quot; value=&quot;288&quot;/&gt;&lt;/object&gt;&lt;object type=&quot;3&quot; unique_id=&quot;16225&quot;&gt;&lt;property id=&quot;20148&quot; value=&quot;5&quot;/&gt;&lt;property id=&quot;20300&quot; value=&quot;Diapositive 5 - &amp;quot;CALENDRIER DES ÉPREUVES communes DE CONTRÔLE CONTINU – voie générale&amp;quot;&quot;/&gt;&lt;property id=&quot;20307&quot; value=&quot;289&quot;/&gt;&lt;/object&gt;&lt;object type=&quot;3&quot; unique_id=&quot;16226&quot;&gt;&lt;property id=&quot;20148&quot; value=&quot;5&quot;/&gt;&lt;property id=&quot;20300&quot; value=&quot;Diapositive 16 - &amp;quot;CALENDRIER DES ÉPREUVES TERMINALES&amp;quot;&quot;/&gt;&lt;property id=&quot;20307&quot; value=&quot;290&quot;/&gt;&lt;/object&gt;&lt;object type=&quot;3&quot; unique_id=&quot;16227&quot;&gt;&lt;property id=&quot;20148&quot; value=&quot;5&quot;/&gt;&lt;property id=&quot;20300&quot; value=&quot;Diapositive 13 - &amp;quot;Après les épreuves : consulter ses copies&amp;quot;&quot;/&gt;&lt;property id=&quot;20307&quot; value=&quot;291&quot;/&gt;&lt;/object&gt;&lt;object type=&quot;3&quot; unique_id=&quot;16228&quot;&gt;&lt;property id=&quot;20148&quot; value=&quot;5&quot;/&gt;&lt;property id=&quot;20300&quot; value=&quot;Diapositive 4 - &amp;quot;Composition de la note du bac - voie technologique&amp;quot;&quot;/&gt;&lt;property id=&quot;20307&quot; value=&quot;301&quot;/&gt;&lt;/object&gt;&lt;object type=&quot;3&quot; unique_id=&quot;16229&quot;&gt;&lt;property id=&quot;20148&quot; value=&quot;5&quot;/&gt;&lt;property id=&quot;20300&quot; value=&quot;Diapositive 6 - &amp;quot;Calendrier des épreuves communes de contrôle continu – voie technologique&amp;quot;&quot;/&gt;&lt;property id=&quot;20307&quot; value=&quot;302&quot;/&gt;&lt;/object&gt;&lt;object type=&quot;3&quot; unique_id=&quot;16230&quot;&gt;&lt;property id=&quot;20148&quot; value=&quot;5&quot;/&gt;&lt;property id=&quot;20300&quot; value=&quot;Diapositive 7 - &amp;quot;Les épreuves communes de contrôle continu&amp;quot;&quot;/&gt;&lt;property id=&quot;20307&quot; value=&quot;294&quot;/&gt;&lt;/object&gt;&lt;object type=&quot;3&quot; unique_id=&quot;16231&quot;&gt;&lt;property id=&quot;20148&quot; value=&quot;5&quot;/&gt;&lt;property id=&quot;20300&quot; value=&quot;Diapositive 8 - &amp;quot;Enseignement de spécialité suivi uniquement en première&amp;quot;&quot;/&gt;&lt;property id=&quot;20307&quot; value=&quot;299&quot;/&gt;&lt;/object&gt;&lt;object type=&quot;3&quot; unique_id=&quot;16232&quot;&gt;&lt;property id=&quot;20148&quot; value=&quot;5&quot;/&gt;&lt;property id=&quot;20300&quot; value=&quot;Diapositive 9 - &amp;quot;Organisation des épreuves communes de contrôle continu&amp;quot;&quot;/&gt;&lt;property id=&quot;20307&quot; value=&quot;293&quot;/&gt;&lt;/object&gt;&lt;object type=&quot;3&quot; unique_id=&quot;16233&quot;&gt;&lt;property id=&quot;20148&quot; value=&quot;5&quot;/&gt;&lt;property id=&quot;20300&quot; value=&quot;Diapositive 10 - &amp;quot;DES SUJETS ISSUS D’uNe banque nationale de sujets&amp;quot;&quot;/&gt;&lt;property id=&quot;20307&quot; value=&quot;300&quot;/&gt;&lt;/object&gt;&lt;object type=&quot;3&quot; unique_id=&quot;16234&quot;&gt;&lt;property id=&quot;20148&quot; value=&quot;5&quot;/&gt;&lt;property id=&quot;20300&quot; value=&quot;Diapositive 11 - &amp;quot;Organisation des épreuves communes de contrôle continu&amp;quot;&quot;/&gt;&lt;property id=&quot;20307&quot; value=&quot;297&quot;/&gt;&lt;/object&gt;&lt;object type=&quot;3&quot; unique_id=&quot;16235&quot;&gt;&lt;property id=&quot;20148&quot; value=&quot;5&quot;/&gt;&lt;property id=&quot;20300&quot; value=&quot;Diapositive 12 - &amp;quot;Des copies numérisées et anonymisées&amp;quot;&quot;/&gt;&lt;property id=&quot;20307&quot; value=&quot;296&quot;/&gt;&lt;/object&gt;&lt;object type=&quot;3&quot; unique_id=&quot;16236&quot;&gt;&lt;property id=&quot;20148&quot; value=&quot;5&quot;/&gt;&lt;property id=&quot;20300&quot; value=&quot;Diapositive 14 - &amp;quot;Réussir son contrôle continu&amp;quot;&quot;/&gt;&lt;property id=&quot;20307&quot; value=&quot;295&quot;/&gt;&lt;/object&gt;&lt;object type=&quot;3&quot; unique_id=&quot;16237&quot;&gt;&lt;property id=&quot;20148&quot; value=&quot;5&quot;/&gt;&lt;property id=&quot;20300&quot; value=&quot;Diapositive 15 - &amp;quot;LIVRET Scolaire et contrôle continu&amp;quot;&quot;/&gt;&lt;property id=&quot;20307&quot; value=&quot;2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870</Words>
  <Application>Microsoft Office PowerPoint</Application>
  <PresentationFormat>Affichage à l'écran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pages de contenus</vt:lpstr>
      <vt:lpstr>page de presentation et de partie</vt:lpstr>
      <vt:lpstr>page de sous-partie</vt:lpstr>
      <vt:lpstr>1_page de sous-partie</vt:lpstr>
      <vt:lpstr>2_pages de contenus</vt:lpstr>
      <vt:lpstr>2_page de sous-partie</vt:lpstr>
      <vt:lpstr>1_page de presentation et de partie</vt:lpstr>
      <vt:lpstr>Diapositive 1</vt:lpstr>
      <vt:lpstr>Bac2021 : Les épreuves communes de contrôle continu</vt:lpstr>
      <vt:lpstr>COMPOSITION DE LA NOTE du bac – voie générale</vt:lpstr>
      <vt:lpstr>CALENDRIER DES ÉPREUVES communes DE CONTRÔLE CONTINU – voie générale</vt:lpstr>
      <vt:lpstr>Les épreuves communes de contrôle continu</vt:lpstr>
      <vt:lpstr>Enseignement de spécialité suivi uniquement en première</vt:lpstr>
      <vt:lpstr>Organisation des épreuves communes de contrôle continu</vt:lpstr>
      <vt:lpstr>DES SUJETS ISSUS D’uNe banque nationale de sujets</vt:lpstr>
      <vt:lpstr>Organisation des épreuves communes de contrôle continu</vt:lpstr>
      <vt:lpstr>Des copies numérisées et anonymisées</vt:lpstr>
      <vt:lpstr>Après les épreuves : consulter ses copies</vt:lpstr>
      <vt:lpstr>Réussir son contrôle continu</vt:lpstr>
      <vt:lpstr>LIVRET Scolaire et contrôle continu</vt:lpstr>
      <vt:lpstr>CALENDRIER DES ÉPREUVES TERMINALES</vt:lpstr>
      <vt:lpstr>Diapositive 15</vt:lpstr>
    </vt:vector>
  </TitlesOfParts>
  <Company>Ministere de l'Education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TRANSFORMATION DE LA VOIE PROFESSIONNELLE</dc:title>
  <dc:creator>Jérémie Clerc</dc:creator>
  <cp:lastModifiedBy>proviseur</cp:lastModifiedBy>
  <cp:revision>103</cp:revision>
  <dcterms:created xsi:type="dcterms:W3CDTF">2019-01-16T09:54:42Z</dcterms:created>
  <dcterms:modified xsi:type="dcterms:W3CDTF">2019-11-29T10:47:51Z</dcterms:modified>
</cp:coreProperties>
</file>