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12" r:id="rId3"/>
    <p:sldId id="266" r:id="rId4"/>
    <p:sldId id="258" r:id="rId5"/>
    <p:sldId id="260" r:id="rId6"/>
    <p:sldId id="262" r:id="rId7"/>
    <p:sldId id="309" r:id="rId8"/>
    <p:sldId id="364" r:id="rId9"/>
    <p:sldId id="314" r:id="rId10"/>
    <p:sldId id="316" r:id="rId11"/>
    <p:sldId id="365" r:id="rId12"/>
    <p:sldId id="261" r:id="rId13"/>
    <p:sldId id="264" r:id="rId14"/>
    <p:sldId id="360" r:id="rId15"/>
    <p:sldId id="293" r:id="rId16"/>
    <p:sldId id="268" r:id="rId17"/>
    <p:sldId id="361" r:id="rId18"/>
    <p:sldId id="317" r:id="rId19"/>
    <p:sldId id="319" r:id="rId20"/>
    <p:sldId id="320" r:id="rId21"/>
    <p:sldId id="322" r:id="rId22"/>
    <p:sldId id="323" r:id="rId23"/>
    <p:sldId id="324" r:id="rId24"/>
    <p:sldId id="325" r:id="rId25"/>
    <p:sldId id="327" r:id="rId26"/>
    <p:sldId id="328" r:id="rId27"/>
    <p:sldId id="329" r:id="rId28"/>
    <p:sldId id="362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6" r:id="rId41"/>
    <p:sldId id="342" r:id="rId42"/>
    <p:sldId id="357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DC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41" autoAdjust="0"/>
  </p:normalViewPr>
  <p:slideViewPr>
    <p:cSldViewPr snapToGrid="0">
      <p:cViewPr varScale="1">
        <p:scale>
          <a:sx n="105" d="100"/>
          <a:sy n="105" d="100"/>
        </p:scale>
        <p:origin x="-7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9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495FA-84BA-411E-B15B-5492B43E0EB5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38670-92FC-4311-B799-E54483D871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2825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8670-92FC-4311-B799-E54483D8710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905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E440-0722-426A-BB98-223673069B9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9771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3773880" y="9428760"/>
            <a:ext cx="2885040" cy="49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CF63D4-7343-44F9-82E0-37CB4F053ABD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  <a:cs typeface="DejaVu Sa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484" name="CustomShape 2"/>
          <p:cNvSpPr/>
          <p:nvPr/>
        </p:nvSpPr>
        <p:spPr>
          <a:xfrm>
            <a:off x="1157400" y="952560"/>
            <a:ext cx="4344480" cy="343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1030320" y="4722840"/>
            <a:ext cx="4601520" cy="380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216000" indent="-214200">
              <a:lnSpc>
                <a:spcPct val="100000"/>
              </a:lnSpc>
              <a:spcBef>
                <a:spcPts val="451"/>
              </a:spcBef>
            </a:pPr>
            <a:r>
              <a:rPr lang="fr-FR" sz="2000" b="0" strike="noStrike" spc="-1">
                <a:latin typeface="Arial"/>
              </a:rPr>
              <a:t>Stages lycée pro : 22 semaines sur les 3 ans</a:t>
            </a:r>
          </a:p>
        </p:txBody>
      </p:sp>
    </p:spTree>
    <p:extLst>
      <p:ext uri="{BB962C8B-B14F-4D97-AF65-F5344CB8AC3E}">
        <p14:creationId xmlns:p14="http://schemas.microsoft.com/office/powerpoint/2010/main" xmlns="" val="424578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38670-92FC-4311-B799-E54483D8710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67702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38670-92FC-4311-B799-E54483D87109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94849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BDAA0C-8DFE-4678-8917-DFAE52FCADC1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r-FR" altLang="fr-FR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14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8EF9879-EAB8-4D11-B954-94D5BDC2AD46}" type="slidenum">
              <a:rPr lang="fr-FR" altLang="fr-FR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r-FR" altLang="fr-FR"/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3268663" y="488950"/>
            <a:ext cx="3482975" cy="26130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4960938" cy="4046538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xmlns="" val="185038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slide" Target="../slides/slide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234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728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9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260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1939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6200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85329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86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862733" cy="14335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329767" cy="44434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7" y="1600201"/>
            <a:ext cx="5329767" cy="44434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97527-915F-45D3-B192-47E61A2A3B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54472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7335BC9-90CA-4D99-BD34-36BED7BDC2F6}"/>
              </a:ext>
            </a:extLst>
          </p:cNvPr>
          <p:cNvSpPr/>
          <p:nvPr userDrawn="1"/>
        </p:nvSpPr>
        <p:spPr>
          <a:xfrm>
            <a:off x="1202365" y="1"/>
            <a:ext cx="10989636" cy="954155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8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AAD820AC-4392-4C32-BCEE-2B95153F5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002" y="215239"/>
            <a:ext cx="8462597" cy="263756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>
              <a:defRPr sz="1865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Parcoursup</a:t>
            </a:r>
            <a:r>
              <a:rPr lang="fr-FR" dirty="0"/>
              <a:t> ? Facile 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0602CAB-C260-49EF-A41F-7EFE3EAD46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401" y="233027"/>
            <a:ext cx="545992" cy="4785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7118F08-1131-4C49-9DDC-EC221F7BCD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5613" y="1"/>
            <a:ext cx="217003" cy="954155"/>
          </a:xfrm>
          <a:prstGeom prst="rect">
            <a:avLst/>
          </a:prstGeom>
        </p:spPr>
      </p:pic>
      <p:sp>
        <p:nvSpPr>
          <p:cNvPr id="13" name="Espace réservé du texte 43">
            <a:extLst>
              <a:ext uri="{FF2B5EF4-FFF2-40B4-BE49-F238E27FC236}">
                <a16:creationId xmlns:a16="http://schemas.microsoft.com/office/drawing/2014/main" xmlns="" id="{8A0AEB7A-B5A2-4F5B-ACE5-917ACA09D0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8902" y="555020"/>
            <a:ext cx="8471981" cy="317692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 marL="0" indent="0">
              <a:buNone/>
              <a:defRPr lang="fr-FR" sz="1332" b="1" i="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Tuto pédagogique pour les élèves de terminale – 2024</a:t>
            </a:r>
            <a:br>
              <a:rPr lang="fr-FR" dirty="0"/>
            </a:br>
            <a:r>
              <a:rPr lang="fr-FR" dirty="0"/>
              <a:t>souhaitant s’inscrire en 1re année de l’enseignement supérieur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709D8E38-3FE0-466B-A9AA-9C4C08440D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79499" y="1702366"/>
            <a:ext cx="10685096" cy="435133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199"/>
              </a:spcAft>
              <a:buNone/>
              <a:defRPr sz="199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ts val="1199"/>
              </a:spcAft>
              <a:buNone/>
              <a:defRPr sz="1599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spcAft>
                <a:spcPts val="1199"/>
              </a:spcAft>
              <a:buNone/>
              <a:defRPr sz="1332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spcAft>
                <a:spcPts val="932"/>
              </a:spcAft>
              <a:buNone/>
              <a:defRPr sz="1199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spcAft>
                <a:spcPts val="1199"/>
              </a:spcAft>
              <a:buNone/>
              <a:defRPr sz="1066" b="1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spcBef>
                <a:spcPts val="0"/>
              </a:spcBef>
              <a:spcAft>
                <a:spcPts val="2131"/>
              </a:spcAft>
              <a:buNone/>
              <a:defRPr sz="1066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0" indent="0">
              <a:spcBef>
                <a:spcPts val="0"/>
              </a:spcBef>
              <a:spcAft>
                <a:spcPts val="266"/>
              </a:spcAft>
              <a:buNone/>
              <a:defRPr sz="932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30187" indent="-228389">
              <a:spcAft>
                <a:spcPts val="1199"/>
              </a:spcAft>
              <a:buClr>
                <a:srgbClr val="FFD500"/>
              </a:buClr>
              <a:buFont typeface="Wingdings" panose="05000000000000000000" pitchFamily="2" charset="2"/>
              <a:buChar char="§"/>
              <a:defRPr sz="1599" b="1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31600" indent="-228389">
              <a:spcAft>
                <a:spcPts val="1199"/>
              </a:spcAft>
              <a:buClr>
                <a:srgbClr val="FFD500"/>
              </a:buClr>
              <a:buFont typeface="Courier New" panose="02070309020205020404" pitchFamily="49" charset="0"/>
              <a:buChar char="o"/>
              <a:defRPr sz="1332" b="1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7"/>
            <a:r>
              <a:rPr lang="fr-FR" dirty="0"/>
              <a:t>Puces niveau 1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12 pt noir</a:t>
            </a:r>
          </a:p>
          <a:p>
            <a:pPr lvl="8"/>
            <a:r>
              <a:rPr lang="fr-FR" dirty="0"/>
              <a:t>Puces niveau 2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10 pt noir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xmlns="" id="{56E98E6D-6A82-4CC3-94F4-8EDF67D3A562}"/>
              </a:ext>
            </a:extLst>
          </p:cNvPr>
          <p:cNvCxnSpPr/>
          <p:nvPr userDrawn="1"/>
        </p:nvCxnSpPr>
        <p:spPr>
          <a:xfrm>
            <a:off x="836048" y="6533296"/>
            <a:ext cx="0" cy="188180"/>
          </a:xfrm>
          <a:prstGeom prst="line">
            <a:avLst/>
          </a:prstGeom>
          <a:ln w="15875" cap="rnd">
            <a:solidFill>
              <a:srgbClr val="E3000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xmlns="" id="{1C54A817-F971-43A9-8868-C8EC02801DE5}"/>
              </a:ext>
            </a:extLst>
          </p:cNvPr>
          <p:cNvCxnSpPr/>
          <p:nvPr userDrawn="1"/>
        </p:nvCxnSpPr>
        <p:spPr>
          <a:xfrm>
            <a:off x="427401" y="6533296"/>
            <a:ext cx="0" cy="188180"/>
          </a:xfrm>
          <a:prstGeom prst="line">
            <a:avLst/>
          </a:prstGeom>
          <a:ln w="15875" cap="rnd">
            <a:solidFill>
              <a:srgbClr val="E3000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xmlns="" id="{D1196686-ED1B-44AE-9BF9-FEEE8AF5D6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142" y="6446428"/>
            <a:ext cx="316751" cy="365845"/>
          </a:xfrm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906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3554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750CBC1-04FC-48CC-BB9F-8DCC4419FEEE}" type="slidenum">
              <a:rPr lang="fr-FR" smtClean="0"/>
              <a:pPr marL="0" marR="0" lvl="0" indent="0" algn="l" defTabSz="913554" rtl="0" eaLnBrk="1" fontAlgn="auto" latinLnBrk="0" hangingPunct="1">
                <a:lnSpc>
                  <a:spcPct val="90000"/>
                </a:lnSpc>
                <a:spcBef>
                  <a:spcPts val="999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‹N°›</a:t>
            </a:fld>
            <a:endParaRPr lang="fr-FR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02F85AC0-326B-49BA-B9D5-0440DCF3DB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65928" y="6447422"/>
            <a:ext cx="4292864" cy="365125"/>
          </a:xfrm>
          <a:prstGeom prst="rect">
            <a:avLst/>
          </a:prstGeom>
        </p:spPr>
        <p:txBody>
          <a:bodyPr lIns="36000" tIns="36000" rIns="36000" bIns="36000" anchor="ctr" anchorCtr="0"/>
          <a:lstStyle>
            <a:lvl1pPr algn="l">
              <a:defRPr sz="8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b="1" cap="all" dirty="0"/>
              <a:t>Que faire si vous n’avez pas reçu de proposition d’admission 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31BACB5-0489-B545-7A66-5AD8C2A6F8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19860" y="235796"/>
            <a:ext cx="1200000" cy="380629"/>
          </a:xfrm>
          <a:prstGeom prst="rect">
            <a:avLst/>
          </a:prstGeom>
        </p:spPr>
      </p:pic>
      <p:pic>
        <p:nvPicPr>
          <p:cNvPr id="5" name="Image 4" descr="Une image contenant Police, texte, logo, Graphique&#10;&#10;Le contenu généré par l’IA peut être incorrect.">
            <a:hlinkClick r:id="rId5" action="ppaction://hlinksldjump"/>
            <a:extLst>
              <a:ext uri="{FF2B5EF4-FFF2-40B4-BE49-F238E27FC236}">
                <a16:creationId xmlns:a16="http://schemas.microsoft.com/office/drawing/2014/main" xmlns="" id="{DE5C5637-A0D7-50F8-826F-82ED8534D29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1985" y="6504538"/>
            <a:ext cx="1699100" cy="2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24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9641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826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0955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294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6689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5210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4091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0E03-044F-408B-BA96-4B4A00A2F0A3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089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0E03-044F-408B-BA96-4B4A00A2F0A3}" type="datetimeFigureOut">
              <a:rPr lang="fr-FR" smtClean="0"/>
              <a:pPr/>
              <a:t>21/11/2025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D4DA427-3A9E-4356-BE7B-E6DD16DDC1A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53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r-avenirs.onisep.fr/formation/les-principaux-domaines-de-formation/l-enseignement-agrico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9380" y="4197928"/>
            <a:ext cx="4031673" cy="2498580"/>
          </a:xfrm>
        </p:spPr>
        <p:txBody>
          <a:bodyPr/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9380" y="1129553"/>
            <a:ext cx="11092758" cy="5728448"/>
          </a:xfrm>
        </p:spPr>
        <p:txBody>
          <a:bodyPr>
            <a:noAutofit/>
          </a:bodyPr>
          <a:lstStyle/>
          <a:p>
            <a:pPr algn="l"/>
            <a:endParaRPr lang="fr-FR" sz="6000" b="1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algn="l"/>
            <a:r>
              <a:rPr lang="fr-FR" sz="60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    Orientation après la 3</a:t>
            </a:r>
            <a:r>
              <a:rPr lang="fr-FR" sz="6000" baseline="300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ème</a:t>
            </a:r>
          </a:p>
          <a:p>
            <a:pPr algn="l"/>
            <a:endParaRPr lang="fr-FR" sz="4400" baseline="30000" dirty="0">
              <a:solidFill>
                <a:schemeClr val="tx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l"/>
            <a:r>
              <a:rPr lang="fr-FR" sz="5400" b="1" baseline="30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                  </a:t>
            </a:r>
            <a:r>
              <a:rPr lang="fr-FR" sz="4800" b="1" baseline="30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Mme NONNET </a:t>
            </a:r>
          </a:p>
          <a:p>
            <a:pPr algn="l"/>
            <a:r>
              <a:rPr lang="fr-FR" sz="5400" b="1" baseline="30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  </a:t>
            </a:r>
            <a:r>
              <a:rPr lang="fr-FR" sz="4800" baseline="30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Psychologue Education Nationale EDO</a:t>
            </a:r>
          </a:p>
          <a:p>
            <a:pPr algn="l"/>
            <a:r>
              <a:rPr lang="fr-FR" sz="3600" b="1" baseline="30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                 Education, Développement, Conseil en Orientation</a:t>
            </a:r>
          </a:p>
          <a:p>
            <a:pPr algn="l"/>
            <a:r>
              <a:rPr lang="fr-FR" sz="3600" b="1" baseline="30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fr-FR" sz="4400" b="1" baseline="300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   CIO de Niort  et  Permanences au collège le jeudi</a:t>
            </a:r>
          </a:p>
          <a:p>
            <a:pPr algn="l"/>
            <a:r>
              <a:rPr lang="fr-FR" sz="1200" dirty="0">
                <a:latin typeface="+mj-lt"/>
                <a:cs typeface="Arial" panose="020B0604020202020204" pitchFamily="34" charset="0"/>
              </a:rPr>
              <a:t>																																													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04FC865-4018-4D9F-8A12-97FF944DA5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862" y="309465"/>
            <a:ext cx="3291831" cy="155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166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ersonne, homme, habits, Casques&#10;&#10;Le contenu généré par l’IA peut être incorrect.">
            <a:hlinkClick r:id="rId3"/>
            <a:extLst>
              <a:ext uri="{FF2B5EF4-FFF2-40B4-BE49-F238E27FC236}">
                <a16:creationId xmlns:a16="http://schemas.microsoft.com/office/drawing/2014/main" xmlns="" id="{32BD1CA9-45A5-D628-CF01-181FA6751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4376" y="2505627"/>
            <a:ext cx="2770119" cy="2271234"/>
          </a:xfrm>
          <a:prstGeom prst="rect">
            <a:avLst/>
          </a:prstGeom>
        </p:spPr>
      </p:pic>
      <p:sp>
        <p:nvSpPr>
          <p:cNvPr id="3" name="Espace réservé du pied de page 5">
            <a:extLst>
              <a:ext uri="{FF2B5EF4-FFF2-40B4-BE49-F238E27FC236}">
                <a16:creationId xmlns:a16="http://schemas.microsoft.com/office/drawing/2014/main" xmlns="" id="{4BCF2557-FCD5-B399-308C-BF786EF74C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70766" y="6447423"/>
            <a:ext cx="5191398" cy="365125"/>
          </a:xfrm>
        </p:spPr>
        <p:txBody>
          <a:bodyPr/>
          <a:lstStyle/>
          <a:p>
            <a:r>
              <a:rPr lang="fr-FR" b="1" cap="all" dirty="0"/>
              <a:t>Après la 3</a:t>
            </a:r>
            <a:r>
              <a:rPr lang="fr-FR" b="1" baseline="30000" dirty="0"/>
              <a:t>e</a:t>
            </a:r>
            <a:endParaRPr lang="fr-FR" b="1" cap="all" dirty="0"/>
          </a:p>
        </p:txBody>
      </p:sp>
      <p:sp>
        <p:nvSpPr>
          <p:cNvPr id="24" name="Rectangle 23"/>
          <p:cNvSpPr/>
          <p:nvPr/>
        </p:nvSpPr>
        <p:spPr>
          <a:xfrm>
            <a:off x="1215104" y="1978929"/>
            <a:ext cx="2732810" cy="493626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8"/>
          </a:p>
        </p:txBody>
      </p:sp>
      <p:sp>
        <p:nvSpPr>
          <p:cNvPr id="25" name="Rectangle 24"/>
          <p:cNvSpPr/>
          <p:nvPr/>
        </p:nvSpPr>
        <p:spPr>
          <a:xfrm>
            <a:off x="1234826" y="2003086"/>
            <a:ext cx="2778130" cy="461665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95911">
              <a:lnSpc>
                <a:spcPts val="1785"/>
              </a:lnSpc>
              <a:spcAft>
                <a:spcPts val="1599"/>
              </a:spcAft>
            </a:pPr>
            <a:r>
              <a:rPr lang="fr-FR" sz="1599" b="1" spc="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 de l’alimentation-bio-industrie-laboratoire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40132" y="2532158"/>
            <a:ext cx="3376098" cy="6177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Laboratoire contrôle qualité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en industries pharmaceutiques, alimentaires et cosmétiques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53161" y="1978930"/>
            <a:ext cx="2610292" cy="271675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8"/>
          </a:p>
        </p:txBody>
      </p:sp>
      <p:sp>
        <p:nvSpPr>
          <p:cNvPr id="34" name="Rectangle 33"/>
          <p:cNvSpPr/>
          <p:nvPr/>
        </p:nvSpPr>
        <p:spPr>
          <a:xfrm>
            <a:off x="4772883" y="1987875"/>
            <a:ext cx="2778130" cy="246093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95911">
              <a:spcAft>
                <a:spcPts val="1599"/>
              </a:spcAft>
            </a:pPr>
            <a:r>
              <a:rPr lang="fr-FR" sz="1599" b="1" spc="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 des productions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78188" y="2317002"/>
            <a:ext cx="3186075" cy="22300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Agroéquipement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Conduite d’activité d’élevage et d’hébergement du secteur canin-félin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Conduite de productions aquacoles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Conduite de productions horticoles (arbres, arbustes, fruits, fleurs, légumes)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Conduite et gestion de l’entreprise agricole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Conduite et gestion de l’entreprise hippique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Conduite et gestion de l’entreprise vitivinicole (CGEVV)</a:t>
            </a:r>
          </a:p>
        </p:txBody>
      </p:sp>
      <p:sp>
        <p:nvSpPr>
          <p:cNvPr id="23" name="Espace réservé du contenu 9">
            <a:extLst>
              <a:ext uri="{FF2B5EF4-FFF2-40B4-BE49-F238E27FC236}">
                <a16:creationId xmlns:a16="http://schemas.microsoft.com/office/drawing/2014/main" xmlns="" id="{8BAB8016-5C31-4AEB-8784-10CD4780A56E}"/>
              </a:ext>
            </a:extLst>
          </p:cNvPr>
          <p:cNvSpPr txBox="1">
            <a:spLocks/>
          </p:cNvSpPr>
          <p:nvPr/>
        </p:nvSpPr>
        <p:spPr>
          <a:xfrm>
            <a:off x="3123478" y="250641"/>
            <a:ext cx="10070675" cy="6713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799"/>
              </a:spcAft>
              <a:buNone/>
            </a:pPr>
            <a:r>
              <a:rPr lang="fr-FR" sz="2131" b="1" cap="all" spc="4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FAMILLES DE MÉTIERS DANS L’ENSEIGNEMENT AGRICOLE </a:t>
            </a:r>
            <a:br>
              <a:rPr lang="fr-FR" sz="2131" b="1" cap="all" spc="4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131" b="1" cap="all" spc="4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LES SPÉCIALITÉS HORS FAMILLES DE MÉTIERS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15103" y="3386255"/>
            <a:ext cx="2946795" cy="254989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8"/>
          </a:p>
        </p:txBody>
      </p:sp>
      <p:sp>
        <p:nvSpPr>
          <p:cNvPr id="38" name="Rectangle 37"/>
          <p:cNvSpPr/>
          <p:nvPr/>
        </p:nvSpPr>
        <p:spPr>
          <a:xfrm>
            <a:off x="1234826" y="3402832"/>
            <a:ext cx="2992915" cy="23083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95911">
              <a:lnSpc>
                <a:spcPts val="1785"/>
              </a:lnSpc>
              <a:spcAft>
                <a:spcPts val="1599"/>
              </a:spcAft>
            </a:pPr>
            <a:r>
              <a:rPr lang="fr-FR" sz="1599" b="1" spc="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 du conseil de vente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40132" y="3708198"/>
            <a:ext cx="3376098" cy="86639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Technicien conseil vente en alimentation (produits alimentaires et boissons)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Technicien conseil vente en animalerie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Technicien conseil vente univers jardinerie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95382" y="4777882"/>
            <a:ext cx="2234027" cy="500983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8"/>
          </a:p>
        </p:txBody>
      </p:sp>
      <p:sp>
        <p:nvSpPr>
          <p:cNvPr id="41" name="Rectangle 40"/>
          <p:cNvSpPr/>
          <p:nvPr/>
        </p:nvSpPr>
        <p:spPr>
          <a:xfrm>
            <a:off x="1215104" y="4802038"/>
            <a:ext cx="2132005" cy="461665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95911">
              <a:lnSpc>
                <a:spcPts val="1785"/>
              </a:lnSpc>
              <a:spcAft>
                <a:spcPts val="1599"/>
              </a:spcAft>
            </a:pPr>
            <a:r>
              <a:rPr lang="fr-FR" sz="1599" b="1" spc="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 de la nature </a:t>
            </a:r>
            <a:br>
              <a:rPr lang="fr-FR" sz="1599" b="1" spc="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599" b="1" spc="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jardin-paysage-forêt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220410" y="5327669"/>
            <a:ext cx="3395820" cy="6818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Aménagements paysagers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Forêt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milieux naturels et de la faune</a:t>
            </a:r>
          </a:p>
        </p:txBody>
      </p:sp>
      <p:sp>
        <p:nvSpPr>
          <p:cNvPr id="4" name="Titre 47">
            <a:extLst>
              <a:ext uri="{FF2B5EF4-FFF2-40B4-BE49-F238E27FC236}">
                <a16:creationId xmlns:a16="http://schemas.microsoft.com/office/drawing/2014/main" xmlns="" id="{67BB9229-EF77-B3C6-9455-F35382F71C52}"/>
              </a:ext>
            </a:extLst>
          </p:cNvPr>
          <p:cNvSpPr txBox="1">
            <a:spLocks/>
          </p:cNvSpPr>
          <p:nvPr/>
        </p:nvSpPr>
        <p:spPr>
          <a:xfrm>
            <a:off x="3658433" y="240333"/>
            <a:ext cx="3419325" cy="526957"/>
          </a:xfrm>
          <a:prstGeom prst="rect">
            <a:avLst/>
          </a:prstGeom>
        </p:spPr>
        <p:txBody>
          <a:bodyPr vert="horz" lIns="47956" tIns="47956" rIns="47956" bIns="47956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fr-FR" sz="1865" cap="all" spc="40" baseline="30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D2B372-3B89-BFC7-8564-2FB7FA168DDE}"/>
              </a:ext>
            </a:extLst>
          </p:cNvPr>
          <p:cNvSpPr/>
          <p:nvPr/>
        </p:nvSpPr>
        <p:spPr>
          <a:xfrm>
            <a:off x="4753161" y="4756047"/>
            <a:ext cx="2901057" cy="746976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398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0ABC0B0-2528-400F-9781-0C0C26E1F2AC}"/>
              </a:ext>
            </a:extLst>
          </p:cNvPr>
          <p:cNvSpPr/>
          <p:nvPr/>
        </p:nvSpPr>
        <p:spPr>
          <a:xfrm>
            <a:off x="4753162" y="4787783"/>
            <a:ext cx="2778130" cy="692497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95911">
              <a:lnSpc>
                <a:spcPts val="1785"/>
              </a:lnSpc>
              <a:spcAft>
                <a:spcPts val="1599"/>
              </a:spcAft>
            </a:pPr>
            <a:r>
              <a:rPr lang="fr-FR" sz="1599" b="1" spc="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 des spécialités </a:t>
            </a:r>
            <a:br>
              <a:rPr lang="fr-FR" sz="1599" b="1" spc="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599" b="1" spc="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 familles de métiers </a:t>
            </a:r>
            <a:br>
              <a:rPr lang="fr-FR" sz="1599" b="1" spc="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599" b="1" spc="1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l’enseignement agricole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6D42CEA-D6C7-BAD2-82DA-791C56D9FCC5}"/>
              </a:ext>
            </a:extLst>
          </p:cNvPr>
          <p:cNvSpPr/>
          <p:nvPr/>
        </p:nvSpPr>
        <p:spPr>
          <a:xfrm>
            <a:off x="4772882" y="5585845"/>
            <a:ext cx="2876028" cy="6177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aux personnes et animation dans les territoires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Technicien en expérimentation animale</a:t>
            </a:r>
          </a:p>
        </p:txBody>
      </p:sp>
    </p:spTree>
    <p:extLst>
      <p:ext uri="{BB962C8B-B14F-4D97-AF65-F5344CB8AC3E}">
        <p14:creationId xmlns:p14="http://schemas.microsoft.com/office/powerpoint/2010/main" xmlns="" val="398748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EECFF0-8F02-4EC2-9165-160B3A0CA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3" y="215239"/>
            <a:ext cx="6652880" cy="388610"/>
          </a:xfrm>
        </p:spPr>
        <p:txBody>
          <a:bodyPr/>
          <a:lstStyle/>
          <a:p>
            <a:r>
              <a:rPr lang="fr-F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Liste des Bacs Pro -  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Site ONISEP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FE3AC3BB-68BC-4B9C-AAF8-EA5FCC17C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5069" y="1022019"/>
            <a:ext cx="7108166" cy="5682938"/>
          </a:xfr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6160286-4F40-456C-92E2-6948142EAC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157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 CAP (2 ans) : 200 spécialités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04109"/>
            <a:ext cx="8596668" cy="4710546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Pour les élèves intéressés par un </a:t>
            </a:r>
            <a:r>
              <a:rPr lang="fr-FR" sz="2800" b="1" dirty="0"/>
              <a:t>métier précis</a:t>
            </a:r>
          </a:p>
          <a:p>
            <a:pPr marL="0" indent="0">
              <a:buNone/>
            </a:pPr>
            <a:r>
              <a:rPr lang="fr-FR" sz="2400" i="1" dirty="0"/>
              <a:t>   ex : coiffure, maçon, boucher, sérigraphie industrielle…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Enseignement général 40 %</a:t>
            </a:r>
          </a:p>
          <a:p>
            <a:r>
              <a:rPr lang="fr-FR" sz="2400" dirty="0"/>
              <a:t>Enseignement professionnel 60 %</a:t>
            </a:r>
          </a:p>
          <a:p>
            <a:endParaRPr lang="fr-FR" sz="2400" dirty="0"/>
          </a:p>
          <a:p>
            <a:r>
              <a:rPr lang="fr-FR" sz="2400" dirty="0"/>
              <a:t>Stages en entreprise 12 à 16 semaines sur les 2 ans</a:t>
            </a:r>
          </a:p>
          <a:p>
            <a:endParaRPr lang="fr-FR" sz="2400" dirty="0"/>
          </a:p>
          <a:p>
            <a:r>
              <a:rPr lang="fr-FR" sz="2400" dirty="0"/>
              <a:t>Après : insertion professionnelle</a:t>
            </a:r>
          </a:p>
          <a:p>
            <a:pPr marL="0" indent="0">
              <a:buNone/>
            </a:pPr>
            <a:r>
              <a:rPr lang="fr-FR" sz="2400" dirty="0"/>
              <a:t>    ou Poursuite d'études (Bac Pro, BP, MC)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5612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825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L’apprentissage est possible pour le Bac pro et pour le CAP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421" y="1427019"/>
            <a:ext cx="11113477" cy="4946072"/>
          </a:xfrm>
        </p:spPr>
        <p:txBody>
          <a:bodyPr/>
          <a:lstStyle/>
          <a:p>
            <a:endParaRPr lang="fr-FR" sz="2400" dirty="0"/>
          </a:p>
          <a:p>
            <a:r>
              <a:rPr lang="fr-FR" sz="2400" dirty="0"/>
              <a:t>Contrat de travail entre un apprenti, un employeur et un établissement : CFA ou UFA (UFA = apprentissage en lycée)</a:t>
            </a:r>
          </a:p>
          <a:p>
            <a:r>
              <a:rPr lang="fr-FR" sz="2400" dirty="0"/>
              <a:t>Avoir 16 ans ou 15 ans à la sortie de la classe de 3ème</a:t>
            </a:r>
          </a:p>
          <a:p>
            <a:r>
              <a:rPr lang="fr-FR" sz="2400" dirty="0"/>
              <a:t> Trouver un employeur ( = démarche de l’élève et de sa famille)</a:t>
            </a:r>
          </a:p>
          <a:p>
            <a:r>
              <a:rPr lang="fr-FR" sz="2400" dirty="0"/>
              <a:t> Formation en établissement et en entreprise </a:t>
            </a:r>
          </a:p>
          <a:p>
            <a:r>
              <a:rPr lang="fr-FR" sz="2400" dirty="0"/>
              <a:t>Période d'essai</a:t>
            </a:r>
          </a:p>
          <a:p>
            <a:endParaRPr lang="fr-FR" sz="2400" dirty="0"/>
          </a:p>
          <a:p>
            <a:r>
              <a:rPr lang="fr-FR" sz="2800" b="1" dirty="0"/>
              <a:t>Attention : faire des vœux en parallèle en scolaire en lycée professionnel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577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774051" y="438982"/>
            <a:ext cx="9776298" cy="730657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>
              <a:defRPr/>
            </a:pPr>
            <a:r>
              <a:rPr lang="fr-FR" sz="3200" b="1" spc="-1" dirty="0">
                <a:solidFill>
                  <a:schemeClr val="accent2"/>
                </a:solidFill>
                <a:latin typeface="Comic Sans MS"/>
                <a:ea typeface="DejaVu Sans"/>
                <a:cs typeface="DejaVu Sans"/>
              </a:rPr>
              <a:t>Bac pro ou CAP: en scolaire ou en apprentissage</a:t>
            </a:r>
            <a:endParaRPr lang="fr-FR" sz="3200" spc="-1" dirty="0">
              <a:solidFill>
                <a:schemeClr val="accent2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5879999" y="1440360"/>
            <a:ext cx="5558965" cy="5217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solidFill>
              <a:srgbClr val="7D60A0"/>
            </a:solidFill>
            <a:miter/>
          </a:ln>
          <a:effectLst>
            <a:outerShdw dist="74769" dir="938534" algn="ctr" rotWithShape="0">
              <a:srgbClr val="000000">
                <a:alpha val="39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>
              <a:defRPr/>
            </a:pPr>
            <a:r>
              <a:rPr lang="fr-FR" sz="2800" u="sng" spc="-1" dirty="0">
                <a:solidFill>
                  <a:srgbClr val="C00000"/>
                </a:solidFill>
                <a:latin typeface="Calibri"/>
                <a:ea typeface="DejaVu Sans"/>
                <a:cs typeface="DejaVu Sans"/>
              </a:rPr>
              <a:t>Statut</a:t>
            </a:r>
            <a:r>
              <a:rPr lang="fr-FR" u="sng" spc="-1" dirty="0">
                <a:solidFill>
                  <a:srgbClr val="C00000"/>
                </a:solidFill>
                <a:latin typeface="Calibri"/>
                <a:ea typeface="DejaVu Sans"/>
                <a:cs typeface="DejaVu Sans"/>
              </a:rPr>
              <a:t> </a:t>
            </a:r>
            <a:r>
              <a:rPr lang="fr-FR" sz="2800" u="sng" spc="-1" dirty="0">
                <a:solidFill>
                  <a:srgbClr val="C00000"/>
                </a:solidFill>
                <a:latin typeface="Calibri"/>
                <a:ea typeface="DejaVu Sans"/>
                <a:cs typeface="DejaVu Sans"/>
              </a:rPr>
              <a:t>d’apprenti</a:t>
            </a:r>
            <a:endParaRPr lang="fr-FR" sz="28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ctr">
              <a:defRPr/>
            </a:pPr>
            <a:endParaRPr lang="fr-FR" sz="28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ctr">
              <a:defRPr/>
            </a:pPr>
            <a:endParaRPr lang="fr-FR" sz="28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216000" indent="-214200" algn="just">
              <a:buClr>
                <a:srgbClr val="C00000"/>
              </a:buClr>
              <a:buFont typeface="Wingdings" charset="2"/>
              <a:buChar char=""/>
              <a:defRPr/>
            </a:pPr>
            <a:r>
              <a:rPr lang="fr-FR" sz="20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Formation en </a:t>
            </a:r>
            <a:r>
              <a:rPr lang="fr-FR" sz="2000" b="1" spc="-1" dirty="0">
                <a:solidFill>
                  <a:srgbClr val="FF0066"/>
                </a:solidFill>
                <a:latin typeface="Calibri"/>
                <a:ea typeface="DejaVu Sans"/>
                <a:cs typeface="DejaVu Sans"/>
              </a:rPr>
              <a:t>Centre de Formation d’Apprentis (CFA) ou certains Lycée Pro (UFA)</a:t>
            </a: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just">
              <a:defRPr/>
            </a:pPr>
            <a:r>
              <a:rPr lang="fr-FR" sz="2000" b="1" u="sng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Conditions</a:t>
            </a:r>
            <a:r>
              <a:rPr lang="fr-FR" sz="2000" b="1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: </a:t>
            </a: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216000" indent="-214200" algn="just">
              <a:buClr>
                <a:srgbClr val="C00000"/>
              </a:buClr>
              <a:buFont typeface="Wingdings" charset="2"/>
              <a:buChar char=""/>
              <a:defRPr/>
            </a:pPr>
            <a:r>
              <a:rPr lang="fr-FR" sz="20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 La famille et l’élève doivent trouver un employeur</a:t>
            </a: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216000" indent="-214200" algn="just">
              <a:buClr>
                <a:srgbClr val="C00000"/>
              </a:buClr>
              <a:buFont typeface="Wingdings" charset="2"/>
              <a:buChar char=""/>
              <a:defRPr/>
            </a:pPr>
            <a:r>
              <a:rPr lang="fr-FR" sz="20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 Alternance cours au CFA / travail</a:t>
            </a: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216000" indent="-214200" algn="just">
              <a:buClr>
                <a:srgbClr val="C00000"/>
              </a:buClr>
              <a:buFont typeface="Wingdings" charset="2"/>
              <a:buChar char=""/>
              <a:defRPr/>
            </a:pPr>
            <a:r>
              <a:rPr lang="fr-FR" sz="20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 Salaire (selon âge et année d’étude) </a:t>
            </a: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216000" indent="-214200" algn="just">
              <a:buClr>
                <a:srgbClr val="C00000"/>
              </a:buClr>
              <a:buFont typeface="Wingdings" charset="2"/>
              <a:buChar char=""/>
              <a:defRPr/>
            </a:pPr>
            <a:r>
              <a:rPr lang="fr-FR" sz="20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 5 semaines de congés payés par an</a:t>
            </a: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216000" indent="-214200" algn="just">
              <a:buClr>
                <a:srgbClr val="C00000"/>
              </a:buClr>
              <a:buFont typeface="Wingdings" charset="2"/>
              <a:buChar char=""/>
              <a:defRPr/>
            </a:pPr>
            <a:r>
              <a:rPr lang="fr-FR" sz="20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 Statut de salarié apprenti</a:t>
            </a: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1800" algn="just">
              <a:lnSpc>
                <a:spcPct val="124000"/>
              </a:lnSpc>
              <a:buClr>
                <a:srgbClr val="C00000"/>
              </a:buClr>
              <a:defRPr/>
            </a:pP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just">
              <a:lnSpc>
                <a:spcPct val="124000"/>
              </a:lnSpc>
              <a:defRPr/>
            </a:pP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412" name="CustomShape 3"/>
          <p:cNvSpPr/>
          <p:nvPr/>
        </p:nvSpPr>
        <p:spPr>
          <a:xfrm>
            <a:off x="322730" y="1440360"/>
            <a:ext cx="5035992" cy="5245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360">
            <a:solidFill>
              <a:srgbClr val="BE4B48"/>
            </a:solidFill>
            <a:miter/>
          </a:ln>
          <a:effectLst>
            <a:outerShdw dist="74769" dir="938534" algn="ctr" rotWithShape="0">
              <a:srgbClr val="000000">
                <a:alpha val="39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>
              <a:defRPr/>
            </a:pPr>
            <a:r>
              <a:rPr lang="fr-FR" sz="2800" u="sng" spc="-1" dirty="0">
                <a:solidFill>
                  <a:srgbClr val="C00000"/>
                </a:solidFill>
                <a:latin typeface="Calibri"/>
                <a:ea typeface="DejaVu Sans"/>
                <a:cs typeface="DejaVu Sans"/>
              </a:rPr>
              <a:t>Statut scolaire</a:t>
            </a:r>
            <a:endParaRPr lang="fr-FR" sz="28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ctr">
              <a:defRPr/>
            </a:pPr>
            <a:endParaRPr lang="fr-FR" sz="28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algn="ctr">
              <a:defRPr/>
            </a:pPr>
            <a:endParaRPr lang="fr-FR" sz="28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216000" indent="-214200">
              <a:buClr>
                <a:srgbClr val="C00000"/>
              </a:buClr>
              <a:buFont typeface="Wingdings" charset="2"/>
              <a:buChar char=""/>
              <a:defRPr/>
            </a:pPr>
            <a:r>
              <a:rPr lang="fr-FR" sz="20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Formation en </a:t>
            </a:r>
            <a:r>
              <a:rPr lang="fr-FR" sz="2000" b="1" spc="-1" dirty="0">
                <a:solidFill>
                  <a:srgbClr val="FF0066"/>
                </a:solidFill>
                <a:latin typeface="Calibri"/>
                <a:ea typeface="DejaVu Sans"/>
                <a:cs typeface="DejaVu Sans"/>
              </a:rPr>
              <a:t>Lycée Professionnel</a:t>
            </a: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>
              <a:defRPr/>
            </a:pP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216000" indent="-214200">
              <a:buClr>
                <a:srgbClr val="C00000"/>
              </a:buClr>
              <a:buFont typeface="Wingdings" charset="2"/>
              <a:buChar char=""/>
              <a:defRPr/>
            </a:pPr>
            <a:r>
              <a:rPr lang="fr-FR" sz="2000" b="1" spc="-1" dirty="0">
                <a:solidFill>
                  <a:srgbClr val="FF0066"/>
                </a:solidFill>
                <a:latin typeface="Calibri"/>
                <a:ea typeface="DejaVu Sans"/>
                <a:cs typeface="DejaVu Sans"/>
              </a:rPr>
              <a:t> </a:t>
            </a:r>
            <a:r>
              <a:rPr lang="fr-FR" sz="20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Cours + stages +plateaux techniques</a:t>
            </a: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>
              <a:defRPr/>
            </a:pP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216000" indent="-214200">
              <a:buClr>
                <a:srgbClr val="C00000"/>
              </a:buClr>
              <a:buFont typeface="Wingdings" charset="2"/>
              <a:buChar char=""/>
              <a:defRPr/>
            </a:pPr>
            <a:r>
              <a:rPr lang="fr-FR" sz="20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Vacances scolaires</a:t>
            </a: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>
              <a:defRPr/>
            </a:pP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216000" indent="-214200">
              <a:buClr>
                <a:srgbClr val="C00000"/>
              </a:buClr>
              <a:buFont typeface="Wingdings" charset="2"/>
              <a:buChar char=""/>
              <a:defRPr/>
            </a:pPr>
            <a:r>
              <a:rPr lang="fr-FR" sz="20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Statut de lycéen</a:t>
            </a: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 marL="216000" indent="-214200">
              <a:buClr>
                <a:srgbClr val="C00000"/>
              </a:buClr>
              <a:buFont typeface="Wingdings" charset="2"/>
              <a:buChar char=""/>
              <a:defRPr/>
            </a:pPr>
            <a:r>
              <a:rPr lang="fr-FR" sz="2000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Possibilité de suivre des classes  européennes </a:t>
            </a:r>
            <a:r>
              <a:rPr lang="fr-FR" sz="2000" i="1" spc="-1" dirty="0">
                <a:solidFill>
                  <a:srgbClr val="000000"/>
                </a:solidFill>
                <a:latin typeface="Calibri"/>
                <a:ea typeface="DejaVu Sans"/>
                <a:cs typeface="DejaVu Sans"/>
              </a:rPr>
              <a:t>(anglais ou espagnol)</a:t>
            </a: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>
              <a:defRPr/>
            </a:pP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>
              <a:defRPr/>
            </a:pP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>
              <a:defRPr/>
            </a:pP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>
              <a:defRPr/>
            </a:pP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>
              <a:defRPr/>
            </a:pP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  <a:p>
            <a:pPr>
              <a:defRPr/>
            </a:pPr>
            <a:endParaRPr lang="fr-FR" sz="20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413" name="CustomShape 4"/>
          <p:cNvSpPr/>
          <p:nvPr/>
        </p:nvSpPr>
        <p:spPr>
          <a:xfrm>
            <a:off x="1524000" y="549360"/>
            <a:ext cx="8498880" cy="620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414" name="CustomShape 5"/>
          <p:cNvSpPr/>
          <p:nvPr/>
        </p:nvSpPr>
        <p:spPr>
          <a:xfrm>
            <a:off x="6545943" y="2015999"/>
            <a:ext cx="3672115" cy="7562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1400" i="1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Attention: le patron peut rompre le contrat d’apprentissage dans les 45 jours qui suivent la signature.</a:t>
            </a:r>
            <a:endParaRPr lang="fr-FR" sz="14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7" name="CustomShape 5"/>
          <p:cNvSpPr/>
          <p:nvPr/>
        </p:nvSpPr>
        <p:spPr>
          <a:xfrm>
            <a:off x="6545942" y="5901970"/>
            <a:ext cx="3672115" cy="7562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defRPr/>
            </a:pPr>
            <a:r>
              <a:rPr lang="fr-FR" sz="1400" i="1" spc="-1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Possibilité de signer un contrat d’apprentissage à 15 ans si on justifie de la fin de troisième</a:t>
            </a:r>
            <a:endParaRPr lang="fr-FR" sz="140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7152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8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43" y="346363"/>
            <a:ext cx="8596668" cy="67887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Chaque année : Recrutements particuliers, dates limites pour les dossiers </a:t>
            </a:r>
            <a:r>
              <a:rPr lang="fr-FR" sz="3100" b="1" dirty="0"/>
              <a:t>(à voir en avril)</a:t>
            </a:r>
            <a:br>
              <a:rPr lang="fr-FR" sz="3100" b="1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771649"/>
            <a:ext cx="9739412" cy="4753841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Accompagnement éducatif Petite enfance (Bressuire et Civray)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Bijouterie-joaillerie option sertissage (Bressuire) </a:t>
            </a:r>
            <a:endParaRPr lang="fr-FR" altLang="fr-FR" sz="2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CAP Cordonnier bottier (</a:t>
            </a:r>
            <a:r>
              <a:rPr lang="fr-FR" altLang="fr-FR" sz="2000" dirty="0" err="1"/>
              <a:t>Angoulème</a:t>
            </a:r>
            <a:r>
              <a:rPr lang="fr-FR" altLang="fr-FR" sz="2000" dirty="0"/>
              <a:t>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2</a:t>
            </a:r>
            <a:r>
              <a:rPr lang="fr-FR" altLang="fr-FR" sz="2000" baseline="30000" dirty="0"/>
              <a:t>nd</a:t>
            </a:r>
            <a:r>
              <a:rPr lang="fr-FR" altLang="fr-FR" sz="2000" dirty="0"/>
              <a:t> Pro Artisanat et métiers d’art </a:t>
            </a:r>
            <a:r>
              <a:rPr lang="fr-FR" altLang="fr-FR" dirty="0"/>
              <a:t>Communication visuelle </a:t>
            </a:r>
            <a:r>
              <a:rPr lang="fr-FR" altLang="fr-FR" dirty="0" err="1"/>
              <a:t>plurimédia</a:t>
            </a:r>
            <a:r>
              <a:rPr lang="fr-FR" altLang="fr-FR" dirty="0"/>
              <a:t> (</a:t>
            </a:r>
            <a:r>
              <a:rPr lang="fr-FR" altLang="fr-FR" dirty="0" err="1"/>
              <a:t>Chatellerault</a:t>
            </a:r>
            <a:r>
              <a:rPr lang="fr-FR" altLang="fr-FR" dirty="0"/>
              <a:t>)</a:t>
            </a:r>
            <a:endParaRPr lang="fr-FR" altLang="fr-FR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2</a:t>
            </a:r>
            <a:r>
              <a:rPr lang="fr-FR" altLang="fr-FR" sz="2000" baseline="30000" dirty="0"/>
              <a:t>nd</a:t>
            </a:r>
            <a:r>
              <a:rPr lang="fr-FR" altLang="fr-FR" sz="2000" dirty="0"/>
              <a:t>  Pro Métiers de l’Aéronautique (Rochefort) </a:t>
            </a:r>
            <a:endParaRPr lang="fr-FR" altLang="fr-FR" sz="2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2</a:t>
            </a:r>
            <a:r>
              <a:rPr lang="fr-FR" altLang="fr-FR" sz="2000" baseline="30000" dirty="0"/>
              <a:t>nd</a:t>
            </a:r>
            <a:r>
              <a:rPr lang="fr-FR" altLang="fr-FR" sz="2000" dirty="0"/>
              <a:t> Pro Métiers de la sécurité (Bressuire, Poitiers, </a:t>
            </a:r>
            <a:r>
              <a:rPr lang="fr-FR" altLang="fr-FR" sz="2000" dirty="0" err="1"/>
              <a:t>Angoulème</a:t>
            </a:r>
            <a:r>
              <a:rPr lang="fr-FR" altLang="fr-FR" sz="2000" dirty="0"/>
              <a:t>, St Jean d’</a:t>
            </a:r>
            <a:r>
              <a:rPr lang="fr-FR" altLang="fr-FR" sz="2000" dirty="0" err="1"/>
              <a:t>angely</a:t>
            </a:r>
            <a:r>
              <a:rPr lang="fr-FR" altLang="fr-FR" sz="2000" dirty="0"/>
              <a:t>)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BAC Pro Gestion d’une entreprise hippique (Montmorillon)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BAC Pro Elevage Canin et Félin (Montmorillon)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….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fr-FR" altLang="fr-FR" sz="2000" dirty="0"/>
              <a:t>Toutes les 2des pro et CAP maritimes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25538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387927"/>
            <a:ext cx="8596668" cy="734291"/>
          </a:xfrm>
        </p:spPr>
        <p:txBody>
          <a:bodyPr/>
          <a:lstStyle/>
          <a:p>
            <a:r>
              <a:rPr lang="fr-FR" dirty="0"/>
              <a:t>ATTENTION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260764"/>
            <a:ext cx="9616594" cy="5206711"/>
          </a:xfrm>
        </p:spPr>
        <p:txBody>
          <a:bodyPr>
            <a:noAutofit/>
          </a:bodyPr>
          <a:lstStyle/>
          <a:p>
            <a:r>
              <a:rPr lang="fr-FR" sz="2400" dirty="0"/>
              <a:t>Seconde pro et CAP : nombre limité de places</a:t>
            </a:r>
          </a:p>
          <a:p>
            <a:r>
              <a:rPr lang="fr-FR" sz="2400" dirty="0"/>
              <a:t>Formuler un maximum de vœux (10 possibles)</a:t>
            </a:r>
          </a:p>
          <a:p>
            <a:r>
              <a:rPr lang="fr-FR" sz="2400" dirty="0"/>
              <a:t>Certaines sections sont très demandées !!</a:t>
            </a:r>
          </a:p>
          <a:p>
            <a:endParaRPr lang="fr-FR" sz="2400" dirty="0"/>
          </a:p>
          <a:p>
            <a:r>
              <a:rPr lang="fr-FR" sz="2400" dirty="0"/>
              <a:t>Résultats de l’affectation fin juin</a:t>
            </a:r>
          </a:p>
          <a:p>
            <a:r>
              <a:rPr lang="fr-FR" sz="2400" dirty="0"/>
              <a:t>Inscriptions en établissement début juillet</a:t>
            </a:r>
          </a:p>
          <a:p>
            <a:endParaRPr lang="fr-FR" sz="2400" dirty="0"/>
          </a:p>
          <a:p>
            <a:r>
              <a:rPr lang="fr-FR" sz="2400" dirty="0"/>
              <a:t>Si refusé ou en liste d’attente : 2eme Tour de vœux en septembre</a:t>
            </a:r>
          </a:p>
          <a:p>
            <a:endParaRPr lang="fr-FR" sz="2400" dirty="0"/>
          </a:p>
          <a:p>
            <a:r>
              <a:rPr lang="fr-FR" sz="2400" u="sng" dirty="0"/>
              <a:t>Etablissements privés : la famille prend contact avec l’établissement</a:t>
            </a:r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369021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0377" y="277091"/>
            <a:ext cx="8596668" cy="775855"/>
          </a:xfrm>
        </p:spPr>
        <p:txBody>
          <a:bodyPr>
            <a:normAutofit/>
          </a:bodyPr>
          <a:lstStyle/>
          <a:p>
            <a:r>
              <a:rPr lang="fr-FR" sz="4400" b="1" dirty="0"/>
              <a:t>      L’orientation après la 3</a:t>
            </a:r>
            <a:r>
              <a:rPr lang="fr-FR" sz="4400" b="1" baseline="30000" dirty="0"/>
              <a:t>ème</a:t>
            </a:r>
            <a:r>
              <a:rPr lang="fr-FR" sz="4400" b="1" dirty="0"/>
              <a:t> 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376" y="1219199"/>
            <a:ext cx="9258729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401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/>
              <a:t/>
            </a:r>
            <a:br>
              <a:rPr lang="fr-FR" sz="8000" dirty="0"/>
            </a:br>
            <a:r>
              <a:rPr lang="fr-FR" sz="8000" dirty="0"/>
              <a:t>LA SECONDE GENERALE ET TECHNOLOGIQUE</a:t>
            </a:r>
          </a:p>
        </p:txBody>
      </p:sp>
    </p:spTree>
    <p:extLst>
      <p:ext uri="{BB962C8B-B14F-4D97-AF65-F5344CB8AC3E}">
        <p14:creationId xmlns:p14="http://schemas.microsoft.com/office/powerpoint/2010/main" xmlns="" val="679175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951" y="332509"/>
            <a:ext cx="10877357" cy="1066800"/>
          </a:xfrm>
        </p:spPr>
        <p:txBody>
          <a:bodyPr>
            <a:normAutofit/>
          </a:bodyPr>
          <a:lstStyle/>
          <a:p>
            <a:r>
              <a:rPr lang="fr-FR" b="1" dirty="0"/>
              <a:t>           Les enseignements en 2 GT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505690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sz="3200" dirty="0">
                <a:solidFill>
                  <a:srgbClr val="0070C0"/>
                </a:solidFill>
              </a:rPr>
              <a:t>Enseignements communs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Français 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Histoire - Géographie 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Langues vivantes A et B : 5 h 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Mathématiques 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Physique-chimie 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de la vie et de la Terre (SVT) : 1 h 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Education physique et sportive 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moral et civique : 0h30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économiques et sociales SES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Sciences numériques et technologie 1h30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0582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4094" y="214986"/>
            <a:ext cx="9699812" cy="64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91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57" y="166255"/>
            <a:ext cx="11408898" cy="637309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Enseignements optionnels</a:t>
            </a:r>
            <a:r>
              <a:rPr lang="fr-FR" sz="2200" dirty="0">
                <a:solidFill>
                  <a:srgbClr val="0070C0"/>
                </a:solidFill>
              </a:rPr>
              <a:t> </a:t>
            </a:r>
            <a:r>
              <a:rPr lang="fr-FR" sz="2200" dirty="0">
                <a:solidFill>
                  <a:schemeClr val="tx1"/>
                </a:solidFill>
              </a:rPr>
              <a:t>(facultatifs – ne sont pas proposés dans tous les lycées)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706583"/>
            <a:ext cx="8596668" cy="594360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fr-FR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enseignement général au choix parmi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Langues et cultures de l’Antiquité latin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ou Grec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56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 Langue vivante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fr-FR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arts plastiques</a:t>
            </a: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cinéma-audiovisuel</a:t>
            </a: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, danse, histoire des arts, musique, </a:t>
            </a: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théâtre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Education physique et sportive 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Arts du cirque 6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Ecologie-agronomie-territoires-développement durable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fr-FR" sz="3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6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enseignement technologique au choix parmi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et gestion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Santé et social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Biotechnologies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et laboratoire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 de l’ingénieur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Création et innovation technologiques 1h30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Création et culture – design 6h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Hippologie et équitation ou autres pratiques sportives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Pratiques sociales et culturelles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Pratiques professionnelles 3h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5600" dirty="0">
                <a:latin typeface="Arial" panose="020B0604020202020204" pitchFamily="34" charset="0"/>
                <a:cs typeface="Arial" panose="020B0604020202020204" pitchFamily="34" charset="0"/>
              </a:rPr>
              <a:t>Atelier artistique 72h annuelles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46923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169935"/>
            <a:ext cx="10862733" cy="1433512"/>
          </a:xfrm>
        </p:spPr>
        <p:txBody>
          <a:bodyPr/>
          <a:lstStyle/>
          <a:p>
            <a:r>
              <a:rPr lang="fr-FR" dirty="0"/>
              <a:t>Sections à recrutement particulier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827903"/>
            <a:ext cx="10764981" cy="6030097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2</a:t>
            </a:r>
            <a:r>
              <a:rPr lang="fr-FR" b="1" baseline="30000" dirty="0">
                <a:solidFill>
                  <a:srgbClr val="0070C0"/>
                </a:solidFill>
              </a:rPr>
              <a:t>nd</a:t>
            </a:r>
            <a:r>
              <a:rPr lang="fr-FR" b="1" dirty="0">
                <a:solidFill>
                  <a:srgbClr val="0070C0"/>
                </a:solidFill>
              </a:rPr>
              <a:t> GT au CEPMO – </a:t>
            </a:r>
            <a:r>
              <a:rPr lang="fr-FR" b="1" dirty="0"/>
              <a:t>Oléron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/>
              <a:t>Centre expérimental pédagogique</a:t>
            </a:r>
            <a:endParaRPr lang="fr-FR" dirty="0"/>
          </a:p>
          <a:p>
            <a:r>
              <a:rPr lang="fr-FR" b="1" dirty="0">
                <a:solidFill>
                  <a:srgbClr val="0070C0"/>
                </a:solidFill>
              </a:rPr>
              <a:t>Arts du cirque </a:t>
            </a:r>
            <a:r>
              <a:rPr lang="fr-FR" dirty="0"/>
              <a:t>(6 h par semaine) – Châtellerault </a:t>
            </a:r>
          </a:p>
          <a:p>
            <a:r>
              <a:rPr lang="fr-FR" b="1" dirty="0">
                <a:solidFill>
                  <a:srgbClr val="0070C0"/>
                </a:solidFill>
              </a:rPr>
              <a:t>Sections européennes</a:t>
            </a:r>
            <a:r>
              <a:rPr lang="fr-FR" dirty="0">
                <a:solidFill>
                  <a:srgbClr val="0070C0"/>
                </a:solidFill>
              </a:rPr>
              <a:t> : </a:t>
            </a:r>
            <a:r>
              <a:rPr lang="fr-FR" dirty="0"/>
              <a:t>dossier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2</a:t>
            </a:r>
            <a:r>
              <a:rPr lang="fr-FR" sz="1600" b="1" baseline="30000" dirty="0">
                <a:solidFill>
                  <a:srgbClr val="0070C0"/>
                </a:solidFill>
              </a:rPr>
              <a:t>nd</a:t>
            </a:r>
            <a:r>
              <a:rPr lang="fr-FR" sz="1600" b="1" dirty="0">
                <a:solidFill>
                  <a:srgbClr val="0070C0"/>
                </a:solidFill>
              </a:rPr>
              <a:t> GT Classe de la défense et sécurité globale </a:t>
            </a:r>
            <a:r>
              <a:rPr lang="fr-FR" sz="1600" dirty="0"/>
              <a:t>Lycée Palissy a Saintes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2</a:t>
            </a:r>
            <a:r>
              <a:rPr lang="fr-FR" sz="1600" b="1" baseline="30000" dirty="0">
                <a:solidFill>
                  <a:srgbClr val="0070C0"/>
                </a:solidFill>
              </a:rPr>
              <a:t>nd</a:t>
            </a:r>
            <a:r>
              <a:rPr lang="fr-FR" sz="1600" b="1" dirty="0">
                <a:solidFill>
                  <a:srgbClr val="0070C0"/>
                </a:solidFill>
              </a:rPr>
              <a:t> GT Classe sport – études</a:t>
            </a:r>
          </a:p>
          <a:p>
            <a:r>
              <a:rPr lang="fr-FR" sz="1600" dirty="0"/>
              <a:t>Lycée Marguerite de Valois à Angoulême</a:t>
            </a:r>
            <a:br>
              <a:rPr lang="fr-FR" sz="1600" dirty="0"/>
            </a:br>
            <a:r>
              <a:rPr lang="fr-FR" sz="1600" dirty="0"/>
              <a:t>- Lycée Antoine de Saint Exupéry à La Rochelle</a:t>
            </a:r>
            <a:br>
              <a:rPr lang="fr-FR" sz="1600" dirty="0"/>
            </a:br>
            <a:r>
              <a:rPr lang="fr-FR" sz="1600" dirty="0"/>
              <a:t>- Lycée Jean </a:t>
            </a:r>
            <a:r>
              <a:rPr lang="fr-FR" sz="1600" dirty="0" err="1"/>
              <a:t>Dautet</a:t>
            </a:r>
            <a:r>
              <a:rPr lang="fr-FR" sz="1600" dirty="0"/>
              <a:t> à La Rochelle</a:t>
            </a:r>
            <a:br>
              <a:rPr lang="fr-FR" sz="1600" dirty="0"/>
            </a:br>
            <a:r>
              <a:rPr lang="fr-FR" sz="1600" dirty="0"/>
              <a:t>- Lycée Louis </a:t>
            </a:r>
            <a:r>
              <a:rPr lang="fr-FR" sz="1600" dirty="0" err="1"/>
              <a:t>Audouin</a:t>
            </a:r>
            <a:r>
              <a:rPr lang="fr-FR" sz="1600" dirty="0"/>
              <a:t> Dubreuil à Saint Jean D'</a:t>
            </a:r>
            <a:r>
              <a:rPr lang="fr-FR" sz="1600" dirty="0" err="1"/>
              <a:t>Angély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- Lycée Camille Guérin à Poitiers</a:t>
            </a:r>
            <a:endParaRPr lang="fr-FR" sz="1600" b="1" dirty="0">
              <a:solidFill>
                <a:srgbClr val="0070C0"/>
              </a:solidFill>
            </a:endParaRPr>
          </a:p>
          <a:p>
            <a:endParaRPr lang="fr-FR" sz="1600" b="1" dirty="0">
              <a:solidFill>
                <a:srgbClr val="0070C0"/>
              </a:solidFill>
            </a:endParaRPr>
          </a:p>
          <a:p>
            <a:r>
              <a:rPr lang="fr-FR" sz="1600" b="1" dirty="0">
                <a:solidFill>
                  <a:srgbClr val="0070C0"/>
                </a:solidFill>
              </a:rPr>
              <a:t>2</a:t>
            </a:r>
            <a:r>
              <a:rPr lang="fr-FR" sz="1600" b="1" baseline="30000" dirty="0">
                <a:solidFill>
                  <a:srgbClr val="0070C0"/>
                </a:solidFill>
              </a:rPr>
              <a:t>nd</a:t>
            </a:r>
            <a:r>
              <a:rPr lang="fr-FR" sz="1600" b="1" dirty="0">
                <a:solidFill>
                  <a:srgbClr val="0070C0"/>
                </a:solidFill>
              </a:rPr>
              <a:t> GT Culture et pratique de la danse, Musique et </a:t>
            </a:r>
            <a:r>
              <a:rPr lang="fr-FR" sz="1600" b="1" dirty="0" err="1">
                <a:solidFill>
                  <a:srgbClr val="0070C0"/>
                </a:solidFill>
              </a:rPr>
              <a:t>Théatre</a:t>
            </a:r>
            <a:r>
              <a:rPr lang="fr-FR" sz="1600" dirty="0"/>
              <a:t> au Lycée V Hugo Poitiers</a:t>
            </a:r>
            <a:endParaRPr lang="fr-FR" dirty="0"/>
          </a:p>
          <a:p>
            <a:r>
              <a:rPr lang="fr-FR" b="1" dirty="0">
                <a:solidFill>
                  <a:srgbClr val="0070C0"/>
                </a:solidFill>
              </a:rPr>
              <a:t>Sections binationales </a:t>
            </a:r>
            <a:r>
              <a:rPr lang="fr-FR" dirty="0">
                <a:solidFill>
                  <a:srgbClr val="FF0000"/>
                </a:solidFill>
              </a:rPr>
              <a:t>avant fin mai :</a:t>
            </a:r>
            <a:r>
              <a:rPr lang="fr-FR" dirty="0">
                <a:solidFill>
                  <a:srgbClr val="C00000"/>
                </a:solidFill>
              </a:rPr>
              <a:t> </a:t>
            </a:r>
          </a:p>
          <a:p>
            <a:r>
              <a:rPr lang="fr-FR" b="1" dirty="0"/>
              <a:t>BACHIBAC </a:t>
            </a:r>
            <a:r>
              <a:rPr lang="fr-FR" dirty="0"/>
              <a:t>(Espagnol)</a:t>
            </a:r>
            <a:r>
              <a:rPr lang="fr-FR" b="1" dirty="0"/>
              <a:t> </a:t>
            </a:r>
            <a:r>
              <a:rPr lang="fr-FR" dirty="0"/>
              <a:t>lycée Jean </a:t>
            </a:r>
            <a:r>
              <a:rPr lang="fr-FR" dirty="0" err="1"/>
              <a:t>Dautet</a:t>
            </a:r>
            <a:r>
              <a:rPr lang="fr-FR" dirty="0"/>
              <a:t> La Rochelle + Marguerite de Valois </a:t>
            </a:r>
            <a:r>
              <a:rPr lang="fr-FR" dirty="0" err="1"/>
              <a:t>Angoulème</a:t>
            </a:r>
            <a:endParaRPr lang="fr-FR" dirty="0"/>
          </a:p>
          <a:p>
            <a:r>
              <a:rPr lang="fr-FR" b="1" dirty="0"/>
              <a:t>ESABAC </a:t>
            </a:r>
            <a:r>
              <a:rPr lang="fr-FR" dirty="0"/>
              <a:t>(italien) Lycée Victor Hugo Poitiers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b="1" dirty="0"/>
              <a:t>ABIBAC </a:t>
            </a:r>
            <a:r>
              <a:rPr lang="fr-FR" dirty="0"/>
              <a:t>(Allemand) Lycée Bois d’Amour Poitiers + Jean </a:t>
            </a:r>
            <a:r>
              <a:rPr lang="fr-FR" dirty="0" err="1"/>
              <a:t>Dautet</a:t>
            </a:r>
            <a:r>
              <a:rPr lang="fr-FR" dirty="0"/>
              <a:t> La Rochelle</a:t>
            </a:r>
          </a:p>
          <a:p>
            <a:endParaRPr lang="fr-FR" dirty="0"/>
          </a:p>
          <a:p>
            <a:r>
              <a:rPr lang="fr-FR" b="1" dirty="0">
                <a:solidFill>
                  <a:srgbClr val="0070C0"/>
                </a:solidFill>
              </a:rPr>
              <a:t>Lycée Pilote Innovant International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dirty="0"/>
              <a:t>LP2I près du Futuroscope : orienté vers les technologies nouvelles + travail par projet</a:t>
            </a:r>
          </a:p>
          <a:p>
            <a:r>
              <a:rPr lang="fr-FR" b="1" dirty="0">
                <a:solidFill>
                  <a:srgbClr val="0070C0"/>
                </a:solidFill>
              </a:rPr>
              <a:t>Sections sportives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: tests de sélection organisés par les lycées (prendre contact à partir de janvier)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2531507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/>
              <a:t/>
            </a:r>
            <a:br>
              <a:rPr lang="fr-FR" sz="8000" dirty="0"/>
            </a:br>
            <a:r>
              <a:rPr lang="fr-FR" sz="8000" dirty="0"/>
              <a:t>Après la 2ndeGT</a:t>
            </a:r>
            <a:br>
              <a:rPr lang="fr-FR" sz="8000" dirty="0"/>
            </a:br>
            <a:r>
              <a:rPr lang="fr-FR" sz="8000" dirty="0"/>
              <a:t>LA VOIE GENERALE</a:t>
            </a:r>
          </a:p>
        </p:txBody>
      </p:sp>
    </p:spTree>
    <p:extLst>
      <p:ext uri="{BB962C8B-B14F-4D97-AF65-F5344CB8AC3E}">
        <p14:creationId xmlns:p14="http://schemas.microsoft.com/office/powerpoint/2010/main" xmlns="" val="738205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r-FR" b="1" dirty="0"/>
              <a:t>           Vers le Baccalauréat général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pPr marL="0" indent="0">
              <a:buNone/>
              <a:defRPr/>
            </a:pPr>
            <a:endParaRPr lang="fr-FR" sz="2400" dirty="0"/>
          </a:p>
          <a:p>
            <a:pPr>
              <a:defRPr/>
            </a:pPr>
            <a:r>
              <a:rPr lang="fr-FR" sz="2400" b="1" dirty="0"/>
              <a:t>Les élèves se spécialisent dans 3 enseignements de spécialité en 1</a:t>
            </a:r>
            <a:r>
              <a:rPr lang="fr-FR" sz="2400" b="1" baseline="30000" dirty="0"/>
              <a:t>ère</a:t>
            </a:r>
            <a:r>
              <a:rPr lang="fr-FR" sz="2400" b="1" dirty="0"/>
              <a:t> et en conservent 2 en terminale</a:t>
            </a:r>
            <a:endParaRPr lang="fr-FR" sz="2400" dirty="0"/>
          </a:p>
          <a:p>
            <a:pPr>
              <a:defRPr/>
            </a:pPr>
            <a:endParaRPr lang="fr-FR" sz="2400" dirty="0"/>
          </a:p>
          <a:p>
            <a:pPr>
              <a:defRPr/>
            </a:pPr>
            <a:r>
              <a:rPr lang="fr-FR" sz="2400" b="1" dirty="0"/>
              <a:t> </a:t>
            </a:r>
            <a:r>
              <a:rPr lang="fr-FR" sz="2400" dirty="0"/>
              <a:t>Les élèves suivent désormais :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communs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de spécialité qu’ils choisissent</a:t>
            </a:r>
          </a:p>
          <a:p>
            <a:pPr>
              <a:buFontTx/>
              <a:buChar char="-"/>
              <a:defRPr/>
            </a:pPr>
            <a:r>
              <a:rPr lang="fr-FR" sz="2400" dirty="0"/>
              <a:t>des enseignements optionnels (s’ils le souhaitent) </a:t>
            </a:r>
            <a:endParaRPr lang="fr-FR" sz="24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18717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r-FR" dirty="0"/>
              <a:t>    En  Première et terminale générales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4316" y="1620983"/>
            <a:ext cx="8596668" cy="4461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70C0"/>
                </a:solidFill>
              </a:rPr>
              <a:t>Des enseignements communs à tous les élèves 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Français (en première seulement) 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Philosophie (en terminale seulement) : 4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Histoire géographie : 3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Langue vivante A et langue vivante B : 4h30/5h30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scientifique : 2 h + 1h30 maths en 1ere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Education physique et sportive : 2 h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Enseignement moral et civique : 18 heures annuelles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02946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7225" y="207818"/>
            <a:ext cx="9644302" cy="1320800"/>
          </a:xfrm>
        </p:spPr>
        <p:txBody>
          <a:bodyPr>
            <a:normAutofit fontScale="90000"/>
          </a:bodyPr>
          <a:lstStyle/>
          <a:p>
            <a:r>
              <a:rPr lang="fr-FR" dirty="0"/>
              <a:t>3 Enseignements de spécialité (de 4h) a choisir en 1ere, et en conserver 2 en </a:t>
            </a:r>
            <a:r>
              <a:rPr lang="fr-FR" dirty="0" err="1"/>
              <a:t>term</a:t>
            </a:r>
            <a:r>
              <a:rPr lang="fr-FR" dirty="0"/>
              <a:t> (de 6h) </a:t>
            </a:r>
            <a:br>
              <a:rPr lang="fr-FR" dirty="0"/>
            </a:br>
            <a:r>
              <a:rPr lang="fr-FR" sz="2000" dirty="0">
                <a:solidFill>
                  <a:srgbClr val="0070C0"/>
                </a:solidFill>
              </a:rPr>
              <a:t>au </a:t>
            </a:r>
            <a:r>
              <a:rPr lang="fr-FR" sz="2000" dirty="0"/>
              <a:t> </a:t>
            </a:r>
            <a:r>
              <a:rPr lang="fr-FR" sz="2000" u="sng" dirty="0">
                <a:solidFill>
                  <a:srgbClr val="0070C0"/>
                </a:solidFill>
              </a:rPr>
              <a:t>Lycée Desfontaines de MELLE</a:t>
            </a:r>
            <a:r>
              <a:rPr lang="fr-FR" sz="2000" dirty="0">
                <a:solidFill>
                  <a:srgbClr val="0070C0"/>
                </a:solidFill>
              </a:rPr>
              <a:t>) </a:t>
            </a:r>
            <a:br>
              <a:rPr lang="fr-FR" sz="2000" dirty="0">
                <a:solidFill>
                  <a:srgbClr val="0070C0"/>
                </a:solidFill>
              </a:rPr>
            </a:br>
            <a:r>
              <a:rPr lang="fr-FR" sz="2000" dirty="0">
                <a:solidFill>
                  <a:srgbClr val="0070C0"/>
                </a:solidFill>
              </a:rPr>
              <a:t/>
            </a:r>
            <a:br>
              <a:rPr lang="fr-FR" sz="2000" dirty="0">
                <a:solidFill>
                  <a:srgbClr val="0070C0"/>
                </a:solidFill>
              </a:rPr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47774"/>
            <a:ext cx="9209616" cy="5610226"/>
          </a:xfrm>
        </p:spPr>
        <p:txBody>
          <a:bodyPr>
            <a:normAutofit fontScale="77500" lnSpcReduction="20000"/>
          </a:bodyPr>
          <a:lstStyle/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fr-FR" sz="22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Histoire géographie, géopolitique et sciences politiques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Humanités, littérature et philosophie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Langues, littératures et cultures étrangères Anglais ou Allemand /  Anglais, monde contemporain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Mathématiques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Numérique et sciences informatiques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Physique-chimie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l'ingénieur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la Vie et de la Terre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économiques et sociales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Littérature, langues et cultures de l’Antiquité</a:t>
            </a:r>
            <a:r>
              <a:rPr lang="fr-FR" sz="2200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Arts 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Education Physique, Pratiques et Culture Sportives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solidFill>
                  <a:schemeClr val="tx1"/>
                </a:solidFill>
                <a:highlight>
                  <a:srgbClr val="00FF00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Biologie écologie (dans les lycées agricoles) Lycée VENOURS a ROUILLE 86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126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387926"/>
            <a:ext cx="8984251" cy="1984337"/>
          </a:xfrm>
        </p:spPr>
        <p:txBody>
          <a:bodyPr>
            <a:normAutofit fontScale="90000"/>
          </a:bodyPr>
          <a:lstStyle/>
          <a:p>
            <a:r>
              <a:rPr lang="fr-FR" dirty="0"/>
              <a:t>Première et terminale générales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2000" dirty="0"/>
              <a:t>Attention, il existe le Bac Général en lycée agricole, avec, en enseignement de spécialité Biologie Ecologie + Maths + Physique Chimie : Lycée </a:t>
            </a:r>
            <a:r>
              <a:rPr lang="fr-FR" sz="2000" dirty="0" err="1"/>
              <a:t>Venours</a:t>
            </a:r>
            <a:r>
              <a:rPr lang="fr-FR" sz="2000" dirty="0"/>
              <a:t> a ROUILLE 86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3010619"/>
            <a:ext cx="8596668" cy="3545456"/>
          </a:xfrm>
        </p:spPr>
        <p:txBody>
          <a:bodyPr/>
          <a:lstStyle/>
          <a:p>
            <a:r>
              <a:rPr lang="fr-FR" sz="2400" dirty="0">
                <a:solidFill>
                  <a:srgbClr val="0070C0"/>
                </a:solidFill>
              </a:rPr>
              <a:t>Des enseignements optionnels (non obligatoire)</a:t>
            </a:r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</a:endParaRP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Langue vivante 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Arts (arts plastiques, histoire de l’art, musique, cinéma-audiovisuel, théâtre, danse)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Education physique et sportive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2400" dirty="0"/>
              <a:t>Langues et cultures de l’antiquité (cumulable avec une autre option)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25085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678873"/>
            <a:ext cx="9131684" cy="5362489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>
                <a:solidFill>
                  <a:srgbClr val="0070C0"/>
                </a:solidFill>
              </a:rPr>
              <a:t>En terminale uniquement, les élèves pourront ajouter un enseignement optionnel parmi :</a:t>
            </a:r>
          </a:p>
          <a:p>
            <a:pPr marL="0" indent="0" fontAlgn="base">
              <a:spcAft>
                <a:spcPct val="0"/>
              </a:spcAft>
              <a:buFont typeface="Arial"/>
              <a:buNone/>
              <a:defRPr/>
            </a:pPr>
            <a:endParaRPr lang="fr-FR" altLang="fr-FR" sz="2400" dirty="0">
              <a:solidFill>
                <a:srgbClr val="0070C0"/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Droit et grands enjeux du monde contemporain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Mathématiques expertes</a:t>
            </a:r>
            <a:r>
              <a:rPr lang="fr-FR" altLang="fr-FR" sz="2400" dirty="0"/>
              <a:t> </a:t>
            </a:r>
            <a:r>
              <a:rPr lang="fr-FR" altLang="fr-FR" sz="2400" i="1" dirty="0"/>
              <a:t>pour les élèves qui ont choisi la spécialité « mathématiques » en terminale</a:t>
            </a:r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endParaRPr lang="fr-FR" altLang="fr-FR" sz="2400" dirty="0"/>
          </a:p>
          <a:p>
            <a:pPr fontAlgn="base">
              <a:spcAft>
                <a:spcPct val="0"/>
              </a:spcAft>
              <a:buFont typeface="Arial" panose="020B0604020202020204" pitchFamily="34" charset="0"/>
              <a:buChar char="■"/>
              <a:defRPr/>
            </a:pPr>
            <a:r>
              <a:rPr lang="fr-FR" altLang="fr-FR" sz="2400" dirty="0"/>
              <a:t> </a:t>
            </a:r>
            <a:r>
              <a:rPr lang="fr-FR" altLang="fr-FR" sz="2400" b="1" dirty="0"/>
              <a:t>Mathématiques complémentaires</a:t>
            </a:r>
            <a:r>
              <a:rPr lang="fr-FR" altLang="fr-FR" sz="2400" dirty="0"/>
              <a:t> </a:t>
            </a:r>
            <a:r>
              <a:rPr lang="fr-FR" altLang="fr-FR" sz="2400" i="1" dirty="0"/>
              <a:t>pour les élèves qui n’ont pas choisi la spécialité « mathématiques » en terminale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65250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0377" y="277091"/>
            <a:ext cx="8596668" cy="775855"/>
          </a:xfrm>
        </p:spPr>
        <p:txBody>
          <a:bodyPr>
            <a:normAutofit/>
          </a:bodyPr>
          <a:lstStyle/>
          <a:p>
            <a:r>
              <a:rPr lang="fr-FR" sz="4400" b="1" dirty="0"/>
              <a:t>      L’orientation après la 3</a:t>
            </a:r>
            <a:r>
              <a:rPr lang="fr-FR" sz="4400" b="1" baseline="30000" dirty="0"/>
              <a:t>ème</a:t>
            </a:r>
            <a:r>
              <a:rPr lang="fr-FR" sz="4400" b="1" dirty="0"/>
              <a:t> 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376" y="1219199"/>
            <a:ext cx="9258729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2368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103975" cy="5347855"/>
          </a:xfrm>
        </p:spPr>
        <p:txBody>
          <a:bodyPr>
            <a:normAutofit/>
          </a:bodyPr>
          <a:lstStyle/>
          <a:p>
            <a:pPr algn="ctr"/>
            <a:r>
              <a:rPr lang="fr-FR" sz="8000" dirty="0"/>
              <a:t/>
            </a:r>
            <a:br>
              <a:rPr lang="fr-FR" sz="8000" dirty="0"/>
            </a:br>
            <a:r>
              <a:rPr lang="fr-FR" sz="8000" dirty="0"/>
              <a:t>LA VOIE TECHNOLOGIQUE</a:t>
            </a:r>
          </a:p>
        </p:txBody>
      </p:sp>
    </p:spTree>
    <p:extLst>
      <p:ext uri="{BB962C8B-B14F-4D97-AF65-F5344CB8AC3E}">
        <p14:creationId xmlns:p14="http://schemas.microsoft.com/office/powerpoint/2010/main" xmlns="" val="413437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0377" y="277091"/>
            <a:ext cx="8596668" cy="775855"/>
          </a:xfrm>
        </p:spPr>
        <p:txBody>
          <a:bodyPr>
            <a:normAutofit/>
          </a:bodyPr>
          <a:lstStyle/>
          <a:p>
            <a:r>
              <a:rPr lang="fr-FR" sz="4400" b="1" dirty="0"/>
              <a:t>      L’orientation après la 3</a:t>
            </a:r>
            <a:r>
              <a:rPr lang="fr-FR" sz="4400" b="1" baseline="30000" dirty="0"/>
              <a:t>ème</a:t>
            </a:r>
            <a:r>
              <a:rPr lang="fr-FR" sz="4400" b="1" dirty="0"/>
              <a:t> 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376" y="1219199"/>
            <a:ext cx="9258729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217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Après la 2GT : vers la voie technologique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74619"/>
            <a:ext cx="8797635" cy="4768996"/>
          </a:xfrm>
        </p:spPr>
        <p:txBody>
          <a:bodyPr>
            <a:normAutofit/>
          </a:bodyPr>
          <a:lstStyle/>
          <a:p>
            <a:r>
              <a:rPr lang="fr-FR" sz="2800" dirty="0"/>
              <a:t>8 séries </a:t>
            </a:r>
          </a:p>
          <a:p>
            <a:endParaRPr lang="fr-FR" sz="2400" dirty="0"/>
          </a:p>
          <a:p>
            <a:r>
              <a:rPr lang="fr-FR" sz="2800" dirty="0"/>
              <a:t>Enseignement appliqué </a:t>
            </a:r>
            <a:r>
              <a:rPr lang="fr-FR" sz="2400" dirty="0"/>
              <a:t>: observation et expérimentation</a:t>
            </a:r>
          </a:p>
          <a:p>
            <a:endParaRPr lang="fr-FR" sz="2400" dirty="0"/>
          </a:p>
          <a:p>
            <a:r>
              <a:rPr lang="fr-FR" sz="2800" dirty="0"/>
              <a:t>Travail en groupe et en autonomie</a:t>
            </a:r>
          </a:p>
          <a:p>
            <a:endParaRPr lang="fr-FR" sz="2400" dirty="0"/>
          </a:p>
          <a:p>
            <a:r>
              <a:rPr lang="fr-FR" sz="2800" dirty="0"/>
              <a:t>Travaux pratiques </a:t>
            </a:r>
            <a:r>
              <a:rPr lang="fr-FR" sz="2400" i="1" dirty="0"/>
              <a:t>en salle informatique, en salle de technologie, en laboratoire...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07673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8061" y="471056"/>
            <a:ext cx="9630447" cy="5237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0070C0"/>
                </a:solidFill>
              </a:rPr>
              <a:t>Les enseignements communs à toutes les séries technologiques</a:t>
            </a:r>
          </a:p>
          <a:p>
            <a:pPr marL="457200" lvl="1" indent="0">
              <a:buFont typeface="Arial Italic"/>
              <a:buNone/>
              <a:defRPr/>
            </a:pPr>
            <a:endParaRPr lang="fr-FR" sz="2400" dirty="0">
              <a:solidFill>
                <a:prstClr val="black"/>
              </a:solidFill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Français (en première seulement) : 3h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Philosophie (en terminale seulement) : 2h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Histoire géographie : 1h30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Langue vivante A et langue vivante B : 4h (dont 1h d’enseignement technologique en langue vivante)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Education physique et sportive : 2h</a:t>
            </a:r>
            <a:endParaRPr lang="fr-FR" sz="2400" dirty="0"/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Mathématiques : 3h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cs typeface="Arial" panose="020B0604020202020204" pitchFamily="34" charset="0"/>
              </a:rPr>
              <a:t>Enseignement moral et civique : 18 heures annuelles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15050" lvl="5" indent="0" algn="r">
              <a:buClr>
                <a:schemeClr val="tx1"/>
              </a:buClr>
              <a:buFont typeface="Arial"/>
              <a:buNone/>
              <a:defRPr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433311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984252" y="1557338"/>
            <a:ext cx="1871662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STMG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Management et Gestion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4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/>
              <a:t>à Melle 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235326" y="1565277"/>
            <a:ext cx="197961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STI2D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Industrie &amp;  </a:t>
            </a:r>
            <a:r>
              <a:rPr lang="fr-FR" altLang="fr-FR" sz="1800" b="1" dirty="0"/>
              <a:t>Développement Durable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/>
              <a:t>à Niort P Guerin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717382" y="1550556"/>
            <a:ext cx="1871663" cy="1871662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ST2S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Santé et Social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/>
              <a:t>à Niort V Verte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324227" y="4333588"/>
            <a:ext cx="1871662" cy="1746538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STHR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Hôtellerie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Restauration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/>
              <a:t>à la Rochelle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524001" y="3789364"/>
            <a:ext cx="28114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6456364" y="5805489"/>
            <a:ext cx="21605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7965788" y="4333588"/>
            <a:ext cx="1871662" cy="1728788"/>
          </a:xfrm>
          <a:prstGeom prst="rect">
            <a:avLst/>
          </a:prstGeom>
          <a:solidFill>
            <a:srgbClr val="FFCC99"/>
          </a:solidFill>
          <a:ln w="9360" cap="sq">
            <a:solidFill>
              <a:srgbClr val="99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 err="1"/>
              <a:t>Théatre</a:t>
            </a:r>
            <a:r>
              <a:rPr lang="fr-FR" altLang="fr-FR" sz="2000" b="1" dirty="0"/>
              <a:t> Danse et Musique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/>
              <a:t>à Poitiers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5717383" y="4369307"/>
            <a:ext cx="1871662" cy="1710820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STD2A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Design et arts appliqués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/>
              <a:t>à Parthenay</a:t>
            </a:r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984252" y="4279901"/>
            <a:ext cx="1871663" cy="1800225"/>
          </a:xfrm>
          <a:prstGeom prst="rect">
            <a:avLst/>
          </a:prstGeom>
          <a:solidFill>
            <a:srgbClr val="99CCFF"/>
          </a:solidFill>
          <a:ln w="93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STAV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Agronomie et Vivant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/>
              <a:t>à Melle </a:t>
            </a:r>
            <a:r>
              <a:rPr lang="fr-FR" altLang="fr-FR" sz="1400" b="1" dirty="0" err="1"/>
              <a:t>Bujault</a:t>
            </a:r>
            <a:endParaRPr lang="fr-FR" altLang="fr-FR" sz="1400" b="1" dirty="0"/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965788" y="3885049"/>
            <a:ext cx="16986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5727701" y="1101092"/>
            <a:ext cx="14573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dirty="0"/>
              <a:t>     </a:t>
            </a:r>
            <a:endParaRPr lang="fr-FR" altLang="fr-FR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884959" y="3599657"/>
            <a:ext cx="197095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2000" dirty="0"/>
              <a:t>  </a:t>
            </a:r>
            <a:endParaRPr lang="fr-FR" altLang="fr-FR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7666" name="Rectangle 17"/>
          <p:cNvSpPr>
            <a:spLocks noChangeArrowheads="1"/>
          </p:cNvSpPr>
          <p:nvPr/>
        </p:nvSpPr>
        <p:spPr bwMode="auto">
          <a:xfrm>
            <a:off x="7965787" y="1565276"/>
            <a:ext cx="1871663" cy="1836923"/>
          </a:xfrm>
          <a:prstGeom prst="rect">
            <a:avLst/>
          </a:prstGeom>
          <a:solidFill>
            <a:srgbClr val="FFFF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BAC STL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2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dirty="0"/>
              <a:t>Laboratoire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 b="1" dirty="0"/>
              <a:t>à Niort V Verte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000" b="1" dirty="0"/>
          </a:p>
        </p:txBody>
      </p:sp>
      <p:sp>
        <p:nvSpPr>
          <p:cNvPr id="7" name="ZoneTexte 6"/>
          <p:cNvSpPr txBox="1"/>
          <p:nvPr/>
        </p:nvSpPr>
        <p:spPr>
          <a:xfrm flipH="1">
            <a:off x="645458" y="232834"/>
            <a:ext cx="849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LES BACS TECHNOLOGIQUES</a:t>
            </a:r>
          </a:p>
        </p:txBody>
      </p:sp>
    </p:spTree>
    <p:extLst>
      <p:ext uri="{BB962C8B-B14F-4D97-AF65-F5344CB8AC3E}">
        <p14:creationId xmlns:p14="http://schemas.microsoft.com/office/powerpoint/2010/main" xmlns="" val="883487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STMG  Management et gestion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222830"/>
            <a:ext cx="5329767" cy="500379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fonctionnement de l’entreprise, analyse des décisions, performances, impact des stratégies, relations au travail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économie, droit, management, expression écrite et orale (français et langues)</a:t>
            </a:r>
          </a:p>
          <a:p>
            <a:r>
              <a:rPr lang="fr-FR" dirty="0"/>
              <a:t>Services financiers, commerciaux, marketing, Ressources Humaines…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BTS ou BUT commerce, gestion, communication, assistant de direction, comptabilité, tourisme…</a:t>
            </a:r>
          </a:p>
          <a:p>
            <a:r>
              <a:rPr lang="fr-FR" dirty="0"/>
              <a:t>Ecoles de commerce (bon dossier)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6" y="1222830"/>
            <a:ext cx="5329767" cy="4443413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spécialités :</a:t>
            </a:r>
          </a:p>
          <a:p>
            <a:r>
              <a:rPr lang="fr-FR" dirty="0"/>
              <a:t>Gestion et finance</a:t>
            </a:r>
          </a:p>
          <a:p>
            <a:r>
              <a:rPr lang="fr-FR" dirty="0"/>
              <a:t>Marketing </a:t>
            </a:r>
          </a:p>
          <a:p>
            <a:r>
              <a:rPr lang="fr-FR" dirty="0"/>
              <a:t>Systèmes d’information de gestion</a:t>
            </a:r>
          </a:p>
          <a:p>
            <a:r>
              <a:rPr lang="fr-FR" dirty="0"/>
              <a:t>Ressources humaines et communication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5304" y="3724729"/>
            <a:ext cx="5486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929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224" y="128588"/>
            <a:ext cx="11275109" cy="1433512"/>
          </a:xfrm>
        </p:spPr>
        <p:txBody>
          <a:bodyPr/>
          <a:lstStyle/>
          <a:p>
            <a:r>
              <a:rPr lang="fr-FR" b="1" dirty="0"/>
              <a:t>STI2D  Industrie et développement durable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industrie, innovation technologique, transition énergétique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maths, physique-chimie</a:t>
            </a:r>
          </a:p>
          <a:p>
            <a:r>
              <a:rPr lang="fr-FR" dirty="0"/>
              <a:t>Démarche d’analyse fondée sur 3 approches : énergie, information, matière.</a:t>
            </a:r>
          </a:p>
          <a:p>
            <a:r>
              <a:rPr lang="fr-FR" dirty="0"/>
              <a:t>But : création de solutions techniques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BTS ou BUT énergie, logistique, maintenance, informatique industrielle, génie civil…</a:t>
            </a:r>
          </a:p>
          <a:p>
            <a:r>
              <a:rPr lang="fr-FR" dirty="0"/>
              <a:t>Ecoles d’ingénieur (bon dossier)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7" y="1052945"/>
            <a:ext cx="5329767" cy="4990669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spécialités au choix en terminale:</a:t>
            </a:r>
          </a:p>
          <a:p>
            <a:r>
              <a:rPr lang="fr-FR" dirty="0"/>
              <a:t>Energies et environnement</a:t>
            </a:r>
          </a:p>
          <a:p>
            <a:r>
              <a:rPr lang="fr-FR" dirty="0"/>
              <a:t>Architecture et construction</a:t>
            </a:r>
          </a:p>
          <a:p>
            <a:r>
              <a:rPr lang="fr-FR" dirty="0"/>
              <a:t>Systèmes d’information et numérique</a:t>
            </a:r>
          </a:p>
          <a:p>
            <a:r>
              <a:rPr lang="fr-FR" dirty="0"/>
              <a:t>Innovation technologique et écoconception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2674" y="3821906"/>
            <a:ext cx="4255325" cy="28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536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ST2S  Santé et social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063173"/>
            <a:ext cx="5329767" cy="487317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relations humaines, domaine social ou paramédical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</a:t>
            </a:r>
            <a:r>
              <a:rPr lang="fr-FR" b="1" dirty="0"/>
              <a:t>biologie et physiopathologie humaines</a:t>
            </a:r>
            <a:r>
              <a:rPr lang="fr-FR" dirty="0"/>
              <a:t> (grandes fonctions d’être humain, prévention et traitement des maladies), </a:t>
            </a:r>
            <a:r>
              <a:rPr lang="fr-FR" b="1" dirty="0"/>
              <a:t>sciences et techniques sanitaires et sociales</a:t>
            </a:r>
            <a:r>
              <a:rPr lang="fr-FR" dirty="0"/>
              <a:t> (état de santé et bien-être social d’une population, politiques sociales et de santé publique, dispositifs et institutions sanitaires et sociaux…)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BTS, BUT ou Ecoles du secteur paramédical et social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42566" y="1014187"/>
            <a:ext cx="5555948" cy="4443413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Métiers du paramédical  </a:t>
            </a:r>
            <a:r>
              <a:rPr lang="fr-FR" dirty="0"/>
              <a:t>: aide-soignant, infirmier, pédicure-podologue,  audioprothésiste, technicien en analyses biomédicales, manipulateur en électroradiologie médicale, auxiliaire de puériculture…</a:t>
            </a:r>
          </a:p>
          <a:p>
            <a:r>
              <a:rPr lang="fr-FR" dirty="0">
                <a:solidFill>
                  <a:srgbClr val="0070C0"/>
                </a:solidFill>
              </a:rPr>
              <a:t>Métiers du social </a:t>
            </a:r>
            <a:r>
              <a:rPr lang="fr-FR" dirty="0"/>
              <a:t>: assistant de service social, conseiller en économie sociale et familiale, éducateur spécialisé, éducateur de jeunes enfants.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4225" y="3914776"/>
            <a:ext cx="5344289" cy="25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394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</a:t>
            </a:r>
            <a:r>
              <a:rPr lang="fr-FR" b="1" dirty="0"/>
              <a:t>STL   Laboratoire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1" y="1600201"/>
            <a:ext cx="5532966" cy="444341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manipulations et démarche expérimentale en laboratoire, étude de  produits (santé, environnement, industrie…) 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maths, physique-chimie, biologie, biochimie, sciences du vivant + techniques d’observation, de mesure et d’analyse de fabrication de produits 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BTS, BUT biologie, chimie, de l’environnement, paramédical…  </a:t>
            </a:r>
          </a:p>
          <a:p>
            <a:r>
              <a:rPr lang="fr-FR" dirty="0"/>
              <a:t>Ecoles d’ingénieur (bon dossier)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spécialités :</a:t>
            </a:r>
          </a:p>
          <a:p>
            <a:r>
              <a:rPr lang="fr-FR" dirty="0"/>
              <a:t>Physique chimie et mathématiques </a:t>
            </a:r>
          </a:p>
          <a:p>
            <a:r>
              <a:rPr lang="fr-FR" dirty="0"/>
              <a:t>Biochimie biologie biotechnologie, ou   sciences physiques et chimiques en laboratoire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1389" y="3601316"/>
            <a:ext cx="5404144" cy="270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743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       STAV  Agronomie et vivant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49766" y="1052945"/>
            <a:ext cx="5846618" cy="551411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biologie, écologie, agriculture, environnement (aménagements des espaces, protection des milieux naturels, agroalimentaire…)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culture scientifique, technologique et spécifique à l’enseignement agricole :  biologie-écologie, physique-chimie, maths, sciences économique-sociales et de gestion, sciences et </a:t>
            </a:r>
          </a:p>
          <a:p>
            <a:r>
              <a:rPr lang="fr-FR" dirty="0"/>
              <a:t>technologies agronomiques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BTSA, BUT dans l’agriculture, l’agronomie, aquaculture, gestion et maîtrise de l’eau, agroalimentaire, environnement…</a:t>
            </a:r>
          </a:p>
          <a:p>
            <a:r>
              <a:rPr lang="fr-FR" dirty="0"/>
              <a:t>Certificats de spécialisation agricole</a:t>
            </a:r>
          </a:p>
          <a:p>
            <a:r>
              <a:rPr lang="fr-FR" dirty="0"/>
              <a:t>Ecoles d’ingénieur (bon dossier)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40966" y="753989"/>
            <a:ext cx="5329767" cy="4443413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5 spécialités :</a:t>
            </a:r>
          </a:p>
          <a:p>
            <a:r>
              <a:rPr lang="fr-FR" dirty="0"/>
              <a:t>technologies de la production agricole </a:t>
            </a:r>
          </a:p>
          <a:p>
            <a:r>
              <a:rPr lang="fr-FR" dirty="0"/>
              <a:t>transformation alimentaire </a:t>
            </a:r>
          </a:p>
          <a:p>
            <a:r>
              <a:rPr lang="fr-FR" dirty="0"/>
              <a:t>aménagement et valorisation des espaces </a:t>
            </a:r>
          </a:p>
          <a:p>
            <a:r>
              <a:rPr lang="fr-FR" dirty="0"/>
              <a:t>services en milieu rural </a:t>
            </a:r>
          </a:p>
          <a:p>
            <a:r>
              <a:rPr lang="fr-FR" dirty="0"/>
              <a:t>sciences et technologies des équipements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8 semaines de stage</a:t>
            </a:r>
          </a:p>
          <a:p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4944" y="3115391"/>
            <a:ext cx="2364799" cy="3565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9309" y="4127908"/>
            <a:ext cx="4124035" cy="23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880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</a:t>
            </a:r>
            <a:r>
              <a:rPr lang="fr-FR" b="1" dirty="0"/>
              <a:t>STHR  Hôtellerie et restauration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115268"/>
            <a:ext cx="5329767" cy="529938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gestion hôtelière, restauration et services</a:t>
            </a:r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économie et gestion hôtelière, sciences et technologies culinaires et des services, alimentation-environnement, langues, LV3 possible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BTS, BUT domaine hôtelier, compta-gestion, tourisme, commerce et services </a:t>
            </a:r>
          </a:p>
          <a:p>
            <a:r>
              <a:rPr lang="fr-FR" dirty="0"/>
              <a:t>Écoles hôtelières</a:t>
            </a:r>
          </a:p>
          <a:p>
            <a:r>
              <a:rPr lang="fr-FR" dirty="0"/>
              <a:t>Ecoles de commerce (bon dossier)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4 semaines de stage en 1</a:t>
            </a:r>
            <a:r>
              <a:rPr lang="fr-FR" baseline="30000" dirty="0">
                <a:solidFill>
                  <a:srgbClr val="0070C0"/>
                </a:solidFill>
              </a:rPr>
              <a:t>ère</a:t>
            </a:r>
            <a:r>
              <a:rPr lang="fr-FR" dirty="0">
                <a:solidFill>
                  <a:srgbClr val="0070C0"/>
                </a:solidFill>
              </a:rPr>
              <a:t> 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0966" y="1284575"/>
            <a:ext cx="3145714" cy="21050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2287" y="3427290"/>
            <a:ext cx="3145715" cy="21006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70922" y="1257009"/>
            <a:ext cx="2876567" cy="217028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62243" y="3427290"/>
            <a:ext cx="2885245" cy="21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1749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STD2A   Design et Arts Appliqués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applications de l'art (graphisme, mode, design...), conception et réalisation d'objets (vêtements, meubles, ustensiles...) ou d'espaces.</a:t>
            </a:r>
          </a:p>
          <a:p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Programme</a:t>
            </a:r>
            <a:r>
              <a:rPr lang="fr-FR" dirty="0"/>
              <a:t> : Étude des mouvements artistiques, des démarches créatives, des matériaux, pratiques en arts visuels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</a:t>
            </a:r>
          </a:p>
          <a:p>
            <a:r>
              <a:rPr lang="fr-FR" dirty="0"/>
              <a:t>DNMADE</a:t>
            </a:r>
          </a:p>
          <a:p>
            <a:r>
              <a:rPr lang="fr-FR" dirty="0"/>
              <a:t>DMA diplôme des métiers d’art</a:t>
            </a:r>
          </a:p>
          <a:p>
            <a:r>
              <a:rPr lang="fr-FR" dirty="0"/>
              <a:t>Écoles de design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3801" y="1344754"/>
            <a:ext cx="4214587" cy="21024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3801" y="3447181"/>
            <a:ext cx="1812781" cy="231631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2517" y="3447181"/>
            <a:ext cx="3109816" cy="23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955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Première question à se poser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48906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2800" b="1" dirty="0"/>
          </a:p>
          <a:p>
            <a:pPr marL="0" indent="0" algn="ctr">
              <a:buNone/>
            </a:pPr>
            <a:r>
              <a:rPr lang="fr-FR" sz="3200" b="1" dirty="0">
                <a:solidFill>
                  <a:srgbClr val="0070C0"/>
                </a:solidFill>
              </a:rPr>
              <a:t>Études générales</a:t>
            </a:r>
            <a:r>
              <a:rPr lang="fr-FR" dirty="0">
                <a:solidFill>
                  <a:srgbClr val="0070C0"/>
                </a:solidFill>
              </a:rPr>
              <a:t> </a:t>
            </a:r>
          </a:p>
          <a:p>
            <a:r>
              <a:rPr lang="fr-FR" sz="2400" dirty="0"/>
              <a:t>sur le même principe que le collège</a:t>
            </a:r>
          </a:p>
          <a:p>
            <a:r>
              <a:rPr lang="fr-FR" sz="2400" dirty="0"/>
              <a:t>3 ans au lycée + 2 à 5 ans d'études pour se spécialiser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3200" b="1" dirty="0">
                <a:solidFill>
                  <a:srgbClr val="0070C0"/>
                </a:solidFill>
              </a:rPr>
              <a:t>ou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3200" b="1" dirty="0">
                <a:solidFill>
                  <a:srgbClr val="0070C0"/>
                </a:solidFill>
              </a:rPr>
              <a:t>Etudes professionnelles</a:t>
            </a:r>
            <a:r>
              <a:rPr lang="fr-FR" sz="3200" b="1" dirty="0"/>
              <a:t> </a:t>
            </a:r>
          </a:p>
          <a:p>
            <a:r>
              <a:rPr lang="fr-FR" sz="2400" dirty="0"/>
              <a:t>pour apprendre directement un métier après la 3ème</a:t>
            </a:r>
          </a:p>
          <a:p>
            <a:r>
              <a:rPr lang="fr-FR" sz="2400" dirty="0"/>
              <a:t>ou se spécialiser dans un secteur professionnel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564712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STMD Théâtre Musique et Danse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3646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Intérêts</a:t>
            </a:r>
            <a:r>
              <a:rPr lang="fr-FR" dirty="0"/>
              <a:t> : concernant la culture liée au domaine choisi et plus généralement artistique (connaissance des œuvres, des genres, des périodes, de l’histoire </a:t>
            </a:r>
            <a:br>
              <a:rPr lang="fr-FR" dirty="0"/>
            </a:br>
            <a:r>
              <a:rPr lang="fr-FR" dirty="0"/>
              <a:t>des arts, pratiques et techniques d’analyse et de commentaire). Les élèves réalisent des projets d’interprétation et de création, individuellement ou en groupe.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>
                <a:solidFill>
                  <a:srgbClr val="0070C0"/>
                </a:solidFill>
              </a:rPr>
              <a:t>Programme : </a:t>
            </a:r>
            <a:r>
              <a:rPr lang="fr-FR" dirty="0"/>
              <a:t>Économie, droit et environnement du spectacle </a:t>
            </a:r>
            <a:br>
              <a:rPr lang="fr-FR" dirty="0"/>
            </a:br>
            <a:r>
              <a:rPr lang="fr-FR" dirty="0"/>
              <a:t>vivant. Culture et sciences chorégraphiques ou musicales </a:t>
            </a:r>
            <a:br>
              <a:rPr lang="fr-FR" dirty="0"/>
            </a:br>
            <a:r>
              <a:rPr lang="fr-FR" dirty="0"/>
              <a:t>ou théâtrales. Pratique chorégraphique ou musicale ou théâtrale.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solidFill>
                  <a:srgbClr val="0070C0"/>
                </a:solidFill>
              </a:rPr>
              <a:t>Poursuites d’études </a:t>
            </a:r>
            <a:r>
              <a:rPr lang="fr-FR" dirty="0"/>
              <a:t>: conservatoire, CNSMD, </a:t>
            </a:r>
            <a:r>
              <a:rPr lang="fr-FR" dirty="0" err="1"/>
              <a:t>ecoles</a:t>
            </a:r>
            <a:endParaRPr lang="fr-FR" dirty="0"/>
          </a:p>
          <a:p>
            <a:r>
              <a:rPr lang="fr-FR" dirty="0"/>
              <a:t>DEM, DEC, DET, DNOP</a:t>
            </a:r>
          </a:p>
          <a:p>
            <a:r>
              <a:rPr lang="fr-FR" dirty="0"/>
              <a:t>Licence a l’université et pratique, DUMI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365970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19200"/>
          </a:xfrm>
        </p:spPr>
        <p:txBody>
          <a:bodyPr>
            <a:normAutofit/>
          </a:bodyPr>
          <a:lstStyle/>
          <a:p>
            <a:r>
              <a:rPr lang="fr-FR" b="1" dirty="0"/>
              <a:t>S’informer et vérifier 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>  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point régulier avec votre professeur principal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964724"/>
            <a:ext cx="9713575" cy="4670853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Portes ouvertes des établissements (Février - avril) </a:t>
            </a:r>
            <a:r>
              <a:rPr lang="fr-FR" sz="1900" u="sng" dirty="0"/>
              <a:t>site du collège</a:t>
            </a:r>
          </a:p>
          <a:p>
            <a:endParaRPr lang="fr-FR" sz="1900" u="sng" dirty="0"/>
          </a:p>
          <a:p>
            <a:r>
              <a:rPr lang="fr-FR" sz="2400" u="sng" dirty="0"/>
              <a:t>Guide Après la 3</a:t>
            </a:r>
            <a:r>
              <a:rPr lang="fr-FR" sz="2400" u="sng" baseline="30000" dirty="0"/>
              <a:t>ème</a:t>
            </a:r>
            <a:r>
              <a:rPr lang="fr-FR" sz="2400" u="sng" dirty="0"/>
              <a:t> sur site du collège    /   ONISEP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Stages avec </a:t>
            </a:r>
            <a:r>
              <a:rPr lang="fr-FR" sz="2400" dirty="0" err="1"/>
              <a:t>Pass</a:t>
            </a:r>
            <a:r>
              <a:rPr lang="fr-FR" sz="2400" dirty="0"/>
              <a:t> </a:t>
            </a:r>
            <a:r>
              <a:rPr lang="fr-FR" sz="2400" dirty="0" err="1"/>
              <a:t>Metiers</a:t>
            </a:r>
            <a:r>
              <a:rPr lang="fr-FR" sz="2400" dirty="0"/>
              <a:t> : durant les congés</a:t>
            </a:r>
          </a:p>
          <a:p>
            <a:pPr marL="0" indent="0">
              <a:buNone/>
            </a:pPr>
            <a:r>
              <a:rPr lang="fr-FR" sz="2400" dirty="0"/>
              <a:t>    Mini-stages de découverte en Lycée Professionnel (Janvier - avril)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Site ONISEP + </a:t>
            </a:r>
            <a:r>
              <a:rPr lang="fr-FR" sz="2400" dirty="0" err="1"/>
              <a:t>onisep</a:t>
            </a:r>
            <a:r>
              <a:rPr lang="fr-FR" sz="2400" dirty="0"/>
              <a:t> TV + sites des établissements</a:t>
            </a:r>
          </a:p>
          <a:p>
            <a:pPr marL="0" indent="0">
              <a:buNone/>
            </a:pPr>
            <a:r>
              <a:rPr lang="fr-FR" sz="2400" dirty="0"/>
              <a:t>ONISEP : Passer le Quizz / Recherche Métiers Formations </a:t>
            </a:r>
          </a:p>
          <a:p>
            <a:pPr marL="0" indent="0">
              <a:buNone/>
            </a:pPr>
            <a:r>
              <a:rPr lang="fr-FR" sz="2400" dirty="0"/>
              <a:t>ORIANE.info</a:t>
            </a:r>
            <a:endParaRPr lang="fr-FR" i="1" dirty="0"/>
          </a:p>
          <a:p>
            <a:r>
              <a:rPr lang="fr-FR" sz="2600" dirty="0">
                <a:solidFill>
                  <a:schemeClr val="accent2"/>
                </a:solidFill>
              </a:rPr>
              <a:t>Conseil en orientation </a:t>
            </a:r>
            <a:r>
              <a:rPr lang="fr-FR" sz="2600" i="1" dirty="0">
                <a:solidFill>
                  <a:schemeClr val="accent2"/>
                </a:solidFill>
              </a:rPr>
              <a:t>(PP et/ou psy EN) : rdv possible</a:t>
            </a: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298330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xmlns="" id="{564CBA59-90CF-464E-A39B-B1EBC42EF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09129" y="304801"/>
            <a:ext cx="5342965" cy="5880847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7F63D75-24E5-4BC0-8D4F-9D3A2A3B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B89D-EE26-45F6-BCEE-B5190FA386A1}" type="datetime1">
              <a:rPr lang="fr-FR" smtClean="0"/>
              <a:pPr/>
              <a:t>21/11/2025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069EF7F-DA05-4C02-BE26-316AAB4A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DA427-3A9E-4356-BE7B-E6DD16DDC1AD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10" name="CustomShape 8">
            <a:extLst>
              <a:ext uri="{FF2B5EF4-FFF2-40B4-BE49-F238E27FC236}">
                <a16:creationId xmlns:a16="http://schemas.microsoft.com/office/drawing/2014/main" xmlns="" id="{AED3077D-7BC1-4638-A055-E1586EFF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36" y="699248"/>
            <a:ext cx="4440130" cy="5486400"/>
          </a:xfrm>
          <a:prstGeom prst="rect">
            <a:avLst/>
          </a:prstGeom>
          <a:solidFill>
            <a:srgbClr val="B9CD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pc="-1" dirty="0">
                <a:solidFill>
                  <a:srgbClr val="C00000"/>
                </a:solidFill>
                <a:latin typeface="Calibri"/>
                <a:ea typeface="Microsoft YaHei"/>
              </a:rPr>
              <a:t>C</a:t>
            </a:r>
            <a:r>
              <a:rPr lang="fr-FR" sz="2800" b="1" spc="-1" dirty="0">
                <a:solidFill>
                  <a:srgbClr val="000000"/>
                </a:solidFill>
                <a:latin typeface="Calibri"/>
                <a:ea typeface="Microsoft YaHei"/>
              </a:rPr>
              <a:t>entre d’</a:t>
            </a:r>
            <a:r>
              <a:rPr lang="fr-FR" sz="2800" b="1" spc="-1" dirty="0">
                <a:solidFill>
                  <a:srgbClr val="C00000"/>
                </a:solidFill>
                <a:latin typeface="Calibri"/>
                <a:ea typeface="Microsoft YaHei"/>
              </a:rPr>
              <a:t>I</a:t>
            </a:r>
            <a:r>
              <a:rPr lang="fr-FR" sz="2800" b="1" spc="-1" dirty="0">
                <a:solidFill>
                  <a:srgbClr val="000000"/>
                </a:solidFill>
                <a:latin typeface="Calibri"/>
                <a:ea typeface="Microsoft YaHei"/>
              </a:rPr>
              <a:t>nformation et d’</a:t>
            </a:r>
            <a:r>
              <a:rPr lang="fr-FR" sz="2800" b="1" spc="-1" dirty="0">
                <a:solidFill>
                  <a:srgbClr val="C00000"/>
                </a:solidFill>
                <a:latin typeface="Calibri"/>
                <a:ea typeface="Microsoft YaHei"/>
              </a:rPr>
              <a:t>O</a:t>
            </a:r>
            <a:r>
              <a:rPr lang="fr-FR" sz="2800" b="1" spc="-1" dirty="0">
                <a:solidFill>
                  <a:srgbClr val="000000"/>
                </a:solidFill>
                <a:latin typeface="Calibri"/>
                <a:ea typeface="Microsoft YaHei"/>
              </a:rPr>
              <a:t>rientation</a:t>
            </a:r>
            <a:r>
              <a:rPr dirty="0"/>
              <a:t/>
            </a:r>
            <a:br>
              <a:rPr dirty="0"/>
            </a:br>
            <a:r>
              <a:rPr lang="fr-FR" sz="2000" spc="-1" dirty="0">
                <a:solidFill>
                  <a:srgbClr val="000000"/>
                </a:solidFill>
                <a:latin typeface="Calibri"/>
                <a:ea typeface="Microsoft YaHei"/>
              </a:rPr>
              <a:t>4 rue François </a:t>
            </a:r>
            <a:r>
              <a:rPr lang="fr-FR" sz="2000" spc="-1" dirty="0" err="1">
                <a:solidFill>
                  <a:srgbClr val="000000"/>
                </a:solidFill>
                <a:latin typeface="Calibri"/>
                <a:ea typeface="Microsoft YaHei"/>
              </a:rPr>
              <a:t>Viète</a:t>
            </a:r>
            <a:r>
              <a:rPr lang="fr-FR" sz="2000" spc="-1" dirty="0">
                <a:solidFill>
                  <a:srgbClr val="000000"/>
                </a:solidFill>
                <a:latin typeface="Calibri"/>
                <a:ea typeface="Microsoft YaHei"/>
              </a:rPr>
              <a:t>  - 79000 NIORT</a:t>
            </a:r>
            <a:r>
              <a:rPr lang="fr-FR" sz="1600" spc="-1" dirty="0">
                <a:solidFill>
                  <a:srgbClr val="000000"/>
                </a:solidFill>
                <a:latin typeface="Calibri"/>
                <a:ea typeface="Microsoft YaHei"/>
              </a:rPr>
              <a:t/>
            </a:r>
            <a:br>
              <a:rPr lang="fr-FR" sz="1600" spc="-1" dirty="0">
                <a:solidFill>
                  <a:srgbClr val="000000"/>
                </a:solidFill>
                <a:latin typeface="Calibri"/>
                <a:ea typeface="Microsoft YaHei"/>
              </a:rPr>
            </a:br>
            <a:r>
              <a:rPr lang="fr-FR" sz="1600" spc="-1" dirty="0">
                <a:solidFill>
                  <a:srgbClr val="000000"/>
                </a:solidFill>
                <a:latin typeface="Calibri"/>
                <a:ea typeface="Microsoft YaHei"/>
              </a:rPr>
              <a:t/>
            </a:r>
            <a:br>
              <a:rPr lang="fr-FR" sz="1600" spc="-1" dirty="0">
                <a:solidFill>
                  <a:srgbClr val="000000"/>
                </a:solidFill>
                <a:latin typeface="Calibri"/>
                <a:ea typeface="Microsoft YaHei"/>
              </a:rPr>
            </a:br>
            <a:r>
              <a:rPr lang="fr-FR" sz="2400" spc="-1" dirty="0">
                <a:solidFill>
                  <a:srgbClr val="000000"/>
                </a:solidFill>
                <a:latin typeface="Calibri"/>
                <a:ea typeface="Microsoft YaHei"/>
              </a:rPr>
              <a:t>Service public gratuit</a:t>
            </a:r>
            <a:br>
              <a:rPr lang="fr-FR" sz="2400" spc="-1" dirty="0">
                <a:solidFill>
                  <a:srgbClr val="000000"/>
                </a:solidFill>
                <a:latin typeface="Calibri"/>
                <a:ea typeface="Microsoft YaHei"/>
              </a:rPr>
            </a:br>
            <a:r>
              <a:rPr lang="fr-FR" sz="2400" spc="-1" dirty="0">
                <a:solidFill>
                  <a:srgbClr val="000000"/>
                </a:solidFill>
                <a:latin typeface="Calibri"/>
                <a:ea typeface="Microsoft YaHei"/>
              </a:rPr>
              <a:t/>
            </a:r>
            <a:br>
              <a:rPr lang="fr-FR" sz="2400" spc="-1" dirty="0">
                <a:solidFill>
                  <a:srgbClr val="000000"/>
                </a:solidFill>
                <a:latin typeface="Calibri"/>
                <a:ea typeface="Microsoft YaHei"/>
              </a:rPr>
            </a:br>
            <a:r>
              <a:rPr lang="fr-FR" sz="2400" spc="-1" dirty="0">
                <a:solidFill>
                  <a:srgbClr val="000000"/>
                </a:solidFill>
                <a:latin typeface="Calibri"/>
                <a:ea typeface="Microsoft YaHei"/>
              </a:rPr>
              <a:t>Tel : 05.16.52.69.29</a:t>
            </a:r>
            <a:br>
              <a:rPr lang="fr-FR" sz="2400" spc="-1" dirty="0">
                <a:solidFill>
                  <a:srgbClr val="000000"/>
                </a:solidFill>
                <a:latin typeface="Calibri"/>
                <a:ea typeface="Microsoft YaHei"/>
              </a:rPr>
            </a:br>
            <a:r>
              <a:rPr lang="fr-FR" sz="2400" spc="-1" dirty="0">
                <a:solidFill>
                  <a:srgbClr val="000000"/>
                </a:solidFill>
                <a:latin typeface="Calibri"/>
                <a:ea typeface="Microsoft YaHei"/>
              </a:rPr>
              <a:t>Ouvert pendant les congés scolaires</a:t>
            </a:r>
            <a:br>
              <a:rPr lang="fr-FR" sz="2400" spc="-1" dirty="0">
                <a:solidFill>
                  <a:srgbClr val="000000"/>
                </a:solidFill>
                <a:latin typeface="Calibri"/>
                <a:ea typeface="Microsoft YaHei"/>
              </a:rPr>
            </a:br>
            <a:r>
              <a:rPr lang="fr-FR" sz="2400" spc="-1" dirty="0">
                <a:solidFill>
                  <a:srgbClr val="000000"/>
                </a:solidFill>
                <a:latin typeface="Calibri"/>
                <a:ea typeface="Microsoft YaHei"/>
              </a:rPr>
              <a:t/>
            </a:r>
            <a:br>
              <a:rPr lang="fr-FR" sz="2400" spc="-1" dirty="0">
                <a:solidFill>
                  <a:srgbClr val="000000"/>
                </a:solidFill>
                <a:latin typeface="Calibri"/>
                <a:ea typeface="Microsoft YaHei"/>
              </a:rPr>
            </a:br>
            <a:r>
              <a:rPr lang="fr-FR" sz="2000" b="1" spc="-1" dirty="0">
                <a:solidFill>
                  <a:srgbClr val="000000"/>
                </a:solidFill>
                <a:latin typeface="Calibri"/>
                <a:ea typeface="Microsoft YaHei"/>
              </a:rPr>
              <a:t>Rdv au CIO ou </a:t>
            </a:r>
            <a:br>
              <a:rPr lang="fr-FR" sz="2000" b="1" spc="-1" dirty="0">
                <a:solidFill>
                  <a:srgbClr val="000000"/>
                </a:solidFill>
                <a:latin typeface="Calibri"/>
                <a:ea typeface="Microsoft YaHei"/>
              </a:rPr>
            </a:br>
            <a:r>
              <a:rPr lang="fr-FR" sz="2000" b="1" spc="-1" dirty="0">
                <a:solidFill>
                  <a:srgbClr val="000000"/>
                </a:solidFill>
                <a:latin typeface="Calibri"/>
                <a:ea typeface="Microsoft YaHei"/>
              </a:rPr>
              <a:t>au collège le jeudi : Mme </a:t>
            </a:r>
            <a:r>
              <a:rPr lang="fr-FR" sz="2000" b="1" spc="-1" dirty="0" err="1">
                <a:solidFill>
                  <a:srgbClr val="000000"/>
                </a:solidFill>
                <a:latin typeface="Calibri"/>
                <a:ea typeface="Microsoft YaHei"/>
              </a:rPr>
              <a:t>Nonnet</a:t>
            </a:r>
            <a:r>
              <a:rPr lang="fr-FR" sz="2000" b="1" spc="-1" dirty="0">
                <a:solidFill>
                  <a:srgbClr val="000000"/>
                </a:solidFill>
                <a:latin typeface="Calibri"/>
                <a:ea typeface="Microsoft YaHei"/>
              </a:rPr>
              <a:t/>
            </a:r>
            <a:br>
              <a:rPr lang="fr-FR" sz="2000" b="1" spc="-1" dirty="0">
                <a:solidFill>
                  <a:srgbClr val="000000"/>
                </a:solidFill>
                <a:latin typeface="Calibri"/>
                <a:ea typeface="Microsoft YaHei"/>
              </a:rPr>
            </a:br>
            <a:r>
              <a:rPr lang="fr-FR" sz="2400" b="1" spc="-1" dirty="0">
                <a:solidFill>
                  <a:srgbClr val="000000"/>
                </a:solidFill>
                <a:latin typeface="Calibri"/>
                <a:ea typeface="Microsoft YaHei"/>
              </a:rPr>
              <a:t/>
            </a:r>
            <a:br>
              <a:rPr lang="fr-FR" sz="2400" b="1" spc="-1" dirty="0">
                <a:solidFill>
                  <a:srgbClr val="000000"/>
                </a:solidFill>
                <a:latin typeface="Calibri"/>
                <a:ea typeface="Microsoft YaHei"/>
              </a:rPr>
            </a:br>
            <a:r>
              <a:rPr lang="fr-FR" sz="2000" spc="-1" dirty="0">
                <a:solidFill>
                  <a:srgbClr val="000000"/>
                </a:solidFill>
                <a:highlight>
                  <a:srgbClr val="F9DC05"/>
                </a:highlight>
                <a:latin typeface="Calibri"/>
                <a:ea typeface="Microsoft YaHei"/>
              </a:rPr>
              <a:t>Au collège Prise de rdv auprès de </a:t>
            </a:r>
            <a:br>
              <a:rPr lang="fr-FR" sz="2000" spc="-1" dirty="0">
                <a:solidFill>
                  <a:srgbClr val="000000"/>
                </a:solidFill>
                <a:highlight>
                  <a:srgbClr val="F9DC05"/>
                </a:highlight>
                <a:latin typeface="Calibri"/>
                <a:ea typeface="Microsoft YaHei"/>
              </a:rPr>
            </a:br>
            <a:r>
              <a:rPr lang="fr-FR" sz="2000" spc="-1">
                <a:solidFill>
                  <a:srgbClr val="000000"/>
                </a:solidFill>
                <a:highlight>
                  <a:srgbClr val="F9DC05"/>
                </a:highlight>
                <a:latin typeface="Calibri"/>
                <a:ea typeface="Microsoft YaHei"/>
              </a:rPr>
              <a:t>Mme </a:t>
            </a:r>
            <a:r>
              <a:rPr lang="fr-FR" sz="2000" spc="-1" smtClean="0">
                <a:solidFill>
                  <a:srgbClr val="000000"/>
                </a:solidFill>
                <a:highlight>
                  <a:srgbClr val="F9DC05"/>
                </a:highlight>
                <a:latin typeface="Calibri"/>
                <a:ea typeface="Microsoft YaHei"/>
              </a:rPr>
              <a:t>Navailles </a:t>
            </a:r>
            <a:r>
              <a:rPr lang="fr-FR" sz="2000" spc="-1" dirty="0">
                <a:solidFill>
                  <a:srgbClr val="000000"/>
                </a:solidFill>
                <a:highlight>
                  <a:srgbClr val="F9DC05"/>
                </a:highlight>
                <a:latin typeface="Calibri"/>
                <a:ea typeface="Microsoft YaHei"/>
              </a:rPr>
              <a:t>au secrétariat</a:t>
            </a:r>
            <a:r>
              <a:rPr lang="fr-FR" sz="2400" spc="-1" dirty="0">
                <a:solidFill>
                  <a:srgbClr val="000000"/>
                </a:solidFill>
                <a:latin typeface="Calibri"/>
                <a:ea typeface="Microsoft YaHei"/>
              </a:rPr>
              <a:t/>
            </a:r>
            <a:br>
              <a:rPr lang="fr-FR" sz="2400" spc="-1" dirty="0">
                <a:solidFill>
                  <a:srgbClr val="000000"/>
                </a:solidFill>
                <a:latin typeface="Calibri"/>
                <a:ea typeface="Microsoft YaHei"/>
              </a:rPr>
            </a:br>
            <a:endParaRPr lang="fr-FR" sz="24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21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1189" y="1870363"/>
            <a:ext cx="8596668" cy="3934691"/>
          </a:xfrm>
        </p:spPr>
        <p:txBody>
          <a:bodyPr>
            <a:normAutofit/>
          </a:bodyPr>
          <a:lstStyle/>
          <a:p>
            <a:r>
              <a:rPr lang="fr-FR" sz="8000" dirty="0"/>
              <a:t>LA VOIE PROFESSIONNELLE</a:t>
            </a:r>
          </a:p>
        </p:txBody>
      </p:sp>
    </p:spTree>
    <p:extLst>
      <p:ext uri="{BB962C8B-B14F-4D97-AF65-F5344CB8AC3E}">
        <p14:creationId xmlns:p14="http://schemas.microsoft.com/office/powerpoint/2010/main" xmlns="" val="108522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843" y="609600"/>
            <a:ext cx="9243392" cy="858982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Bac Professionnel (3 ans) : 100 spécialités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20983"/>
            <a:ext cx="8596668" cy="4849090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Élèves intéressés par un domaine professionnel</a:t>
            </a:r>
          </a:p>
          <a:p>
            <a:pPr marL="0" indent="0">
              <a:buNone/>
            </a:pPr>
            <a:r>
              <a:rPr lang="fr-FR" sz="2400" i="1" dirty="0"/>
              <a:t>     ex : bâtiment, commerce, mécanique, social…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Enseignement général 50 %</a:t>
            </a:r>
          </a:p>
          <a:p>
            <a:r>
              <a:rPr lang="fr-FR" sz="2400" dirty="0"/>
              <a:t>Enseignement professionnel 50 % </a:t>
            </a:r>
          </a:p>
          <a:p>
            <a:pPr marL="0" indent="0">
              <a:buNone/>
            </a:pPr>
            <a:r>
              <a:rPr lang="fr-FR" sz="2400" i="1" dirty="0"/>
              <a:t>     (atelier, laboratoire, salle informatique)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Stages en entreprise 22 semaines sur les 3 ans</a:t>
            </a:r>
          </a:p>
          <a:p>
            <a:endParaRPr lang="fr-FR" sz="2400" dirty="0"/>
          </a:p>
          <a:p>
            <a:r>
              <a:rPr lang="fr-FR" sz="2400" dirty="0"/>
              <a:t>Après : insertion professionnelle ou études, BTS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038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011" y="131298"/>
            <a:ext cx="9704717" cy="1983251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 -  </a:t>
            </a:r>
            <a:r>
              <a:rPr lang="fr-FR" b="1" dirty="0">
                <a:solidFill>
                  <a:srgbClr val="00B050"/>
                </a:solidFill>
                <a:highlight>
                  <a:srgbClr val="F9DC05"/>
                </a:highlight>
              </a:rPr>
              <a:t>Une seconde professionnelle organisée par familles de métiers .  </a:t>
            </a:r>
            <a:br>
              <a:rPr lang="fr-FR" b="1" dirty="0">
                <a:solidFill>
                  <a:srgbClr val="00B050"/>
                </a:solidFill>
                <a:highlight>
                  <a:srgbClr val="F9DC05"/>
                </a:highlight>
              </a:rPr>
            </a:br>
            <a:r>
              <a:rPr lang="fr-FR" sz="3100" b="1" dirty="0">
                <a:solidFill>
                  <a:srgbClr val="00B050"/>
                </a:solidFill>
              </a:rPr>
              <a:t>Le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sz="3100" b="1" dirty="0">
                <a:solidFill>
                  <a:srgbClr val="00B050"/>
                </a:solidFill>
              </a:rPr>
              <a:t>choix de la spécialité du bac se fait en fin de 2</a:t>
            </a:r>
            <a:r>
              <a:rPr lang="fr-FR" sz="3100" b="1" baseline="30000" dirty="0">
                <a:solidFill>
                  <a:srgbClr val="00B050"/>
                </a:solidFill>
              </a:rPr>
              <a:t>nde</a:t>
            </a:r>
            <a:r>
              <a:rPr lang="fr-FR" sz="3100" b="1" dirty="0">
                <a:solidFill>
                  <a:srgbClr val="00B050"/>
                </a:solidFill>
              </a:rPr>
              <a:t> pro</a:t>
            </a:r>
            <a:r>
              <a:rPr lang="fr-FR" dirty="0">
                <a:solidFill>
                  <a:srgbClr val="00B050"/>
                </a:solidFill>
              </a:rPr>
              <a:t/>
            </a:r>
            <a:br>
              <a:rPr lang="fr-FR" dirty="0">
                <a:solidFill>
                  <a:srgbClr val="00B050"/>
                </a:solidFill>
              </a:rPr>
            </a:b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  </a:t>
            </a:r>
            <a:br>
              <a:rPr lang="fr-FR" dirty="0"/>
            </a:br>
            <a:r>
              <a:rPr lang="fr-FR" dirty="0"/>
              <a:t>-   Des sections européennes en lycée professionnel dans le département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2700" dirty="0"/>
              <a:t>par ex au </a:t>
            </a:r>
            <a:r>
              <a:rPr lang="fr-FR" sz="2700" dirty="0">
                <a:solidFill>
                  <a:srgbClr val="0070C0"/>
                </a:solidFill>
              </a:rPr>
              <a:t>Lycée JF </a:t>
            </a:r>
            <a:r>
              <a:rPr lang="fr-FR" sz="2700" dirty="0" err="1">
                <a:solidFill>
                  <a:srgbClr val="0070C0"/>
                </a:solidFill>
              </a:rPr>
              <a:t>Cail</a:t>
            </a:r>
            <a:r>
              <a:rPr lang="fr-FR" sz="2700" dirty="0">
                <a:solidFill>
                  <a:srgbClr val="0070C0"/>
                </a:solidFill>
              </a:rPr>
              <a:t> à Chef Boutonne</a:t>
            </a:r>
            <a:br>
              <a:rPr lang="fr-FR" sz="2700" dirty="0">
                <a:solidFill>
                  <a:srgbClr val="0070C0"/>
                </a:solidFill>
              </a:rPr>
            </a:br>
            <a:r>
              <a:rPr lang="fr-FR" sz="2700" dirty="0"/>
              <a:t>Anglais ou espagnol euro en Bac pro Commerce et vente</a:t>
            </a:r>
            <a:r>
              <a:rPr lang="fr-FR" sz="2200" dirty="0"/>
              <a:t/>
            </a:r>
            <a:br>
              <a:rPr lang="fr-FR" sz="2200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5716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8930C43-F2E7-44D8-A09C-8B373687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702" y="189782"/>
            <a:ext cx="5719313" cy="80225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9DC05"/>
                </a:highlight>
              </a:rPr>
              <a:t>      </a:t>
            </a:r>
            <a:r>
              <a:rPr lang="fr-FR" sz="32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9DC05"/>
                </a:highlight>
              </a:rPr>
              <a:t>Familles de Métiers    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9DC05"/>
                </a:highlight>
              </a:rPr>
              <a:t>:             </a:t>
            </a:r>
            <a:endParaRPr lang="fr-FR" sz="2200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9DC05"/>
              </a:highlight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xmlns="" id="{FF572D8D-C915-496D-B7ED-1D4A606CC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604" y="810883"/>
            <a:ext cx="7822121" cy="6133381"/>
          </a:xfrm>
        </p:spPr>
      </p:pic>
    </p:spTree>
    <p:extLst>
      <p:ext uri="{BB962C8B-B14F-4D97-AF65-F5344CB8AC3E}">
        <p14:creationId xmlns:p14="http://schemas.microsoft.com/office/powerpoint/2010/main" xmlns="" val="366134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5">
            <a:extLst>
              <a:ext uri="{FF2B5EF4-FFF2-40B4-BE49-F238E27FC236}">
                <a16:creationId xmlns:a16="http://schemas.microsoft.com/office/drawing/2014/main" xmlns="" id="{DE368E06-06FD-BF22-9C6A-2789E13386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70766" y="6447423"/>
            <a:ext cx="5191398" cy="365125"/>
          </a:xfrm>
        </p:spPr>
        <p:txBody>
          <a:bodyPr/>
          <a:lstStyle/>
          <a:p>
            <a:r>
              <a:rPr lang="fr-FR" b="1" cap="all" dirty="0"/>
              <a:t>Après la 3</a:t>
            </a:r>
            <a:r>
              <a:rPr lang="fr-FR" b="1" baseline="30000" dirty="0"/>
              <a:t>e</a:t>
            </a:r>
            <a:endParaRPr lang="fr-FR" b="1" cap="all" dirty="0"/>
          </a:p>
        </p:txBody>
      </p:sp>
      <p:sp>
        <p:nvSpPr>
          <p:cNvPr id="19" name="Espace réservé du contenu 9">
            <a:extLst>
              <a:ext uri="{FF2B5EF4-FFF2-40B4-BE49-F238E27FC236}">
                <a16:creationId xmlns:a16="http://schemas.microsoft.com/office/drawing/2014/main" xmlns="" id="{8BAB8016-5C31-4AEB-8784-10CD4780A56E}"/>
              </a:ext>
            </a:extLst>
          </p:cNvPr>
          <p:cNvSpPr txBox="1">
            <a:spLocks/>
          </p:cNvSpPr>
          <p:nvPr/>
        </p:nvSpPr>
        <p:spPr>
          <a:xfrm>
            <a:off x="3212524" y="172528"/>
            <a:ext cx="8979476" cy="750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799"/>
              </a:spcAft>
              <a:buNone/>
            </a:pPr>
            <a:r>
              <a:rPr lang="fr-FR" sz="2000" b="1" cap="all" spc="40" dirty="0">
                <a:solidFill>
                  <a:srgbClr val="000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quelques SPÉCIALITÉS HORS FAMILLES DE MÉTIERS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204529" y="1954403"/>
            <a:ext cx="2876028" cy="42678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Accompagnement, soins et services </a:t>
            </a:r>
            <a:b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personne 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Animation-enfance et personnes </a:t>
            </a:r>
            <a:b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âgées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Artisanat et métiers d’art option : communication visuelle pluri-media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Artisanat et métiers d’art option : marchandisage visuel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Artisanat et métiers d’art option : métiers de l’enseigne et de la signalétique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Artisanat et métiers d’art option : tapisserie d’ameublement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Artisanat et métiers d’art option : verrerie scientifique et technique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Artisanat et métiers d’art - facteur d’orgues option : organier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Artisanat et métiers d’art - facteur d’orgues option : </a:t>
            </a:r>
            <a:r>
              <a:rPr lang="fr-FR" sz="11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tuyautier</a:t>
            </a:r>
            <a:endParaRPr lang="fr-FR" sz="11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Carrossier peintre automobile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53244" y="1954402"/>
            <a:ext cx="3068619" cy="45243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Conducteur transport routier marchandises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et aménagement de véhicules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 marines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pollutions et protection </a:t>
            </a:r>
            <a:b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l’environnement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Hygiène, propreté, stérilisation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nautique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latin typeface="Arial" panose="020B0604020202020204" pitchFamily="34" charset="0"/>
                <a:cs typeface="Arial" panose="020B0604020202020204" pitchFamily="34" charset="0"/>
              </a:rPr>
              <a:t>Métiers de la couture et de la confection (ex-</a:t>
            </a: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 de la mode – vêtements)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 du cuir option chaussures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 du cuir option maroquinerie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 du cuir option sellerie garnissage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 de l’entretien des textiles </a:t>
            </a:r>
            <a:b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A blanchisserie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 de l’entretien des textiles </a:t>
            </a:r>
            <a:b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B pressing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 de la sécurité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 et arts de la pierre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54002" y="1961909"/>
            <a:ext cx="2876028" cy="390658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Modélisation et prototypage 3D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Optique lunetterie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Optique photonique : technologies </a:t>
            </a:r>
            <a:b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lumière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Perruquier posticheur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Photographie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Plastiques et composites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Technicien constructeur bois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Technicien en appareillage orthopédique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Technicien en prothèse dentaire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Technicien gaz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 d’interventions sur installations nucléaires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fluvial</a:t>
            </a:r>
          </a:p>
          <a:p>
            <a:pPr marL="228389" indent="-228389">
              <a:spcAft>
                <a:spcPts val="533"/>
              </a:spcAft>
              <a:buClr>
                <a:srgbClr val="E3000B"/>
              </a:buClr>
              <a:buFont typeface="Wingdings 3" panose="05040102010807070707" pitchFamily="18" charset="2"/>
              <a:buChar char="Ú"/>
            </a:pPr>
            <a:r>
              <a:rPr lang="fr-FR" sz="11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Transports par câbles et remontées mécaniques</a:t>
            </a:r>
          </a:p>
        </p:txBody>
      </p:sp>
      <p:sp>
        <p:nvSpPr>
          <p:cNvPr id="7" name="Titre 47">
            <a:extLst>
              <a:ext uri="{FF2B5EF4-FFF2-40B4-BE49-F238E27FC236}">
                <a16:creationId xmlns:a16="http://schemas.microsoft.com/office/drawing/2014/main" xmlns="" id="{A582128A-781D-BC6C-3AE5-0D62FFD3C43D}"/>
              </a:ext>
            </a:extLst>
          </p:cNvPr>
          <p:cNvSpPr txBox="1">
            <a:spLocks/>
          </p:cNvSpPr>
          <p:nvPr/>
        </p:nvSpPr>
        <p:spPr>
          <a:xfrm>
            <a:off x="3658433" y="240333"/>
            <a:ext cx="3419325" cy="526957"/>
          </a:xfrm>
          <a:prstGeom prst="rect">
            <a:avLst/>
          </a:prstGeom>
        </p:spPr>
        <p:txBody>
          <a:bodyPr vert="horz" lIns="47956" tIns="47956" rIns="47956" bIns="47956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fr-FR" sz="1865" cap="all" spc="40" baseline="30000" dirty="0"/>
          </a:p>
        </p:txBody>
      </p:sp>
    </p:spTree>
    <p:extLst>
      <p:ext uri="{BB962C8B-B14F-4D97-AF65-F5344CB8AC3E}">
        <p14:creationId xmlns:p14="http://schemas.microsoft.com/office/powerpoint/2010/main" xmlns="" val="6050789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1857</TotalTime>
  <Words>1925</Words>
  <Application>Microsoft Office PowerPoint</Application>
  <PresentationFormat>Personnalisé</PresentationFormat>
  <Paragraphs>447</Paragraphs>
  <Slides>42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Facette</vt:lpstr>
      <vt:lpstr>  </vt:lpstr>
      <vt:lpstr>Diapositive 2</vt:lpstr>
      <vt:lpstr>      L’orientation après la 3ème </vt:lpstr>
      <vt:lpstr>Première question à se poser</vt:lpstr>
      <vt:lpstr>LA VOIE PROFESSIONNELLE</vt:lpstr>
      <vt:lpstr>Bac Professionnel (3 ans) : 100 spécialités </vt:lpstr>
      <vt:lpstr>  -  Une seconde professionnelle organisée par familles de métiers .   Le choix de la spécialité du bac se fait en fin de 2nde pro      -   Des sections européennes en lycée professionnel dans le département  par ex au Lycée JF Cail à Chef Boutonne Anglais ou espagnol euro en Bac pro Commerce et vente  </vt:lpstr>
      <vt:lpstr>      Familles de Métiers    :             </vt:lpstr>
      <vt:lpstr>Diapositive 9</vt:lpstr>
      <vt:lpstr>Diapositive 10</vt:lpstr>
      <vt:lpstr>         Liste des Bacs Pro -   Site ONISEP</vt:lpstr>
      <vt:lpstr>Le CAP (2 ans) : 200 spécialités </vt:lpstr>
      <vt:lpstr>L’apprentissage est possible pour le Bac pro et pour le CAP </vt:lpstr>
      <vt:lpstr>Diapositive 14</vt:lpstr>
      <vt:lpstr>Chaque année : Recrutements particuliers, dates limites pour les dossiers (à voir en avril)    </vt:lpstr>
      <vt:lpstr>ATTENTION</vt:lpstr>
      <vt:lpstr>      L’orientation après la 3ème </vt:lpstr>
      <vt:lpstr> LA SECONDE GENERALE ET TECHNOLOGIQUE</vt:lpstr>
      <vt:lpstr>           Les enseignements en 2 GT</vt:lpstr>
      <vt:lpstr>Enseignements optionnels (facultatifs – ne sont pas proposés dans tous les lycées)</vt:lpstr>
      <vt:lpstr>Sections à recrutement particulier</vt:lpstr>
      <vt:lpstr> Après la 2ndeGT LA VOIE GENERALE</vt:lpstr>
      <vt:lpstr>           Vers le Baccalauréat général</vt:lpstr>
      <vt:lpstr>    En  Première et terminale générales</vt:lpstr>
      <vt:lpstr>3 Enseignements de spécialité (de 4h) a choisir en 1ere, et en conserver 2 en term (de 6h)  au  Lycée Desfontaines de MELLE)     </vt:lpstr>
      <vt:lpstr>Première et terminale générales  Attention, il existe le Bac Général en lycée agricole, avec, en enseignement de spécialité Biologie Ecologie + Maths + Physique Chimie : Lycée Venours a ROUILLE 86</vt:lpstr>
      <vt:lpstr>Diapositive 27</vt:lpstr>
      <vt:lpstr>      L’orientation après la 3ème </vt:lpstr>
      <vt:lpstr> LA VOIE TECHNOLOGIQUE</vt:lpstr>
      <vt:lpstr>Après la 2GT : vers la voie technologique</vt:lpstr>
      <vt:lpstr>Diapositive 31</vt:lpstr>
      <vt:lpstr>Diapositive 32</vt:lpstr>
      <vt:lpstr>STMG  Management et gestion</vt:lpstr>
      <vt:lpstr>STI2D  Industrie et développement durable</vt:lpstr>
      <vt:lpstr>ST2S  Santé et social</vt:lpstr>
      <vt:lpstr>      STL   Laboratoire</vt:lpstr>
      <vt:lpstr>       STAV  Agronomie et vivant</vt:lpstr>
      <vt:lpstr>      STHR  Hôtellerie et restauration</vt:lpstr>
      <vt:lpstr>STD2A   Design et Arts Appliqués</vt:lpstr>
      <vt:lpstr>STMD Théâtre Musique et Danse</vt:lpstr>
      <vt:lpstr>S’informer et vérifier :   point régulier avec votre professeur principal</vt:lpstr>
      <vt:lpstr>Centre d’Information et d’Orientation 4 rue François Viète  - 79000 NIORT  Service public gratuit  Tel : 05.16.52.69.29 Ouvert pendant les congés scolaires  Rdv au CIO ou  au collège le jeudi : Mme Nonnet  Au collège Prise de rdv auprès de  Mme Navailles au secrétariat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nproust</dc:creator>
  <cp:lastModifiedBy>secretaire</cp:lastModifiedBy>
  <cp:revision>190</cp:revision>
  <dcterms:created xsi:type="dcterms:W3CDTF">2018-02-20T14:34:55Z</dcterms:created>
  <dcterms:modified xsi:type="dcterms:W3CDTF">2025-11-21T08:38:01Z</dcterms:modified>
</cp:coreProperties>
</file>