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69" r:id="rId3"/>
    <p:sldId id="275" r:id="rId4"/>
    <p:sldId id="258" r:id="rId5"/>
    <p:sldId id="266" r:id="rId6"/>
    <p:sldId id="262" r:id="rId7"/>
    <p:sldId id="276" r:id="rId8"/>
    <p:sldId id="272" r:id="rId9"/>
    <p:sldId id="270" r:id="rId10"/>
    <p:sldId id="274" r:id="rId11"/>
    <p:sldId id="268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35CAC5F5-37D6-47F4-B131-E85D9ED16754}">
          <p14:sldIdLst>
            <p14:sldId id="256"/>
            <p14:sldId id="269"/>
            <p14:sldId id="275"/>
            <p14:sldId id="258"/>
            <p14:sldId id="266"/>
            <p14:sldId id="262"/>
            <p14:sldId id="276"/>
            <p14:sldId id="272"/>
            <p14:sldId id="270"/>
            <p14:sldId id="274"/>
            <p14:sldId id="268"/>
            <p14:sldId id="26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754" y="-21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794904"/>
      </p:ext>
    </p:extLst>
  </p:cSld>
  <p:clrMapOvr>
    <a:masterClrMapping/>
  </p:clrMapOvr>
  <p:transition spd="slow" advTm="1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496204"/>
      </p:ext>
    </p:extLst>
  </p:cSld>
  <p:clrMapOvr>
    <a:masterClrMapping/>
  </p:clrMapOvr>
  <p:transition spd="slow" advTm="1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3078216"/>
      </p:ext>
    </p:extLst>
  </p:cSld>
  <p:clrMapOvr>
    <a:masterClrMapping/>
  </p:clrMapOvr>
  <p:transition spd="slow" advTm="1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82716"/>
      </p:ext>
    </p:extLst>
  </p:cSld>
  <p:clrMapOvr>
    <a:masterClrMapping/>
  </p:clrMapOvr>
  <p:transition spd="slow" advTm="1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117409"/>
      </p:ext>
    </p:extLst>
  </p:cSld>
  <p:clrMapOvr>
    <a:masterClrMapping/>
  </p:clrMapOvr>
  <p:transition spd="slow" advTm="1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0606828"/>
      </p:ext>
    </p:extLst>
  </p:cSld>
  <p:clrMapOvr>
    <a:masterClrMapping/>
  </p:clrMapOvr>
  <p:transition spd="slow" advTm="1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505055"/>
      </p:ext>
    </p:extLst>
  </p:cSld>
  <p:clrMapOvr>
    <a:masterClrMapping/>
  </p:clrMapOvr>
  <p:transition spd="slow" advTm="1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0526733"/>
      </p:ext>
    </p:extLst>
  </p:cSld>
  <p:clrMapOvr>
    <a:masterClrMapping/>
  </p:clrMapOvr>
  <p:transition spd="slow" advTm="1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8016599"/>
      </p:ext>
    </p:extLst>
  </p:cSld>
  <p:clrMapOvr>
    <a:masterClrMapping/>
  </p:clrMapOvr>
  <p:transition spd="slow" advTm="1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8140036"/>
      </p:ext>
    </p:extLst>
  </p:cSld>
  <p:clrMapOvr>
    <a:masterClrMapping/>
  </p:clrMapOvr>
  <p:transition spd="slow" advTm="1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900575"/>
      </p:ext>
    </p:extLst>
  </p:cSld>
  <p:clrMapOvr>
    <a:masterClrMapping/>
  </p:clrMapOvr>
  <p:transition spd="slow" advTm="1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5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800" dirty="0">
                <a:solidFill>
                  <a:srgbClr val="002060"/>
                </a:solidFill>
              </a:rPr>
              <a:t>Test </a:t>
            </a:r>
            <a:r>
              <a:rPr lang="fr-FR" sz="4800" dirty="0" smtClean="0">
                <a:solidFill>
                  <a:srgbClr val="002060"/>
                </a:solidFill>
              </a:rPr>
              <a:t>sur le calcul littéral et la proportionnalité</a:t>
            </a:r>
            <a:endParaRPr lang="fr-FR" sz="48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droit entre </a:t>
            </a:r>
            <a:r>
              <a:rPr lang="fr-FR" sz="3200" b="1" dirty="0" smtClean="0"/>
              <a:t>15 </a:t>
            </a:r>
            <a:endParaRPr lang="fr-FR" sz="3200" b="1" dirty="0"/>
          </a:p>
          <a:p>
            <a:pPr algn="ctr"/>
            <a:r>
              <a:rPr lang="fr-FR" sz="3200" b="1" dirty="0"/>
              <a:t>30 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478980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33046" y="2344615"/>
                <a:ext cx="11207261" cy="3121731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:r>
                  <a:rPr lang="fr-FR" sz="4000" b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U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ne</m:t>
                    </m:r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carte</m:t>
                    </m:r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est</m:t>
                    </m:r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à </m:t>
                    </m:r>
                    <m:sSup>
                      <m:sSupPr>
                        <m:ctrlPr>
                          <a:rPr lang="fr-FR" sz="40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fr-FR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</m:t>
                        </m:r>
                      </m:e>
                      <m:sup>
                        <m:r>
                          <a:rPr lang="fr-FR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é</m:t>
                    </m:r>
                    <m:r>
                      <m:rPr>
                        <m:sty m:val="p"/>
                      </m:rP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chelle</m:t>
                    </m:r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fr-FR" sz="40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FR" sz="4000" b="0" i="0" smtClean="0">
                            <a:latin typeface="Cambria Math"/>
                            <a:ea typeface="Cambria Math" panose="02040503050406030204" pitchFamily="18" charset="0"/>
                          </a:rPr>
                          <m:t>8</m:t>
                        </m:r>
                        <m:r>
                          <a:rPr lang="fr-FR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00</m:t>
                        </m:r>
                      </m:den>
                    </m:f>
                  </m:oMath>
                </a14:m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. </a:t>
                </a:r>
              </a:p>
              <a:p>
                <a:pPr marL="0" indent="0" algn="ctr">
                  <a:buNone/>
                </a:pPr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Compléter : 5 cm sur la carte représentent ….. m</a:t>
                </a:r>
                <a:endParaRPr lang="fr-FR" sz="400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3046" y="2344615"/>
                <a:ext cx="11207261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9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101932841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ompl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ter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tableau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proportionnalit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</m:oMath>
                  </m:oMathPara>
                </a14:m>
                <a:endParaRPr lang="fr-FR" sz="8000" b="0" dirty="0"/>
              </a:p>
              <a:p>
                <a:pPr marL="0" indent="0" algn="ctr">
                  <a:buNone/>
                </a:pPr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10</a:t>
            </a:r>
            <a:endParaRPr lang="fr-FR" sz="28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738384"/>
              </p:ext>
            </p:extLst>
          </p:nvPr>
        </p:nvGraphicFramePr>
        <p:xfrm>
          <a:off x="4775199" y="3533205"/>
          <a:ext cx="2950308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00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30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32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8</a:t>
                      </a:r>
                      <a:endParaRPr lang="fr-FR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20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587019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LE TEST EST TERMINE</a:t>
            </a:r>
          </a:p>
        </p:txBody>
      </p:sp>
    </p:spTree>
    <p:extLst>
      <p:ext uri="{BB962C8B-B14F-4D97-AF65-F5344CB8AC3E}">
        <p14:creationId xmlns:p14="http://schemas.microsoft.com/office/powerpoint/2010/main" val="2905366311"/>
      </p:ext>
    </p:extLst>
  </p:cSld>
  <p:clrMapOvr>
    <a:masterClrMapping/>
  </p:clrMapOvr>
  <p:transition spd="slow" advTm="8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mc="http://schemas.openxmlformats.org/markup-compatibility/2006" xmlns:a14="http://schemas.microsoft.com/office/drawing/2010/main" xmlns:a16="http://schemas.microsoft.com/office/drawing/2014/main" xmlns="" id="{32C14566-695D-46F4-ACC3-1B5E84EF5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969" y="2015732"/>
            <a:ext cx="10539046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7000" dirty="0" smtClean="0">
                <a:latin typeface="Cambria Math"/>
              </a:rPr>
              <a:t>Réduire l’expression</a:t>
            </a:r>
          </a:p>
          <a:p>
            <a:pPr marL="0" indent="0"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000" dirty="0" smtClean="0">
                <a:latin typeface="Cambria Math"/>
                <a:ea typeface="Cambria Math"/>
                <a:cs typeface="Times New Roman" pitchFamily="18" charset="0"/>
              </a:rPr>
              <a:t>× </a:t>
            </a:r>
            <a:r>
              <a:rPr lang="fr-FR" sz="6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000" dirty="0" smtClean="0"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fr-FR" sz="6000" dirty="0" smtClean="0">
                <a:latin typeface="Cambria Math"/>
                <a:ea typeface="Cambria Math"/>
                <a:cs typeface="Times New Roman" pitchFamily="18" charset="0"/>
              </a:rPr>
              <a:t>×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8000" dirty="0" smtClean="0">
              <a:latin typeface="Cambria Math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1</a:t>
            </a:r>
          </a:p>
        </p:txBody>
      </p:sp>
    </p:spTree>
    <p:extLst>
      <p:ext uri="{BB962C8B-B14F-4D97-AF65-F5344CB8AC3E}">
        <p14:creationId xmlns:p14="http://schemas.microsoft.com/office/powerpoint/2010/main" val="2403291788"/>
      </p:ext>
    </p:extLst>
  </p:cSld>
  <p:clrMapOvr>
    <a:masterClrMapping/>
  </p:clrMapOvr>
  <p:transition spd="slow" advTm="17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mc="http://schemas.openxmlformats.org/markup-compatibility/2006" xmlns:a14="http://schemas.microsoft.com/office/drawing/2010/main" xmlns:a16="http://schemas.microsoft.com/office/drawing/2014/main" xmlns="" id="{32C14566-695D-46F4-ACC3-1B5E84EF5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969" y="2015732"/>
            <a:ext cx="10539046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7000" dirty="0" smtClean="0">
                <a:latin typeface="Cambria Math"/>
              </a:rPr>
              <a:t>Réduire l’expression</a:t>
            </a:r>
          </a:p>
          <a:p>
            <a:pPr marL="0" indent="0"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6000" dirty="0" smtClean="0">
                <a:latin typeface="Cambria Math"/>
                <a:ea typeface="Cambria Math"/>
                <a:cs typeface="Times New Roman" pitchFamily="18" charset="0"/>
              </a:rPr>
              <a:t>× 2 ×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 x </a:t>
            </a:r>
            <a:endParaRPr lang="fr-FR" sz="8000" dirty="0" smtClean="0">
              <a:latin typeface="Cambria Math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2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587852426"/>
      </p:ext>
    </p:extLst>
  </p:cSld>
  <p:clrMapOvr>
    <a:masterClrMapping/>
  </p:clrMapOvr>
  <p:transition spd="slow" advTm="17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DBE2557E-DFDB-4480-93E7-803F09BFD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963680"/>
                <a:ext cx="9603275" cy="350266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4400" b="0" i="0" smtClean="0">
                          <a:latin typeface="Cambria Math" panose="02040503050406030204" pitchFamily="18" charset="0"/>
                        </a:rPr>
                        <m:t>Calculer</m:t>
                      </m:r>
                      <m:r>
                        <a:rPr lang="fr-FR" sz="4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400" b="0" i="0" smtClean="0">
                          <a:latin typeface="Cambria Math" panose="02040503050406030204" pitchFamily="18" charset="0"/>
                        </a:rPr>
                        <m:t>pour</m:t>
                      </m:r>
                      <m:r>
                        <a:rPr lang="fr-FR" sz="4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4400" b="0" i="1" smtClean="0">
                          <a:latin typeface="Cambria Math"/>
                        </a:rPr>
                        <m:t>𝑛</m:t>
                      </m:r>
                      <m:r>
                        <a:rPr lang="fr-FR" sz="4400" b="0" i="1" smtClean="0">
                          <a:latin typeface="Cambria Math"/>
                        </a:rPr>
                        <m:t>= 5</m:t>
                      </m:r>
                    </m:oMath>
                  </m:oMathPara>
                </a14:m>
                <a:endParaRPr lang="fr-FR" sz="1600" b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9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×(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8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/>
                        </a:rPr>
                        <m:t>−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/>
                        </a:rPr>
                        <m:t>𝑛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DBE2557E-DFDB-4480-93E7-803F09BFD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963680"/>
                <a:ext cx="9603275" cy="3502666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40459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3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211103401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951956"/>
                <a:ext cx="9603275" cy="351439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4800" smtClean="0">
                          <a:latin typeface="Cambria Math" panose="02040503050406030204" pitchFamily="18" charset="0"/>
                        </a:rPr>
                        <m:t>Calculer</m:t>
                      </m:r>
                      <m:r>
                        <a:rPr lang="fr-FR" sz="48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800" smtClean="0">
                          <a:latin typeface="Cambria Math" panose="02040503050406030204" pitchFamily="18" charset="0"/>
                        </a:rPr>
                        <m:t>pour</m:t>
                      </m:r>
                      <m:r>
                        <a:rPr lang="fr-FR" sz="48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80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fr-FR" sz="4800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fr-FR" sz="480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fr-FR" sz="140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7,3+ </m:t>
                      </m:r>
                      <m:sSup>
                        <m:sSupPr>
                          <m:ctrlPr>
                            <a:rPr lang="fr-FR" sz="8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sz="8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fr-FR" sz="8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8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fr-FR" sz="8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951956"/>
                <a:ext cx="9603275" cy="351439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4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756551913"/>
      </p:ext>
    </p:extLst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13500" i="0" smtClean="0">
                          <a:latin typeface="Cambria Math"/>
                        </a:rPr>
                        <m:t>E</m:t>
                      </m:r>
                      <m:r>
                        <m:rPr>
                          <m:sty m:val="p"/>
                        </m:rPr>
                        <a:rPr lang="fr-FR" sz="13500" b="0" i="0" smtClean="0">
                          <a:latin typeface="Cambria Math"/>
                        </a:rPr>
                        <m:t>xprimer</m:t>
                      </m:r>
                      <m:r>
                        <a:rPr lang="fr-FR" sz="135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13500" b="0" i="0" smtClean="0">
                          <a:latin typeface="Cambria Math"/>
                        </a:rPr>
                        <m:t>en</m:t>
                      </m:r>
                      <m:r>
                        <a:rPr lang="fr-FR" sz="135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13500" b="0" i="0" smtClean="0">
                          <a:latin typeface="Cambria Math"/>
                        </a:rPr>
                        <m:t>fonction</m:t>
                      </m:r>
                      <m:r>
                        <a:rPr lang="fr-FR" sz="135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13500" b="0" i="0" smtClean="0">
                          <a:latin typeface="Cambria Math"/>
                        </a:rPr>
                        <m:t>de</m:t>
                      </m:r>
                      <m:r>
                        <a:rPr lang="fr-FR" sz="13500" b="0" i="0" smtClean="0">
                          <a:latin typeface="Cambria Math"/>
                        </a:rPr>
                        <m:t> </m:t>
                      </m:r>
                      <m:r>
                        <a:rPr lang="fr-FR" sz="135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fr-FR" sz="135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9000" b="0" i="1" smtClean="0">
                          <a:latin typeface="Cambria Math"/>
                        </a:rPr>
                        <m:t>𝑙𝑒</m:t>
                      </m:r>
                      <m:r>
                        <a:rPr lang="fr-FR" sz="9000" b="0" i="1" smtClean="0">
                          <a:latin typeface="Cambria Math"/>
                        </a:rPr>
                        <m:t> </m:t>
                      </m:r>
                      <m:r>
                        <a:rPr lang="fr-FR" sz="9000" b="0" i="1" smtClean="0">
                          <a:latin typeface="Cambria Math"/>
                        </a:rPr>
                        <m:t>𝑝𝑟𝑜𝑑𝑢𝑖𝑡</m:t>
                      </m:r>
                      <m:r>
                        <a:rPr lang="fr-FR" sz="9000" b="0" i="1" smtClean="0">
                          <a:latin typeface="Cambria Math"/>
                        </a:rPr>
                        <m:t> </m:t>
                      </m:r>
                      <m:r>
                        <a:rPr lang="fr-FR" sz="9000" b="0" i="1" smtClean="0">
                          <a:latin typeface="Cambria Math"/>
                        </a:rPr>
                        <m:t>𝑑𝑒</m:t>
                      </m:r>
                      <m:r>
                        <a:rPr lang="fr-FR" sz="9000" b="0" i="1" smtClean="0">
                          <a:latin typeface="Cambria Math"/>
                        </a:rPr>
                        <m:t> 5 </m:t>
                      </m:r>
                      <m:r>
                        <a:rPr lang="fr-FR" sz="9000" b="0" i="1" smtClean="0">
                          <a:latin typeface="Cambria Math"/>
                        </a:rPr>
                        <m:t>𝑝𝑎𝑟</m:t>
                      </m:r>
                      <m:r>
                        <a:rPr lang="fr-FR" sz="9000" b="0" i="1" smtClean="0">
                          <a:latin typeface="Cambria Math"/>
                        </a:rPr>
                        <m:t> </m:t>
                      </m:r>
                      <m:r>
                        <a:rPr lang="fr-FR" sz="90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fr-FR" sz="9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5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98490277"/>
      </p:ext>
    </p:extLst>
  </p:cSld>
  <p:clrMapOvr>
    <a:masterClrMapping/>
  </p:clrMapOvr>
  <p:transition spd="slow" advTm="17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</p:spPr>
            <p:txBody>
              <a:bodyPr>
                <a:normAutofit fontScale="400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13500" i="0" smtClean="0">
                          <a:latin typeface="Cambria Math"/>
                        </a:rPr>
                        <m:t>E</m:t>
                      </m:r>
                      <m:r>
                        <m:rPr>
                          <m:sty m:val="p"/>
                        </m:rPr>
                        <a:rPr lang="fr-FR" sz="13500" b="0" i="0" smtClean="0">
                          <a:latin typeface="Cambria Math"/>
                        </a:rPr>
                        <m:t>xprimer</m:t>
                      </m:r>
                      <m:r>
                        <a:rPr lang="fr-FR" sz="135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13500" b="0" i="0" smtClean="0">
                          <a:latin typeface="Cambria Math"/>
                        </a:rPr>
                        <m:t>en</m:t>
                      </m:r>
                      <m:r>
                        <a:rPr lang="fr-FR" sz="135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13500" b="0" i="0" smtClean="0">
                          <a:latin typeface="Cambria Math"/>
                        </a:rPr>
                        <m:t>fonction</m:t>
                      </m:r>
                      <m:r>
                        <a:rPr lang="fr-FR" sz="135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13500" b="0" i="0" smtClean="0">
                          <a:latin typeface="Cambria Math"/>
                        </a:rPr>
                        <m:t>de</m:t>
                      </m:r>
                      <m:r>
                        <a:rPr lang="fr-FR" sz="13500" b="0" i="0" smtClean="0">
                          <a:latin typeface="Cambria Math"/>
                        </a:rPr>
                        <m:t> </m:t>
                      </m:r>
                      <m:r>
                        <a:rPr lang="fr-FR" sz="135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fr-FR" sz="135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9000" b="0" i="1" smtClean="0">
                          <a:latin typeface="Cambria Math"/>
                        </a:rPr>
                        <m:t>𝑙𝑎</m:t>
                      </m:r>
                      <m:r>
                        <a:rPr lang="fr-FR" sz="9000" b="0" i="1" smtClean="0">
                          <a:latin typeface="Cambria Math"/>
                        </a:rPr>
                        <m:t> </m:t>
                      </m:r>
                      <m:r>
                        <a:rPr lang="fr-FR" sz="9000" b="0" i="1" smtClean="0">
                          <a:latin typeface="Cambria Math"/>
                        </a:rPr>
                        <m:t>𝑠𝑜𝑚𝑚𝑒</m:t>
                      </m:r>
                      <m:r>
                        <a:rPr lang="fr-FR" sz="9000" b="0" i="1" smtClean="0">
                          <a:latin typeface="Cambria Math"/>
                        </a:rPr>
                        <m:t> </m:t>
                      </m:r>
                      <m:r>
                        <a:rPr lang="fr-FR" sz="9000" b="0" i="1" smtClean="0">
                          <a:latin typeface="Cambria Math"/>
                        </a:rPr>
                        <m:t>𝑑𝑒</m:t>
                      </m:r>
                      <m:r>
                        <a:rPr lang="fr-FR" sz="9000" b="0" i="1" smtClean="0">
                          <a:latin typeface="Cambria Math"/>
                        </a:rPr>
                        <m:t> 12 </m:t>
                      </m:r>
                      <m:r>
                        <a:rPr lang="fr-FR" sz="9000" b="0" i="1" smtClean="0">
                          <a:latin typeface="Cambria Math"/>
                        </a:rPr>
                        <m:t>𝑝𝑎𝑟</m:t>
                      </m:r>
                      <m:r>
                        <a:rPr lang="fr-FR" sz="9000" b="0" i="1" smtClean="0">
                          <a:latin typeface="Cambria Math"/>
                        </a:rPr>
                        <m:t> </m:t>
                      </m:r>
                      <m:r>
                        <a:rPr lang="fr-FR" sz="9000" b="0" i="1" smtClean="0">
                          <a:latin typeface="Cambria Math"/>
                        </a:rPr>
                        <m:t>𝑙𝑒</m:t>
                      </m:r>
                      <m:r>
                        <a:rPr lang="fr-FR" sz="9000" b="0" i="1" smtClean="0">
                          <a:latin typeface="Cambria Math"/>
                        </a:rPr>
                        <m:t> </m:t>
                      </m:r>
                      <m:r>
                        <a:rPr lang="fr-FR" sz="9000" b="0" i="1" smtClean="0">
                          <a:latin typeface="Cambria Math"/>
                        </a:rPr>
                        <m:t>𝑞𝑢𝑜𝑡𝑖𝑒𝑛𝑡</m:t>
                      </m:r>
                      <m:r>
                        <a:rPr lang="fr-FR" sz="9000" b="0" i="1" smtClean="0">
                          <a:latin typeface="Cambria Math"/>
                        </a:rPr>
                        <m:t> </m:t>
                      </m:r>
                      <m:r>
                        <a:rPr lang="fr-FR" sz="9000" b="0" i="1" smtClean="0">
                          <a:latin typeface="Cambria Math"/>
                        </a:rPr>
                        <m:t>𝑑𝑒</m:t>
                      </m:r>
                      <m:r>
                        <a:rPr lang="fr-FR" sz="9000" b="0" i="1" smtClean="0">
                          <a:latin typeface="Cambria Math"/>
                        </a:rPr>
                        <m:t> </m:t>
                      </m:r>
                      <m:r>
                        <a:rPr lang="fr-FR" sz="9000" b="0" i="1" smtClean="0">
                          <a:latin typeface="Cambria Math"/>
                        </a:rPr>
                        <m:t>𝑥</m:t>
                      </m:r>
                      <m:r>
                        <a:rPr lang="fr-FR" sz="9000" b="0" i="1" smtClean="0">
                          <a:latin typeface="Cambria Math"/>
                        </a:rPr>
                        <m:t> </m:t>
                      </m:r>
                      <m:r>
                        <a:rPr lang="fr-FR" sz="9000" b="0" i="1" smtClean="0">
                          <a:latin typeface="Cambria Math"/>
                        </a:rPr>
                        <m:t>𝑝𝑎𝑟</m:t>
                      </m:r>
                      <m:r>
                        <a:rPr lang="fr-FR" sz="9000" b="0" i="1" smtClean="0">
                          <a:latin typeface="Cambria Math"/>
                        </a:rPr>
                        <m:t> 3</m:t>
                      </m:r>
                    </m:oMath>
                  </m:oMathPara>
                </a14:m>
                <a:endParaRPr lang="fr-FR" sz="9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6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857092986"/>
      </p:ext>
    </p:extLst>
  </p:cSld>
  <p:clrMapOvr>
    <a:masterClrMapping/>
  </p:clrMapOvr>
  <p:transition spd="slow" advTm="22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855304"/>
                <a:ext cx="9603275" cy="361104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Calculer</m:t>
                      </m:r>
                      <m:r>
                        <a:rPr lang="fr-FR" sz="80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fr-FR" sz="8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 smtClean="0">
                          <a:latin typeface="Cambria Math"/>
                        </a:rPr>
                        <m:t>1</m:t>
                      </m:r>
                      <m:r>
                        <a:rPr lang="fr-FR" sz="8000" b="0" i="1" smtClean="0">
                          <a:latin typeface="Cambria Math"/>
                        </a:rPr>
                        <m:t>7 </m:t>
                      </m:r>
                      <m:r>
                        <a:rPr lang="fr-FR" sz="8000" b="0" i="1" smtClean="0">
                          <a:latin typeface="Cambria Math"/>
                        </a:rPr>
                        <m:t>h</m:t>
                      </m:r>
                      <m:r>
                        <a:rPr lang="fr-FR" sz="8000" b="0" i="1" smtClean="0">
                          <a:latin typeface="Cambria Math"/>
                        </a:rPr>
                        <m:t> 15 −1 </m:t>
                      </m:r>
                      <m:r>
                        <a:rPr lang="fr-FR" sz="8000" b="0" i="1" smtClean="0">
                          <a:latin typeface="Cambria Math"/>
                        </a:rPr>
                        <m:t>h</m:t>
                      </m:r>
                      <m:r>
                        <a:rPr lang="fr-FR" sz="8000" b="0" i="1" smtClean="0">
                          <a:latin typeface="Cambria Math"/>
                        </a:rPr>
                        <m:t> 48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855304"/>
                <a:ext cx="9603275" cy="361104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7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712317003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925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alculer</m:t>
                      </m:r>
                      <m:r>
                        <a:rPr lang="fr-FR" sz="8000" b="0" i="0" smtClean="0">
                          <a:latin typeface="Cambria Math"/>
                        </a:rPr>
                        <m:t> 25 %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24 €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8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91537997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152</Words>
  <Application>Microsoft Office PowerPoint</Application>
  <PresentationFormat>Personnalisé</PresentationFormat>
  <Paragraphs>38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le calcul littéral et la proportionnalité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 TEST EST TERMINE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durées, la proportionnalité et le calcul littéral</dc:title>
  <dc:creator>Cécile Onillon</dc:creator>
  <cp:lastModifiedBy>Kevin Le quilliec</cp:lastModifiedBy>
  <cp:revision>9</cp:revision>
  <dcterms:created xsi:type="dcterms:W3CDTF">2019-01-30T08:36:27Z</dcterms:created>
  <dcterms:modified xsi:type="dcterms:W3CDTF">2023-03-29T08:47:08Z</dcterms:modified>
</cp:coreProperties>
</file>