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62" r:id="rId4"/>
    <p:sldId id="272" r:id="rId5"/>
    <p:sldId id="277" r:id="rId6"/>
    <p:sldId id="278" r:id="rId7"/>
    <p:sldId id="271" r:id="rId8"/>
    <p:sldId id="273" r:id="rId9"/>
    <p:sldId id="274" r:id="rId10"/>
    <p:sldId id="259" r:id="rId11"/>
    <p:sldId id="260" r:id="rId12"/>
    <p:sldId id="276" r:id="rId13"/>
    <p:sldId id="261" r:id="rId14"/>
    <p:sldId id="269" r:id="rId15"/>
    <p:sldId id="275" r:id="rId16"/>
    <p:sldId id="263" r:id="rId17"/>
    <p:sldId id="264" r:id="rId18"/>
    <p:sldId id="265" r:id="rId19"/>
    <p:sldId id="268" r:id="rId20"/>
    <p:sldId id="267" r:id="rId21"/>
    <p:sldId id="266" r:id="rId22"/>
    <p:sldId id="279" r:id="rId23"/>
    <p:sldId id="280" r:id="rId2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émy CATROU" initials="RC" lastIdx="1" clrIdx="0">
    <p:extLst>
      <p:ext uri="{19B8F6BF-5375-455C-9EA6-DF929625EA0E}">
        <p15:presenceInfo xmlns:p15="http://schemas.microsoft.com/office/powerpoint/2012/main" userId="71476a78a58c99fb"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90099"/>
    <a:srgbClr val="006699"/>
    <a:srgbClr val="FF3399"/>
    <a:srgbClr val="7777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02" d="100"/>
          <a:sy n="102" d="100"/>
        </p:scale>
        <p:origin x="138"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0C97B083-D8C6-4D9B-A381-3CA597EAA041}" type="datetimeFigureOut">
              <a:rPr lang="fr-FR" smtClean="0"/>
              <a:t>08/05/2016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D3E95AF-5412-4551-8867-5FADA4758596}" type="slidenum">
              <a:rPr lang="fr-FR" smtClean="0"/>
              <a:t>‹N°›</a:t>
            </a:fld>
            <a:endParaRPr lang="fr-FR"/>
          </a:p>
        </p:txBody>
      </p:sp>
    </p:spTree>
    <p:extLst>
      <p:ext uri="{BB962C8B-B14F-4D97-AF65-F5344CB8AC3E}">
        <p14:creationId xmlns:p14="http://schemas.microsoft.com/office/powerpoint/2010/main" val="4066362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C97B083-D8C6-4D9B-A381-3CA597EAA041}" type="datetimeFigureOut">
              <a:rPr lang="fr-FR" smtClean="0"/>
              <a:t>08/05/2016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D3E95AF-5412-4551-8867-5FADA4758596}" type="slidenum">
              <a:rPr lang="fr-FR" smtClean="0"/>
              <a:t>‹N°›</a:t>
            </a:fld>
            <a:endParaRPr lang="fr-FR"/>
          </a:p>
        </p:txBody>
      </p:sp>
    </p:spTree>
    <p:extLst>
      <p:ext uri="{BB962C8B-B14F-4D97-AF65-F5344CB8AC3E}">
        <p14:creationId xmlns:p14="http://schemas.microsoft.com/office/powerpoint/2010/main" val="867317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C97B083-D8C6-4D9B-A381-3CA597EAA041}" type="datetimeFigureOut">
              <a:rPr lang="fr-FR" smtClean="0"/>
              <a:t>08/05/2016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D3E95AF-5412-4551-8867-5FADA4758596}" type="slidenum">
              <a:rPr lang="fr-FR" smtClean="0"/>
              <a:t>‹N°›</a:t>
            </a:fld>
            <a:endParaRPr lang="fr-FR"/>
          </a:p>
        </p:txBody>
      </p:sp>
    </p:spTree>
    <p:extLst>
      <p:ext uri="{BB962C8B-B14F-4D97-AF65-F5344CB8AC3E}">
        <p14:creationId xmlns:p14="http://schemas.microsoft.com/office/powerpoint/2010/main" val="27504071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C97B083-D8C6-4D9B-A381-3CA597EAA041}" type="datetimeFigureOut">
              <a:rPr lang="fr-FR" smtClean="0"/>
              <a:t>08/05/2016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D3E95AF-5412-4551-8867-5FADA4758596}" type="slidenum">
              <a:rPr lang="fr-FR" smtClean="0"/>
              <a:t>‹N°›</a:t>
            </a:fld>
            <a:endParaRPr lang="fr-FR"/>
          </a:p>
        </p:txBody>
      </p:sp>
    </p:spTree>
    <p:extLst>
      <p:ext uri="{BB962C8B-B14F-4D97-AF65-F5344CB8AC3E}">
        <p14:creationId xmlns:p14="http://schemas.microsoft.com/office/powerpoint/2010/main" val="2540394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0C97B083-D8C6-4D9B-A381-3CA597EAA041}" type="datetimeFigureOut">
              <a:rPr lang="fr-FR" smtClean="0"/>
              <a:t>08/05/2016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D3E95AF-5412-4551-8867-5FADA4758596}" type="slidenum">
              <a:rPr lang="fr-FR" smtClean="0"/>
              <a:t>‹N°›</a:t>
            </a:fld>
            <a:endParaRPr lang="fr-FR"/>
          </a:p>
        </p:txBody>
      </p:sp>
    </p:spTree>
    <p:extLst>
      <p:ext uri="{BB962C8B-B14F-4D97-AF65-F5344CB8AC3E}">
        <p14:creationId xmlns:p14="http://schemas.microsoft.com/office/powerpoint/2010/main" val="2965645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C97B083-D8C6-4D9B-A381-3CA597EAA041}" type="datetimeFigureOut">
              <a:rPr lang="fr-FR" smtClean="0"/>
              <a:t>08/05/2016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D3E95AF-5412-4551-8867-5FADA4758596}" type="slidenum">
              <a:rPr lang="fr-FR" smtClean="0"/>
              <a:t>‹N°›</a:t>
            </a:fld>
            <a:endParaRPr lang="fr-FR"/>
          </a:p>
        </p:txBody>
      </p:sp>
    </p:spTree>
    <p:extLst>
      <p:ext uri="{BB962C8B-B14F-4D97-AF65-F5344CB8AC3E}">
        <p14:creationId xmlns:p14="http://schemas.microsoft.com/office/powerpoint/2010/main" val="33320875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C97B083-D8C6-4D9B-A381-3CA597EAA041}" type="datetimeFigureOut">
              <a:rPr lang="fr-FR" smtClean="0"/>
              <a:t>08/05/2016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D3E95AF-5412-4551-8867-5FADA4758596}" type="slidenum">
              <a:rPr lang="fr-FR" smtClean="0"/>
              <a:t>‹N°›</a:t>
            </a:fld>
            <a:endParaRPr lang="fr-FR"/>
          </a:p>
        </p:txBody>
      </p:sp>
    </p:spTree>
    <p:extLst>
      <p:ext uri="{BB962C8B-B14F-4D97-AF65-F5344CB8AC3E}">
        <p14:creationId xmlns:p14="http://schemas.microsoft.com/office/powerpoint/2010/main" val="3261066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0C97B083-D8C6-4D9B-A381-3CA597EAA041}" type="datetimeFigureOut">
              <a:rPr lang="fr-FR" smtClean="0"/>
              <a:t>08/05/2016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D3E95AF-5412-4551-8867-5FADA4758596}" type="slidenum">
              <a:rPr lang="fr-FR" smtClean="0"/>
              <a:t>‹N°›</a:t>
            </a:fld>
            <a:endParaRPr lang="fr-FR"/>
          </a:p>
        </p:txBody>
      </p:sp>
    </p:spTree>
    <p:extLst>
      <p:ext uri="{BB962C8B-B14F-4D97-AF65-F5344CB8AC3E}">
        <p14:creationId xmlns:p14="http://schemas.microsoft.com/office/powerpoint/2010/main" val="28950058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C97B083-D8C6-4D9B-A381-3CA597EAA041}" type="datetimeFigureOut">
              <a:rPr lang="fr-FR" smtClean="0"/>
              <a:t>08/05/2016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D3E95AF-5412-4551-8867-5FADA4758596}" type="slidenum">
              <a:rPr lang="fr-FR" smtClean="0"/>
              <a:t>‹N°›</a:t>
            </a:fld>
            <a:endParaRPr lang="fr-FR"/>
          </a:p>
        </p:txBody>
      </p:sp>
    </p:spTree>
    <p:extLst>
      <p:ext uri="{BB962C8B-B14F-4D97-AF65-F5344CB8AC3E}">
        <p14:creationId xmlns:p14="http://schemas.microsoft.com/office/powerpoint/2010/main" val="4108653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0C97B083-D8C6-4D9B-A381-3CA597EAA041}" type="datetimeFigureOut">
              <a:rPr lang="fr-FR" smtClean="0"/>
              <a:t>08/05/2016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D3E95AF-5412-4551-8867-5FADA4758596}" type="slidenum">
              <a:rPr lang="fr-FR" smtClean="0"/>
              <a:t>‹N°›</a:t>
            </a:fld>
            <a:endParaRPr lang="fr-FR"/>
          </a:p>
        </p:txBody>
      </p:sp>
    </p:spTree>
    <p:extLst>
      <p:ext uri="{BB962C8B-B14F-4D97-AF65-F5344CB8AC3E}">
        <p14:creationId xmlns:p14="http://schemas.microsoft.com/office/powerpoint/2010/main" val="3794701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0C97B083-D8C6-4D9B-A381-3CA597EAA041}" type="datetimeFigureOut">
              <a:rPr lang="fr-FR" smtClean="0"/>
              <a:t>08/05/2016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D3E95AF-5412-4551-8867-5FADA4758596}" type="slidenum">
              <a:rPr lang="fr-FR" smtClean="0"/>
              <a:t>‹N°›</a:t>
            </a:fld>
            <a:endParaRPr lang="fr-FR"/>
          </a:p>
        </p:txBody>
      </p:sp>
    </p:spTree>
    <p:extLst>
      <p:ext uri="{BB962C8B-B14F-4D97-AF65-F5344CB8AC3E}">
        <p14:creationId xmlns:p14="http://schemas.microsoft.com/office/powerpoint/2010/main" val="3617073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97B083-D8C6-4D9B-A381-3CA597EAA041}" type="datetimeFigureOut">
              <a:rPr lang="fr-FR" smtClean="0"/>
              <a:t>08/05/2016</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3E95AF-5412-4551-8867-5FADA4758596}" type="slidenum">
              <a:rPr lang="fr-FR" smtClean="0"/>
              <a:t>‹N°›</a:t>
            </a:fld>
            <a:endParaRPr lang="fr-FR"/>
          </a:p>
        </p:txBody>
      </p:sp>
    </p:spTree>
    <p:extLst>
      <p:ext uri="{BB962C8B-B14F-4D97-AF65-F5344CB8AC3E}">
        <p14:creationId xmlns:p14="http://schemas.microsoft.com/office/powerpoint/2010/main" val="21077825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p:spPr>
        <p:txBody>
          <a:bodyPr>
            <a:normAutofit/>
          </a:bodyPr>
          <a:lstStyle/>
          <a:p>
            <a:r>
              <a:rPr lang="fr-FR" sz="4800" b="1" dirty="0" smtClean="0"/>
              <a:t>La réforme du collège expliquée </a:t>
            </a:r>
            <a:br>
              <a:rPr lang="fr-FR" sz="4800" b="1" dirty="0" smtClean="0"/>
            </a:br>
            <a:r>
              <a:rPr lang="fr-FR" sz="4800" b="1" dirty="0" smtClean="0"/>
              <a:t>aux parents  </a:t>
            </a:r>
            <a:br>
              <a:rPr lang="fr-FR" sz="4800" b="1" dirty="0" smtClean="0"/>
            </a:br>
            <a:endParaRPr lang="fr-FR" sz="3600" b="1" i="1" dirty="0"/>
          </a:p>
        </p:txBody>
      </p:sp>
      <p:sp>
        <p:nvSpPr>
          <p:cNvPr id="3" name="Sous-titre 2"/>
          <p:cNvSpPr>
            <a:spLocks noGrp="1"/>
          </p:cNvSpPr>
          <p:nvPr>
            <p:ph type="subTitle" idx="1"/>
          </p:nvPr>
        </p:nvSpPr>
        <p:spP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p:spPr>
        <p:txBody>
          <a:bodyPr>
            <a:normAutofit/>
          </a:bodyPr>
          <a:lstStyle/>
          <a:p>
            <a:r>
              <a:rPr lang="fr-FR" sz="4000" dirty="0" smtClean="0">
                <a:solidFill>
                  <a:srgbClr val="FF0000"/>
                </a:solidFill>
                <a:latin typeface="AR CENA" panose="02000000000000000000" pitchFamily="2" charset="0"/>
              </a:rPr>
              <a:t>Date d’effet:</a:t>
            </a:r>
          </a:p>
          <a:p>
            <a:r>
              <a:rPr lang="fr-FR" sz="4000" dirty="0" smtClean="0">
                <a:solidFill>
                  <a:srgbClr val="FF0000"/>
                </a:solidFill>
                <a:latin typeface="AR CENA" panose="02000000000000000000" pitchFamily="2" charset="0"/>
              </a:rPr>
              <a:t> rentrée  de septembre 2016</a:t>
            </a:r>
            <a:endParaRPr lang="fr-FR" sz="4000" dirty="0">
              <a:solidFill>
                <a:srgbClr val="FF0000"/>
              </a:solidFill>
              <a:latin typeface="AR CENA" panose="02000000000000000000" pitchFamily="2" charset="0"/>
            </a:endParaRPr>
          </a:p>
        </p:txBody>
      </p:sp>
    </p:spTree>
    <p:extLst>
      <p:ext uri="{BB962C8B-B14F-4D97-AF65-F5344CB8AC3E}">
        <p14:creationId xmlns:p14="http://schemas.microsoft.com/office/powerpoint/2010/main" val="2411762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bg/>
                                          </p:spTgt>
                                        </p:tgtEl>
                                        <p:attrNameLst>
                                          <p:attrName>style.visibility</p:attrName>
                                        </p:attrNameLst>
                                      </p:cBhvr>
                                      <p:to>
                                        <p:strVal val="visible"/>
                                      </p:to>
                                    </p:set>
                                    <p:anim calcmode="lin" valueType="num">
                                      <p:cBhvr>
                                        <p:cTn id="15" dur="1000" fill="hold"/>
                                        <p:tgtEl>
                                          <p:spTgt spid="3">
                                            <p:bg/>
                                          </p:spTgt>
                                        </p:tgtEl>
                                        <p:attrNameLst>
                                          <p:attrName>ppt_w</p:attrName>
                                        </p:attrNameLst>
                                      </p:cBhvr>
                                      <p:tavLst>
                                        <p:tav tm="0">
                                          <p:val>
                                            <p:fltVal val="0"/>
                                          </p:val>
                                        </p:tav>
                                        <p:tav tm="100000">
                                          <p:val>
                                            <p:strVal val="#ppt_w"/>
                                          </p:val>
                                        </p:tav>
                                      </p:tavLst>
                                    </p:anim>
                                    <p:anim calcmode="lin" valueType="num">
                                      <p:cBhvr>
                                        <p:cTn id="16" dur="1000" fill="hold"/>
                                        <p:tgtEl>
                                          <p:spTgt spid="3">
                                            <p:bg/>
                                          </p:spTgt>
                                        </p:tgtEl>
                                        <p:attrNameLst>
                                          <p:attrName>ppt_h</p:attrName>
                                        </p:attrNameLst>
                                      </p:cBhvr>
                                      <p:tavLst>
                                        <p:tav tm="0">
                                          <p:val>
                                            <p:fltVal val="0"/>
                                          </p:val>
                                        </p:tav>
                                        <p:tav tm="100000">
                                          <p:val>
                                            <p:strVal val="#ppt_h"/>
                                          </p:val>
                                        </p:tav>
                                      </p:tavLst>
                                    </p:anim>
                                    <p:anim calcmode="lin" valueType="num">
                                      <p:cBhvr>
                                        <p:cTn id="17" dur="1000" fill="hold"/>
                                        <p:tgtEl>
                                          <p:spTgt spid="3">
                                            <p:bg/>
                                          </p:spTgt>
                                        </p:tgtEl>
                                        <p:attrNameLst>
                                          <p:attrName>style.rotation</p:attrName>
                                        </p:attrNameLst>
                                      </p:cBhvr>
                                      <p:tavLst>
                                        <p:tav tm="0">
                                          <p:val>
                                            <p:fltVal val="90"/>
                                          </p:val>
                                        </p:tav>
                                        <p:tav tm="100000">
                                          <p:val>
                                            <p:fltVal val="0"/>
                                          </p:val>
                                        </p:tav>
                                      </p:tavLst>
                                    </p:anim>
                                    <p:animEffect transition="in" filter="fade">
                                      <p:cBhvr>
                                        <p:cTn id="18" dur="1000"/>
                                        <p:tgtEl>
                                          <p:spTgt spid="3">
                                            <p:bg/>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 calcmode="lin" valueType="num">
                                      <p:cBhvr>
                                        <p:cTn id="23"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 calcmode="lin" valueType="num">
                                      <p:cBhvr>
                                        <p:cTn id="31"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p:spPr>
        <p:txBody>
          <a:bodyPr/>
          <a:lstStyle/>
          <a:p>
            <a:pPr algn="ctr"/>
            <a:r>
              <a:rPr lang="fr-FR" sz="4000" b="1" dirty="0">
                <a:solidFill>
                  <a:prstClr val="black"/>
                </a:solidFill>
              </a:rPr>
              <a:t>La réforme du collège expliquée aux </a:t>
            </a:r>
            <a:r>
              <a:rPr lang="fr-FR" sz="4000" b="1" dirty="0" smtClean="0">
                <a:solidFill>
                  <a:prstClr val="black"/>
                </a:solidFill>
              </a:rPr>
              <a:t>parents </a:t>
            </a:r>
            <a:endParaRPr lang="fr-FR" dirty="0"/>
          </a:p>
        </p:txBody>
      </p:sp>
      <p:sp>
        <p:nvSpPr>
          <p:cNvPr id="3" name="Espace réservé du contenu 2"/>
          <p:cNvSpPr>
            <a:spLocks noGrp="1"/>
          </p:cNvSpPr>
          <p:nvPr>
            <p:ph idx="1"/>
          </p:nvPr>
        </p:nvSpPr>
        <p:spPr>
          <a:xfrm>
            <a:off x="838200" y="1825624"/>
            <a:ext cx="10515600" cy="4411889"/>
          </a:xfrm>
          <a:ln>
            <a:solidFill>
              <a:srgbClr val="0070C0"/>
            </a:solidFill>
            <a:prstDash val="dash"/>
          </a:ln>
        </p:spPr>
        <p:txBody>
          <a:bodyPr>
            <a:normAutofit/>
          </a:bodyPr>
          <a:lstStyle/>
          <a:p>
            <a:r>
              <a:rPr lang="fr-FR" dirty="0" smtClean="0"/>
              <a:t>A la rentrée de septembre 2016, la nouvelle grille horaire organise les enseignements de la façon suivante:</a:t>
            </a:r>
          </a:p>
          <a:p>
            <a:r>
              <a:rPr lang="fr-FR" sz="1800" dirty="0" smtClean="0"/>
              <a:t>Français : </a:t>
            </a:r>
            <a:r>
              <a:rPr lang="fr-FR" sz="1800" b="1" dirty="0" smtClean="0">
                <a:solidFill>
                  <a:srgbClr val="FF0000"/>
                </a:solidFill>
              </a:rPr>
              <a:t>4,5 heures en 6</a:t>
            </a:r>
            <a:r>
              <a:rPr lang="fr-FR" sz="1800" b="1" baseline="30000" dirty="0" smtClean="0">
                <a:solidFill>
                  <a:srgbClr val="FF0000"/>
                </a:solidFill>
              </a:rPr>
              <a:t>ème</a:t>
            </a:r>
            <a:r>
              <a:rPr lang="fr-FR" sz="1800" b="1" dirty="0" smtClean="0">
                <a:solidFill>
                  <a:srgbClr val="FF0000"/>
                </a:solidFill>
              </a:rPr>
              <a:t>, 5</a:t>
            </a:r>
            <a:r>
              <a:rPr lang="fr-FR" sz="1800" b="1" baseline="30000" dirty="0" smtClean="0">
                <a:solidFill>
                  <a:srgbClr val="FF0000"/>
                </a:solidFill>
              </a:rPr>
              <a:t>ème</a:t>
            </a:r>
            <a:r>
              <a:rPr lang="fr-FR" sz="1800" b="1" dirty="0" smtClean="0">
                <a:solidFill>
                  <a:srgbClr val="FF0000"/>
                </a:solidFill>
              </a:rPr>
              <a:t> et 4</a:t>
            </a:r>
            <a:r>
              <a:rPr lang="fr-FR" sz="1800" b="1" baseline="30000" dirty="0" smtClean="0">
                <a:solidFill>
                  <a:srgbClr val="FF0000"/>
                </a:solidFill>
              </a:rPr>
              <a:t>ème</a:t>
            </a:r>
            <a:r>
              <a:rPr lang="fr-FR" sz="1800" b="1" dirty="0" smtClean="0">
                <a:solidFill>
                  <a:srgbClr val="FF0000"/>
                </a:solidFill>
              </a:rPr>
              <a:t>; </a:t>
            </a:r>
            <a:r>
              <a:rPr lang="fr-FR" sz="1800" b="1" dirty="0" smtClean="0">
                <a:solidFill>
                  <a:schemeClr val="accent6">
                    <a:lumMod val="75000"/>
                  </a:schemeClr>
                </a:solidFill>
              </a:rPr>
              <a:t>4 heures en 3</a:t>
            </a:r>
            <a:r>
              <a:rPr lang="fr-FR" sz="1800" b="1" baseline="30000" dirty="0" smtClean="0">
                <a:solidFill>
                  <a:schemeClr val="accent6">
                    <a:lumMod val="75000"/>
                  </a:schemeClr>
                </a:solidFill>
              </a:rPr>
              <a:t>ème</a:t>
            </a:r>
            <a:r>
              <a:rPr lang="fr-FR" sz="1800" b="1" dirty="0" smtClean="0">
                <a:solidFill>
                  <a:schemeClr val="accent6">
                    <a:lumMod val="75000"/>
                  </a:schemeClr>
                </a:solidFill>
              </a:rPr>
              <a:t> </a:t>
            </a:r>
            <a:r>
              <a:rPr lang="fr-FR" sz="1800" b="1" dirty="0" smtClean="0">
                <a:solidFill>
                  <a:srgbClr val="FF0000"/>
                </a:solidFill>
              </a:rPr>
              <a:t>.</a:t>
            </a:r>
          </a:p>
          <a:p>
            <a:r>
              <a:rPr lang="fr-FR" sz="1800" dirty="0" smtClean="0"/>
              <a:t>Mathématiques: </a:t>
            </a:r>
            <a:r>
              <a:rPr lang="fr-FR" sz="1800" b="1" dirty="0" smtClean="0">
                <a:solidFill>
                  <a:srgbClr val="FF0000"/>
                </a:solidFill>
              </a:rPr>
              <a:t>4,5 heures en 6</a:t>
            </a:r>
            <a:r>
              <a:rPr lang="fr-FR" sz="1800" b="1" baseline="30000" dirty="0" smtClean="0">
                <a:solidFill>
                  <a:srgbClr val="FF0000"/>
                </a:solidFill>
              </a:rPr>
              <a:t>ème</a:t>
            </a:r>
            <a:r>
              <a:rPr lang="fr-FR" sz="1800" b="1" dirty="0" smtClean="0">
                <a:solidFill>
                  <a:srgbClr val="FF0000"/>
                </a:solidFill>
              </a:rPr>
              <a:t>; </a:t>
            </a:r>
            <a:r>
              <a:rPr lang="fr-FR" sz="1800" b="1" dirty="0" smtClean="0">
                <a:solidFill>
                  <a:schemeClr val="accent6">
                    <a:lumMod val="75000"/>
                  </a:schemeClr>
                </a:solidFill>
              </a:rPr>
              <a:t>3,5 heures en cycle 4.</a:t>
            </a:r>
          </a:p>
          <a:p>
            <a:pPr lvl="0"/>
            <a:r>
              <a:rPr lang="fr-FR" sz="1800" dirty="0" smtClean="0">
                <a:solidFill>
                  <a:prstClr val="black"/>
                </a:solidFill>
              </a:rPr>
              <a:t>Langue </a:t>
            </a:r>
            <a:r>
              <a:rPr lang="fr-FR" sz="1800" dirty="0">
                <a:solidFill>
                  <a:prstClr val="black"/>
                </a:solidFill>
              </a:rPr>
              <a:t>Vivante 1 (LV1/ </a:t>
            </a:r>
            <a:r>
              <a:rPr lang="fr-FR" sz="1800" dirty="0" smtClean="0">
                <a:solidFill>
                  <a:prstClr val="black"/>
                </a:solidFill>
              </a:rPr>
              <a:t>anglais): </a:t>
            </a:r>
            <a:r>
              <a:rPr lang="fr-FR" sz="1800" b="1" dirty="0" smtClean="0">
                <a:solidFill>
                  <a:srgbClr val="FF0000"/>
                </a:solidFill>
              </a:rPr>
              <a:t>4 heures en 6</a:t>
            </a:r>
            <a:r>
              <a:rPr lang="fr-FR" sz="1800" b="1" baseline="30000" dirty="0" smtClean="0">
                <a:solidFill>
                  <a:srgbClr val="FF0000"/>
                </a:solidFill>
              </a:rPr>
              <a:t>ème</a:t>
            </a:r>
            <a:r>
              <a:rPr lang="fr-FR" sz="1800" dirty="0">
                <a:solidFill>
                  <a:srgbClr val="FF0000"/>
                </a:solidFill>
              </a:rPr>
              <a:t>;</a:t>
            </a:r>
            <a:r>
              <a:rPr lang="fr-FR" sz="1800" dirty="0" smtClean="0">
                <a:solidFill>
                  <a:prstClr val="black"/>
                </a:solidFill>
              </a:rPr>
              <a:t> </a:t>
            </a:r>
            <a:r>
              <a:rPr lang="fr-FR" sz="1800" b="1" dirty="0" smtClean="0">
                <a:solidFill>
                  <a:schemeClr val="accent6">
                    <a:lumMod val="75000"/>
                  </a:schemeClr>
                </a:solidFill>
              </a:rPr>
              <a:t>3 heures en cycle 4</a:t>
            </a:r>
            <a:endParaRPr lang="fr-FR" sz="1800" b="1" dirty="0">
              <a:solidFill>
                <a:schemeClr val="accent6">
                  <a:lumMod val="75000"/>
                </a:schemeClr>
              </a:solidFill>
            </a:endParaRPr>
          </a:p>
          <a:p>
            <a:pPr lvl="0"/>
            <a:r>
              <a:rPr lang="fr-FR" sz="1800" dirty="0" smtClean="0">
                <a:solidFill>
                  <a:prstClr val="black"/>
                </a:solidFill>
              </a:rPr>
              <a:t>EPS:  </a:t>
            </a:r>
            <a:r>
              <a:rPr lang="fr-FR" sz="1800" b="1" dirty="0" smtClean="0">
                <a:solidFill>
                  <a:srgbClr val="FF0000"/>
                </a:solidFill>
              </a:rPr>
              <a:t>4 heures en 6</a:t>
            </a:r>
            <a:r>
              <a:rPr lang="fr-FR" sz="1800" b="1" baseline="30000" dirty="0" smtClean="0">
                <a:solidFill>
                  <a:srgbClr val="FF0000"/>
                </a:solidFill>
              </a:rPr>
              <a:t>ème</a:t>
            </a:r>
            <a:r>
              <a:rPr lang="fr-FR" sz="1800" dirty="0" smtClean="0">
                <a:solidFill>
                  <a:prstClr val="black"/>
                </a:solidFill>
              </a:rPr>
              <a:t>,  </a:t>
            </a:r>
            <a:r>
              <a:rPr lang="fr-FR" sz="1800" b="1" dirty="0" smtClean="0">
                <a:solidFill>
                  <a:schemeClr val="accent6">
                    <a:lumMod val="75000"/>
                  </a:schemeClr>
                </a:solidFill>
              </a:rPr>
              <a:t>3 heures en cycle 4.</a:t>
            </a:r>
            <a:endParaRPr lang="fr-FR" sz="1800" b="1" dirty="0">
              <a:solidFill>
                <a:schemeClr val="accent6">
                  <a:lumMod val="75000"/>
                </a:schemeClr>
              </a:solidFill>
            </a:endParaRPr>
          </a:p>
          <a:p>
            <a:pPr lvl="0"/>
            <a:r>
              <a:rPr lang="fr-FR" sz="1800" dirty="0" smtClean="0">
                <a:solidFill>
                  <a:prstClr val="black"/>
                </a:solidFill>
              </a:rPr>
              <a:t>Histoire-Géographie- </a:t>
            </a:r>
            <a:r>
              <a:rPr lang="fr-FR" sz="1800" dirty="0">
                <a:solidFill>
                  <a:prstClr val="black"/>
                </a:solidFill>
              </a:rPr>
              <a:t>Enseignement moral et </a:t>
            </a:r>
            <a:r>
              <a:rPr lang="fr-FR" sz="1800" dirty="0" smtClean="0">
                <a:solidFill>
                  <a:prstClr val="black"/>
                </a:solidFill>
              </a:rPr>
              <a:t>civique: </a:t>
            </a:r>
            <a:r>
              <a:rPr lang="fr-FR" sz="1800" b="1" dirty="0">
                <a:solidFill>
                  <a:srgbClr val="FF0000"/>
                </a:solidFill>
              </a:rPr>
              <a:t>3 </a:t>
            </a:r>
            <a:r>
              <a:rPr lang="fr-FR" sz="1800" b="1" dirty="0" smtClean="0">
                <a:solidFill>
                  <a:srgbClr val="FF0000"/>
                </a:solidFill>
              </a:rPr>
              <a:t>heures en 6</a:t>
            </a:r>
            <a:r>
              <a:rPr lang="fr-FR" sz="1800" b="1" baseline="30000" dirty="0" smtClean="0">
                <a:solidFill>
                  <a:srgbClr val="FF0000"/>
                </a:solidFill>
              </a:rPr>
              <a:t>ème</a:t>
            </a:r>
            <a:r>
              <a:rPr lang="fr-FR" sz="1800" b="1" dirty="0" smtClean="0">
                <a:solidFill>
                  <a:srgbClr val="FF0000"/>
                </a:solidFill>
              </a:rPr>
              <a:t>, 5</a:t>
            </a:r>
            <a:r>
              <a:rPr lang="fr-FR" sz="1800" b="1" baseline="30000" dirty="0" smtClean="0">
                <a:solidFill>
                  <a:srgbClr val="FF0000"/>
                </a:solidFill>
              </a:rPr>
              <a:t>ème</a:t>
            </a:r>
            <a:r>
              <a:rPr lang="fr-FR" sz="1800" b="1" dirty="0" smtClean="0">
                <a:solidFill>
                  <a:srgbClr val="FF0000"/>
                </a:solidFill>
              </a:rPr>
              <a:t>  et 4</a:t>
            </a:r>
            <a:r>
              <a:rPr lang="fr-FR" sz="1800" b="1" baseline="30000" dirty="0" smtClean="0">
                <a:solidFill>
                  <a:srgbClr val="FF0000"/>
                </a:solidFill>
              </a:rPr>
              <a:t>ème</a:t>
            </a:r>
            <a:r>
              <a:rPr lang="fr-FR" sz="1800" b="1" dirty="0">
                <a:solidFill>
                  <a:srgbClr val="FF0000"/>
                </a:solidFill>
              </a:rPr>
              <a:t>;</a:t>
            </a:r>
            <a:r>
              <a:rPr lang="fr-FR" sz="1800" b="1" dirty="0" smtClean="0">
                <a:solidFill>
                  <a:srgbClr val="FF0000"/>
                </a:solidFill>
              </a:rPr>
              <a:t> </a:t>
            </a:r>
            <a:r>
              <a:rPr lang="fr-FR" sz="1800" b="1" dirty="0" smtClean="0">
                <a:solidFill>
                  <a:schemeClr val="accent6">
                    <a:lumMod val="75000"/>
                  </a:schemeClr>
                </a:solidFill>
              </a:rPr>
              <a:t>3,5 heures en 3</a:t>
            </a:r>
            <a:r>
              <a:rPr lang="fr-FR" sz="1800" b="1" baseline="30000" dirty="0" smtClean="0">
                <a:solidFill>
                  <a:schemeClr val="accent6">
                    <a:lumMod val="75000"/>
                  </a:schemeClr>
                </a:solidFill>
              </a:rPr>
              <a:t>ème</a:t>
            </a:r>
            <a:r>
              <a:rPr lang="fr-FR" sz="1800" b="1" dirty="0">
                <a:solidFill>
                  <a:schemeClr val="accent6">
                    <a:lumMod val="75000"/>
                  </a:schemeClr>
                </a:solidFill>
              </a:rPr>
              <a:t>.</a:t>
            </a:r>
          </a:p>
          <a:p>
            <a:pPr lvl="0"/>
            <a:r>
              <a:rPr lang="fr-FR" sz="1800" dirty="0" smtClean="0">
                <a:solidFill>
                  <a:prstClr val="black"/>
                </a:solidFill>
              </a:rPr>
              <a:t>Bloc scientifique SVT /  Sciences Physiques / Techno en 6</a:t>
            </a:r>
            <a:r>
              <a:rPr lang="fr-FR" sz="1800" baseline="30000" dirty="0" smtClean="0">
                <a:solidFill>
                  <a:prstClr val="black"/>
                </a:solidFill>
              </a:rPr>
              <a:t>ème</a:t>
            </a:r>
            <a:r>
              <a:rPr lang="fr-FR" sz="1800" dirty="0" smtClean="0">
                <a:solidFill>
                  <a:prstClr val="black"/>
                </a:solidFill>
              </a:rPr>
              <a:t>:  </a:t>
            </a:r>
            <a:r>
              <a:rPr lang="fr-FR" sz="1800" b="1" dirty="0" smtClean="0">
                <a:solidFill>
                  <a:srgbClr val="FF0000"/>
                </a:solidFill>
              </a:rPr>
              <a:t>4 heures en 6</a:t>
            </a:r>
            <a:r>
              <a:rPr lang="fr-FR" sz="1800" b="1" baseline="30000" dirty="0" smtClean="0">
                <a:solidFill>
                  <a:srgbClr val="FF0000"/>
                </a:solidFill>
              </a:rPr>
              <a:t>ème</a:t>
            </a:r>
            <a:r>
              <a:rPr lang="fr-FR" sz="1800" b="1" dirty="0" smtClean="0">
                <a:solidFill>
                  <a:srgbClr val="FF0000"/>
                </a:solidFill>
              </a:rPr>
              <a:t> .</a:t>
            </a:r>
          </a:p>
          <a:p>
            <a:pPr lvl="0"/>
            <a:r>
              <a:rPr lang="fr-FR" sz="1800" dirty="0">
                <a:solidFill>
                  <a:prstClr val="black"/>
                </a:solidFill>
              </a:rPr>
              <a:t>Bloc scientifique (cycle 4</a:t>
            </a:r>
            <a:r>
              <a:rPr lang="fr-FR" sz="1800" dirty="0" smtClean="0">
                <a:solidFill>
                  <a:prstClr val="black"/>
                </a:solidFill>
              </a:rPr>
              <a:t>)  SVT </a:t>
            </a:r>
            <a:r>
              <a:rPr lang="fr-FR" sz="1800" b="1" dirty="0" smtClean="0">
                <a:solidFill>
                  <a:schemeClr val="accent6">
                    <a:lumMod val="75000"/>
                  </a:schemeClr>
                </a:solidFill>
              </a:rPr>
              <a:t>1,5 heure;     </a:t>
            </a:r>
            <a:r>
              <a:rPr lang="fr-FR" sz="1800" dirty="0" smtClean="0">
                <a:solidFill>
                  <a:prstClr val="black"/>
                </a:solidFill>
              </a:rPr>
              <a:t>Physique-Chimie: </a:t>
            </a:r>
            <a:r>
              <a:rPr lang="fr-FR" sz="1800" b="1" dirty="0">
                <a:solidFill>
                  <a:schemeClr val="accent6">
                    <a:lumMod val="75000"/>
                  </a:schemeClr>
                </a:solidFill>
              </a:rPr>
              <a:t>1,5 </a:t>
            </a:r>
            <a:r>
              <a:rPr lang="fr-FR" sz="1800" b="1" dirty="0" smtClean="0">
                <a:solidFill>
                  <a:schemeClr val="accent6">
                    <a:lumMod val="75000"/>
                  </a:schemeClr>
                </a:solidFill>
              </a:rPr>
              <a:t>heure; </a:t>
            </a:r>
            <a:r>
              <a:rPr lang="fr-FR" sz="1800" dirty="0" smtClean="0"/>
              <a:t>T</a:t>
            </a:r>
            <a:r>
              <a:rPr lang="fr-FR" sz="1800" dirty="0" smtClean="0">
                <a:solidFill>
                  <a:prstClr val="black"/>
                </a:solidFill>
              </a:rPr>
              <a:t>echno: </a:t>
            </a:r>
            <a:r>
              <a:rPr lang="fr-FR" sz="1800" b="1" dirty="0" smtClean="0">
                <a:solidFill>
                  <a:schemeClr val="accent6">
                    <a:lumMod val="75000"/>
                  </a:schemeClr>
                </a:solidFill>
              </a:rPr>
              <a:t>1,5 heure.</a:t>
            </a:r>
            <a:endParaRPr lang="fr-FR" sz="1800" b="1" dirty="0">
              <a:solidFill>
                <a:schemeClr val="accent6">
                  <a:lumMod val="75000"/>
                </a:schemeClr>
              </a:solidFill>
            </a:endParaRPr>
          </a:p>
          <a:p>
            <a:pPr lvl="0"/>
            <a:r>
              <a:rPr lang="fr-FR" sz="1800" dirty="0" smtClean="0">
                <a:solidFill>
                  <a:prstClr val="black"/>
                </a:solidFill>
              </a:rPr>
              <a:t>Arts Plastiques / Education </a:t>
            </a:r>
            <a:r>
              <a:rPr lang="fr-FR" sz="1800" dirty="0">
                <a:solidFill>
                  <a:prstClr val="black"/>
                </a:solidFill>
              </a:rPr>
              <a:t>Musicale </a:t>
            </a:r>
            <a:r>
              <a:rPr lang="fr-FR" sz="1800" dirty="0" smtClean="0">
                <a:solidFill>
                  <a:prstClr val="black"/>
                </a:solidFill>
              </a:rPr>
              <a:t>  </a:t>
            </a:r>
            <a:r>
              <a:rPr lang="fr-FR" sz="1800" b="1" dirty="0" smtClean="0">
                <a:solidFill>
                  <a:srgbClr val="FF0000"/>
                </a:solidFill>
              </a:rPr>
              <a:t>1 heure + 1 heure</a:t>
            </a:r>
          </a:p>
          <a:p>
            <a:pPr lvl="0"/>
            <a:r>
              <a:rPr lang="fr-FR" sz="1800" b="1" dirty="0" smtClean="0"/>
              <a:t>Langue Vivante 2  pour </a:t>
            </a:r>
            <a:r>
              <a:rPr lang="fr-FR" sz="1800" b="1" dirty="0" smtClean="0">
                <a:solidFill>
                  <a:srgbClr val="FF0000"/>
                </a:solidFill>
              </a:rPr>
              <a:t>2,5 heures </a:t>
            </a:r>
            <a:r>
              <a:rPr lang="fr-FR" sz="1800" b="1" dirty="0" smtClean="0">
                <a:solidFill>
                  <a:schemeClr val="accent6">
                    <a:lumMod val="75000"/>
                  </a:schemeClr>
                </a:solidFill>
              </a:rPr>
              <a:t>à partir de la 5</a:t>
            </a:r>
            <a:r>
              <a:rPr lang="fr-FR" sz="1800" b="1" baseline="30000" dirty="0" smtClean="0">
                <a:solidFill>
                  <a:schemeClr val="accent6">
                    <a:lumMod val="75000"/>
                  </a:schemeClr>
                </a:solidFill>
              </a:rPr>
              <a:t>ème</a:t>
            </a:r>
            <a:r>
              <a:rPr lang="fr-FR" sz="1800" b="1" dirty="0" smtClean="0">
                <a:solidFill>
                  <a:schemeClr val="accent6">
                    <a:lumMod val="75000"/>
                  </a:schemeClr>
                </a:solidFill>
              </a:rPr>
              <a:t> .</a:t>
            </a:r>
          </a:p>
          <a:p>
            <a:pPr lvl="0"/>
            <a:endParaRPr lang="fr-FR" sz="1800" b="1" dirty="0">
              <a:solidFill>
                <a:srgbClr val="FF0000"/>
              </a:solidFill>
            </a:endParaRPr>
          </a:p>
          <a:p>
            <a:endParaRPr lang="fr-FR" dirty="0" smtClean="0"/>
          </a:p>
          <a:p>
            <a:endParaRPr lang="fr-FR" dirty="0"/>
          </a:p>
        </p:txBody>
      </p:sp>
    </p:spTree>
    <p:extLst>
      <p:ext uri="{BB962C8B-B14F-4D97-AF65-F5344CB8AC3E}">
        <p14:creationId xmlns:p14="http://schemas.microsoft.com/office/powerpoint/2010/main" val="68051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fade">
                                      <p:cBhvr>
                                        <p:cTn id="32" dur="5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500"/>
                                        <p:tgtEl>
                                          <p:spTgt spid="3">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500"/>
                                        <p:tgtEl>
                                          <p:spTgt spid="3">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Effect transition="in" filter="fade">
                                      <p:cBhvr>
                                        <p:cTn id="52" dur="500"/>
                                        <p:tgtEl>
                                          <p:spTgt spid="3">
                                            <p:txEl>
                                              <p:pRg st="7" end="7"/>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8" end="8"/>
                                            </p:txEl>
                                          </p:spTgt>
                                        </p:tgtEl>
                                        <p:attrNameLst>
                                          <p:attrName>style.visibility</p:attrName>
                                        </p:attrNameLst>
                                      </p:cBhvr>
                                      <p:to>
                                        <p:strVal val="visible"/>
                                      </p:to>
                                    </p:set>
                                    <p:animEffect transition="in" filter="fade">
                                      <p:cBhvr>
                                        <p:cTn id="57" dur="500"/>
                                        <p:tgtEl>
                                          <p:spTgt spid="3">
                                            <p:txEl>
                                              <p:pRg st="8" end="8"/>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9" end="9"/>
                                            </p:txEl>
                                          </p:spTgt>
                                        </p:tgtEl>
                                        <p:attrNameLst>
                                          <p:attrName>style.visibility</p:attrName>
                                        </p:attrNameLst>
                                      </p:cBhvr>
                                      <p:to>
                                        <p:strVal val="visible"/>
                                      </p:to>
                                    </p:set>
                                    <p:animEffect transition="in" filter="fade">
                                      <p:cBhvr>
                                        <p:cTn id="6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p:spPr>
        <p:txBody>
          <a:bodyPr/>
          <a:lstStyle/>
          <a:p>
            <a:pPr algn="ctr"/>
            <a:r>
              <a:rPr lang="fr-FR" sz="4000" b="1" dirty="0">
                <a:solidFill>
                  <a:prstClr val="black"/>
                </a:solidFill>
              </a:rPr>
              <a:t>La réforme du collège expliquée aux </a:t>
            </a:r>
            <a:r>
              <a:rPr lang="fr-FR" sz="4000" b="1" dirty="0" smtClean="0">
                <a:solidFill>
                  <a:prstClr val="black"/>
                </a:solidFill>
              </a:rPr>
              <a:t>parents </a:t>
            </a:r>
            <a:endParaRPr lang="fr-FR" dirty="0"/>
          </a:p>
        </p:txBody>
      </p:sp>
      <p:sp>
        <p:nvSpPr>
          <p:cNvPr id="3" name="Espace réservé du contenu 2"/>
          <p:cNvSpPr>
            <a:spLocks noGrp="1"/>
          </p:cNvSpPr>
          <p:nvPr>
            <p:ph idx="1"/>
          </p:nvPr>
        </p:nvSpPr>
        <p:spPr>
          <a:noFill/>
          <a:ln>
            <a:solidFill>
              <a:srgbClr val="0070C0"/>
            </a:solidFill>
            <a:prstDash val="dash"/>
          </a:ln>
        </p:spPr>
        <p:txBody>
          <a:bodyPr>
            <a:normAutofit fontScale="92500" lnSpcReduction="20000"/>
          </a:bodyPr>
          <a:lstStyle/>
          <a:p>
            <a:pPr marL="0" indent="0">
              <a:buNone/>
            </a:pPr>
            <a:r>
              <a:rPr lang="fr-FR" dirty="0" smtClean="0"/>
              <a:t>Une LV2 est obligatoire; choisie pour débuter en 5</a:t>
            </a:r>
            <a:r>
              <a:rPr lang="fr-FR" baseline="30000" dirty="0" smtClean="0"/>
              <a:t>ème</a:t>
            </a:r>
            <a:r>
              <a:rPr lang="fr-FR" dirty="0" smtClean="0"/>
              <a:t>, son enseignement dure jusqu’à la fin de la 3</a:t>
            </a:r>
            <a:r>
              <a:rPr lang="fr-FR" baseline="30000" dirty="0" smtClean="0"/>
              <a:t>ème</a:t>
            </a:r>
            <a:r>
              <a:rPr lang="fr-FR" dirty="0"/>
              <a:t> </a:t>
            </a:r>
            <a:r>
              <a:rPr lang="fr-FR" dirty="0" smtClean="0"/>
              <a:t>(</a:t>
            </a:r>
            <a:r>
              <a:rPr lang="fr-FR" b="1" dirty="0" smtClean="0">
                <a:solidFill>
                  <a:srgbClr val="0070C0"/>
                </a:solidFill>
              </a:rPr>
              <a:t>2,5h/semaine</a:t>
            </a:r>
            <a:r>
              <a:rPr lang="fr-FR" dirty="0" smtClean="0"/>
              <a:t>)</a:t>
            </a:r>
          </a:p>
          <a:p>
            <a:pPr marL="0" indent="0">
              <a:buNone/>
            </a:pPr>
            <a:r>
              <a:rPr lang="fr-FR" dirty="0" smtClean="0"/>
              <a:t>Le collège Fontbruant offre le choix </a:t>
            </a:r>
            <a:r>
              <a:rPr lang="fr-FR" b="1" dirty="0" smtClean="0">
                <a:solidFill>
                  <a:srgbClr val="0070C0"/>
                </a:solidFill>
              </a:rPr>
              <a:t>entre l’allemand et l’espagnol</a:t>
            </a:r>
            <a:r>
              <a:rPr lang="fr-FR" dirty="0" smtClean="0"/>
              <a:t>.</a:t>
            </a:r>
          </a:p>
          <a:p>
            <a:pPr marL="0" indent="0">
              <a:buNone/>
            </a:pPr>
            <a:r>
              <a:rPr lang="fr-FR" dirty="0" smtClean="0"/>
              <a:t>Les enseignements en 5</a:t>
            </a:r>
            <a:r>
              <a:rPr lang="fr-FR" baseline="30000" dirty="0" smtClean="0"/>
              <a:t>ème</a:t>
            </a:r>
            <a:r>
              <a:rPr lang="fr-FR" dirty="0" smtClean="0"/>
              <a:t> se montent à </a:t>
            </a:r>
            <a:r>
              <a:rPr lang="fr-FR" b="1" dirty="0" smtClean="0">
                <a:solidFill>
                  <a:srgbClr val="FF0000"/>
                </a:solidFill>
              </a:rPr>
              <a:t>26 heures hebdomadaires</a:t>
            </a:r>
            <a:r>
              <a:rPr lang="fr-FR" dirty="0" smtClean="0"/>
              <a:t>; les élèves qui choisissent l’option LATIN ont </a:t>
            </a:r>
            <a:r>
              <a:rPr lang="fr-FR" dirty="0" smtClean="0">
                <a:solidFill>
                  <a:srgbClr val="0070C0"/>
                </a:solidFill>
              </a:rPr>
              <a:t>1 heure </a:t>
            </a:r>
            <a:r>
              <a:rPr lang="fr-FR" dirty="0" smtClean="0"/>
              <a:t>de cours en plus.</a:t>
            </a:r>
          </a:p>
          <a:p>
            <a:pPr marL="0" indent="0">
              <a:buNone/>
            </a:pPr>
            <a:r>
              <a:rPr lang="fr-FR" dirty="0" smtClean="0"/>
              <a:t>Choisi pour débuter en 5</a:t>
            </a:r>
            <a:r>
              <a:rPr lang="fr-FR" baseline="30000" dirty="0" smtClean="0"/>
              <a:t>ème</a:t>
            </a:r>
            <a:r>
              <a:rPr lang="fr-FR" dirty="0" smtClean="0"/>
              <a:t>, l’enseignement du latin devient obligatoire </a:t>
            </a:r>
            <a:r>
              <a:rPr lang="fr-FR" dirty="0"/>
              <a:t>à raison de </a:t>
            </a:r>
            <a:r>
              <a:rPr lang="fr-FR" b="1" dirty="0">
                <a:solidFill>
                  <a:schemeClr val="accent5">
                    <a:lumMod val="75000"/>
                  </a:schemeClr>
                </a:solidFill>
              </a:rPr>
              <a:t>2 heures </a:t>
            </a:r>
            <a:r>
              <a:rPr lang="fr-FR" dirty="0"/>
              <a:t>par </a:t>
            </a:r>
            <a:r>
              <a:rPr lang="fr-FR" dirty="0" smtClean="0"/>
              <a:t>semaine en 4</a:t>
            </a:r>
            <a:r>
              <a:rPr lang="fr-FR" baseline="30000" dirty="0" smtClean="0"/>
              <a:t>ème</a:t>
            </a:r>
            <a:r>
              <a:rPr lang="fr-FR" dirty="0" smtClean="0"/>
              <a:t> et en 3</a:t>
            </a:r>
            <a:r>
              <a:rPr lang="fr-FR" baseline="30000" dirty="0" smtClean="0"/>
              <a:t>ème</a:t>
            </a:r>
            <a:r>
              <a:rPr lang="fr-FR" dirty="0" smtClean="0"/>
              <a:t>. </a:t>
            </a:r>
            <a:r>
              <a:rPr lang="fr-FR" b="1" dirty="0" smtClean="0">
                <a:solidFill>
                  <a:srgbClr val="0070C0"/>
                </a:solidFill>
                <a:effectLst>
                  <a:outerShdw blurRad="38100" dist="38100" dir="2700000" algn="tl">
                    <a:srgbClr val="000000">
                      <a:alpha val="43137"/>
                    </a:srgbClr>
                  </a:outerShdw>
                </a:effectLst>
              </a:rPr>
              <a:t>Le Latin est la seule option possible de toute la scolarité au collège.</a:t>
            </a:r>
          </a:p>
          <a:p>
            <a:pPr marL="0" indent="0">
              <a:buNone/>
            </a:pPr>
            <a:r>
              <a:rPr lang="fr-FR" dirty="0" smtClean="0"/>
              <a:t>Les options « EURO » en 4</a:t>
            </a:r>
            <a:r>
              <a:rPr lang="fr-FR" baseline="30000" dirty="0" smtClean="0"/>
              <a:t>ème</a:t>
            </a:r>
            <a:r>
              <a:rPr lang="fr-FR" dirty="0" smtClean="0"/>
              <a:t> et « Découverte Professionnelle 3heures » en 3</a:t>
            </a:r>
            <a:r>
              <a:rPr lang="fr-FR" baseline="30000" dirty="0" smtClean="0"/>
              <a:t>ème</a:t>
            </a:r>
            <a:r>
              <a:rPr lang="fr-FR" dirty="0" smtClean="0"/>
              <a:t> n’existent plus. Les élèves qui ont débuté l’option « EURO » en 4</a:t>
            </a:r>
            <a:r>
              <a:rPr lang="fr-FR" baseline="30000" dirty="0" smtClean="0"/>
              <a:t>ème</a:t>
            </a:r>
            <a:r>
              <a:rPr lang="fr-FR" dirty="0" smtClean="0"/>
              <a:t> ne peuvent pas la poursuivre en 3</a:t>
            </a:r>
            <a:r>
              <a:rPr lang="fr-FR" baseline="30000" dirty="0" smtClean="0"/>
              <a:t>ème</a:t>
            </a:r>
            <a:r>
              <a:rPr lang="fr-FR" dirty="0" smtClean="0"/>
              <a:t> .</a:t>
            </a:r>
          </a:p>
          <a:p>
            <a:pPr marL="0" indent="0">
              <a:buNone/>
            </a:pPr>
            <a:r>
              <a:rPr lang="fr-FR" dirty="0" smtClean="0"/>
              <a:t>Sauf pour les latinistes, l’horaire hebdomadaire est fixé à 26 heures par élève durant toute la scolarité au collège. </a:t>
            </a:r>
            <a:endParaRPr lang="fr-FR" dirty="0"/>
          </a:p>
        </p:txBody>
      </p:sp>
    </p:spTree>
    <p:extLst>
      <p:ext uri="{BB962C8B-B14F-4D97-AF65-F5344CB8AC3E}">
        <p14:creationId xmlns:p14="http://schemas.microsoft.com/office/powerpoint/2010/main" val="4172107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grpId="0" nodeType="clickEffect">
                                  <p:stCondLst>
                                    <p:cond delay="0"/>
                                  </p:stCondLst>
                                  <p:childTnLst>
                                    <p:animClr clrSpc="rgb" dir="cw">
                                      <p:cBhvr override="childStyle">
                                        <p:cTn id="6" dur="250" autoRev="1" fill="remove"/>
                                        <p:tgtEl>
                                          <p:spTgt spid="2"/>
                                        </p:tgtEl>
                                        <p:attrNameLst>
                                          <p:attrName>style.color</p:attrName>
                                        </p:attrNameLst>
                                      </p:cBhvr>
                                      <p:to>
                                        <a:schemeClr val="bg1"/>
                                      </p:to>
                                    </p:animClr>
                                    <p:animClr clrSpc="rgb" dir="cw">
                                      <p:cBhvr>
                                        <p:cTn id="7" dur="250" autoRev="1" fill="remove"/>
                                        <p:tgtEl>
                                          <p:spTgt spid="2"/>
                                        </p:tgtEl>
                                        <p:attrNameLst>
                                          <p:attrName>fillcolor</p:attrName>
                                        </p:attrNameLst>
                                      </p:cBhvr>
                                      <p:to>
                                        <a:schemeClr val="bg1"/>
                                      </p:to>
                                    </p:animClr>
                                    <p:set>
                                      <p:cBhvr>
                                        <p:cTn id="8" dur="250" autoRev="1" fill="remove"/>
                                        <p:tgtEl>
                                          <p:spTgt spid="2"/>
                                        </p:tgtEl>
                                        <p:attrNameLst>
                                          <p:attrName>fill.type</p:attrName>
                                        </p:attrNameLst>
                                      </p:cBhvr>
                                      <p:to>
                                        <p:strVal val="solid"/>
                                      </p:to>
                                    </p:set>
                                    <p:set>
                                      <p:cBhvr>
                                        <p:cTn id="9" dur="250" autoRev="1" fill="remove"/>
                                        <p:tgtEl>
                                          <p:spTgt spid="2"/>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fade">
                                      <p:cBhvr>
                                        <p:cTn id="14" dur="500"/>
                                        <p:tgtEl>
                                          <p:spTgt spid="3">
                                            <p:bg/>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500"/>
                                        <p:tgtEl>
                                          <p:spTgt spid="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fade">
                                      <p:cBhvr>
                                        <p:cTn id="24" dur="500"/>
                                        <p:tgtEl>
                                          <p:spTgt spid="3">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5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5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500"/>
                                        <p:tgtEl>
                                          <p:spTgt spid="3">
                                            <p:txEl>
                                              <p:pRg st="4" end="4"/>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p:spPr>
        <p:txBody>
          <a:bodyPr/>
          <a:lstStyle/>
          <a:p>
            <a:pPr algn="ctr"/>
            <a:r>
              <a:rPr lang="fr-FR" sz="4000" b="1" dirty="0">
                <a:solidFill>
                  <a:prstClr val="black"/>
                </a:solidFill>
              </a:rPr>
              <a:t>La réforme du collège expliquée aux parents </a:t>
            </a:r>
            <a:endParaRPr lang="fr-FR" dirty="0"/>
          </a:p>
        </p:txBody>
      </p:sp>
      <p:sp>
        <p:nvSpPr>
          <p:cNvPr id="3" name="Espace réservé du contenu 2"/>
          <p:cNvSpPr>
            <a:spLocks noGrp="1"/>
          </p:cNvSpPr>
          <p:nvPr>
            <p:ph idx="1"/>
          </p:nvPr>
        </p:nvSpPr>
        <p:spPr/>
        <p:txBody>
          <a:bodyPr/>
          <a:lstStyle/>
          <a:p>
            <a:pPr marL="0" lvl="0" indent="0">
              <a:buNone/>
            </a:pPr>
            <a:r>
              <a:rPr lang="fr-FR" sz="3600" dirty="0">
                <a:solidFill>
                  <a:prstClr val="black"/>
                </a:solidFill>
              </a:rPr>
              <a:t>Les 26 </a:t>
            </a:r>
            <a:r>
              <a:rPr lang="fr-FR" sz="3600" dirty="0" smtClean="0">
                <a:solidFill>
                  <a:prstClr val="black"/>
                </a:solidFill>
              </a:rPr>
              <a:t>heures hebdomadaires </a:t>
            </a:r>
            <a:r>
              <a:rPr lang="fr-FR" sz="3600" dirty="0">
                <a:solidFill>
                  <a:prstClr val="black"/>
                </a:solidFill>
              </a:rPr>
              <a:t>de cours comprennent</a:t>
            </a:r>
            <a:r>
              <a:rPr lang="fr-FR" sz="3600" dirty="0" smtClean="0">
                <a:solidFill>
                  <a:prstClr val="black"/>
                </a:solidFill>
              </a:rPr>
              <a:t>:</a:t>
            </a:r>
          </a:p>
          <a:p>
            <a:pPr marL="0" lvl="0" indent="0">
              <a:buNone/>
            </a:pPr>
            <a:r>
              <a:rPr lang="fr-FR" sz="3600" b="1" dirty="0" smtClean="0"/>
              <a:t>Pour la classe de 6</a:t>
            </a:r>
            <a:r>
              <a:rPr lang="fr-FR" sz="3600" b="1" baseline="30000" dirty="0" smtClean="0"/>
              <a:t>ème</a:t>
            </a:r>
            <a:r>
              <a:rPr lang="fr-FR" sz="3600" b="1" dirty="0" smtClean="0"/>
              <a:t> (cycle 3)</a:t>
            </a:r>
          </a:p>
          <a:p>
            <a:r>
              <a:rPr lang="fr-FR" sz="3200" b="1" dirty="0">
                <a:solidFill>
                  <a:srgbClr val="5B9BD5">
                    <a:lumMod val="75000"/>
                  </a:srgbClr>
                </a:solidFill>
              </a:rPr>
              <a:t>Les enseignements communs </a:t>
            </a:r>
            <a:r>
              <a:rPr lang="fr-FR" sz="3200" b="1" dirty="0" smtClean="0">
                <a:solidFill>
                  <a:srgbClr val="5B9BD5">
                    <a:lumMod val="75000"/>
                  </a:srgbClr>
                </a:solidFill>
              </a:rPr>
              <a:t>pour 23 heures</a:t>
            </a:r>
          </a:p>
          <a:p>
            <a:r>
              <a:rPr lang="fr-FR" sz="3200" b="1" dirty="0">
                <a:solidFill>
                  <a:srgbClr val="C00000"/>
                </a:solidFill>
              </a:rPr>
              <a:t>Les enseignements complémentaires </a:t>
            </a:r>
            <a:r>
              <a:rPr lang="fr-FR" sz="3200" b="1" dirty="0" smtClean="0">
                <a:solidFill>
                  <a:srgbClr val="C00000"/>
                </a:solidFill>
              </a:rPr>
              <a:t>pour 3 heures sous la forme d’ Accompagnement Personnalisé</a:t>
            </a:r>
            <a:endParaRPr lang="fr-FR" sz="3200" b="1" dirty="0" smtClean="0"/>
          </a:p>
          <a:p>
            <a:pPr marL="0" indent="0">
              <a:buNone/>
            </a:pPr>
            <a:endParaRPr lang="fr-FR" sz="3200" b="1" dirty="0"/>
          </a:p>
          <a:p>
            <a:endParaRPr lang="fr-FR" dirty="0"/>
          </a:p>
        </p:txBody>
      </p:sp>
    </p:spTree>
    <p:extLst>
      <p:ext uri="{BB962C8B-B14F-4D97-AF65-F5344CB8AC3E}">
        <p14:creationId xmlns:p14="http://schemas.microsoft.com/office/powerpoint/2010/main" val="728339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2"/>
                                        </p:tgtEl>
                                        <p:attrNameLst>
                                          <p:attrName>r</p:attrName>
                                        </p:attrNameLst>
                                      </p:cBhvr>
                                    </p:animRot>
                                    <p:animRot by="-240000">
                                      <p:cBhvr>
                                        <p:cTn id="7" dur="200" fill="hold">
                                          <p:stCondLst>
                                            <p:cond delay="200"/>
                                          </p:stCondLst>
                                        </p:cTn>
                                        <p:tgtEl>
                                          <p:spTgt spid="2"/>
                                        </p:tgtEl>
                                        <p:attrNameLst>
                                          <p:attrName>r</p:attrName>
                                        </p:attrNameLst>
                                      </p:cBhvr>
                                    </p:animRot>
                                    <p:animRot by="240000">
                                      <p:cBhvr>
                                        <p:cTn id="8" dur="200" fill="hold">
                                          <p:stCondLst>
                                            <p:cond delay="400"/>
                                          </p:stCondLst>
                                        </p:cTn>
                                        <p:tgtEl>
                                          <p:spTgt spid="2"/>
                                        </p:tgtEl>
                                        <p:attrNameLst>
                                          <p:attrName>r</p:attrName>
                                        </p:attrNameLst>
                                      </p:cBhvr>
                                    </p:animRot>
                                    <p:animRot by="-240000">
                                      <p:cBhvr>
                                        <p:cTn id="9" dur="200" fill="hold">
                                          <p:stCondLst>
                                            <p:cond delay="600"/>
                                          </p:stCondLst>
                                        </p:cTn>
                                        <p:tgtEl>
                                          <p:spTgt spid="2"/>
                                        </p:tgtEl>
                                        <p:attrNameLst>
                                          <p:attrName>r</p:attrName>
                                        </p:attrNameLst>
                                      </p:cBhvr>
                                    </p:animRot>
                                    <p:animRot by="120000">
                                      <p:cBhvr>
                                        <p:cTn id="10" dur="200" fill="hold">
                                          <p:stCondLst>
                                            <p:cond delay="80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5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p:spPr>
        <p:txBody>
          <a:bodyPr/>
          <a:lstStyle/>
          <a:p>
            <a:pPr algn="ctr"/>
            <a:r>
              <a:rPr lang="fr-FR" sz="4000" b="1" dirty="0">
                <a:solidFill>
                  <a:prstClr val="black"/>
                </a:solidFill>
              </a:rPr>
              <a:t>La réforme du collège expliquée aux </a:t>
            </a:r>
            <a:r>
              <a:rPr lang="fr-FR" sz="4000" b="1" dirty="0" smtClean="0">
                <a:solidFill>
                  <a:prstClr val="black"/>
                </a:solidFill>
              </a:rPr>
              <a:t>parents </a:t>
            </a:r>
            <a:endParaRPr lang="fr-FR" dirty="0"/>
          </a:p>
        </p:txBody>
      </p:sp>
      <p:sp>
        <p:nvSpPr>
          <p:cNvPr id="3" name="Espace réservé du contenu 2"/>
          <p:cNvSpPr>
            <a:spLocks noGrp="1"/>
          </p:cNvSpPr>
          <p:nvPr>
            <p:ph idx="1"/>
          </p:nvPr>
        </p:nvSpPr>
        <p:spPr/>
        <p:txBody>
          <a:bodyPr>
            <a:normAutofit/>
          </a:bodyPr>
          <a:lstStyle/>
          <a:p>
            <a:r>
              <a:rPr lang="fr-FR" sz="3600" dirty="0" smtClean="0"/>
              <a:t>Les 26 heures de cours comprennent:</a:t>
            </a:r>
          </a:p>
          <a:p>
            <a:pPr marL="457200" lvl="1" indent="0">
              <a:buNone/>
            </a:pPr>
            <a:r>
              <a:rPr lang="fr-FR" sz="2800" b="1" dirty="0" smtClean="0"/>
              <a:t>Pour les classes de cycle 4  (5</a:t>
            </a:r>
            <a:r>
              <a:rPr lang="fr-FR" sz="2800" b="1" baseline="30000" dirty="0" smtClean="0"/>
              <a:t>ème</a:t>
            </a:r>
            <a:r>
              <a:rPr lang="fr-FR" sz="2800" b="1" dirty="0" smtClean="0"/>
              <a:t> </a:t>
            </a:r>
            <a:r>
              <a:rPr lang="fr-FR" sz="2800" b="1" dirty="0"/>
              <a:t>/ 4</a:t>
            </a:r>
            <a:r>
              <a:rPr lang="fr-FR" sz="2800" b="1" baseline="30000" dirty="0"/>
              <a:t>ème</a:t>
            </a:r>
            <a:r>
              <a:rPr lang="fr-FR" sz="2800" b="1" dirty="0"/>
              <a:t> / </a:t>
            </a:r>
            <a:r>
              <a:rPr lang="fr-FR" sz="2800" b="1" dirty="0" smtClean="0"/>
              <a:t>3</a:t>
            </a:r>
            <a:r>
              <a:rPr lang="fr-FR" sz="2800" b="1" baseline="30000" dirty="0" smtClean="0"/>
              <a:t>ème</a:t>
            </a:r>
            <a:r>
              <a:rPr lang="fr-FR" sz="2800" b="1" dirty="0" smtClean="0"/>
              <a:t> )</a:t>
            </a:r>
            <a:endParaRPr lang="fr-FR" sz="2800" b="1" baseline="30000" dirty="0" smtClean="0"/>
          </a:p>
          <a:p>
            <a:pPr marL="457200" lvl="1" indent="0">
              <a:buNone/>
            </a:pPr>
            <a:r>
              <a:rPr lang="fr-FR" sz="2800" b="1" baseline="30000" dirty="0" smtClean="0"/>
              <a:t>   </a:t>
            </a:r>
            <a:endParaRPr lang="fr-FR" sz="2800" b="1" dirty="0"/>
          </a:p>
          <a:p>
            <a:pPr lvl="1"/>
            <a:r>
              <a:rPr lang="fr-FR" sz="3200" b="1" dirty="0" smtClean="0">
                <a:solidFill>
                  <a:schemeClr val="accent1">
                    <a:lumMod val="75000"/>
                  </a:schemeClr>
                </a:solidFill>
              </a:rPr>
              <a:t>Les enseignements communs pour 22 heures </a:t>
            </a:r>
            <a:endParaRPr lang="fr-FR" sz="3200" dirty="0" smtClean="0">
              <a:solidFill>
                <a:schemeClr val="accent1">
                  <a:lumMod val="75000"/>
                </a:schemeClr>
              </a:solidFill>
            </a:endParaRPr>
          </a:p>
          <a:p>
            <a:pPr lvl="1"/>
            <a:endParaRPr lang="fr-FR" sz="2800" b="1" dirty="0" smtClean="0">
              <a:solidFill>
                <a:srgbClr val="C00000"/>
              </a:solidFill>
            </a:endParaRPr>
          </a:p>
          <a:p>
            <a:pPr lvl="1"/>
            <a:r>
              <a:rPr lang="fr-FR" sz="3200" b="1" dirty="0" smtClean="0">
                <a:solidFill>
                  <a:srgbClr val="C00000"/>
                </a:solidFill>
              </a:rPr>
              <a:t>Les enseignements complémentaires pour 4 heures </a:t>
            </a:r>
          </a:p>
          <a:p>
            <a:pPr lvl="1"/>
            <a:endParaRPr lang="fr-FR" sz="2800" b="1" dirty="0" smtClean="0">
              <a:solidFill>
                <a:srgbClr val="C00000"/>
              </a:solidFill>
            </a:endParaRPr>
          </a:p>
          <a:p>
            <a:pPr marL="457200" lvl="1" indent="0">
              <a:buNone/>
            </a:pPr>
            <a:r>
              <a:rPr lang="fr-FR" dirty="0">
                <a:solidFill>
                  <a:srgbClr val="C00000"/>
                </a:solidFill>
              </a:rPr>
              <a:t>	</a:t>
            </a:r>
            <a:r>
              <a:rPr lang="fr-FR" dirty="0" smtClean="0">
                <a:solidFill>
                  <a:srgbClr val="C00000"/>
                </a:solidFill>
              </a:rPr>
              <a:t>	1. L’accompagnement personnalisé (AP) pour 2 heures </a:t>
            </a:r>
          </a:p>
          <a:p>
            <a:pPr marL="457200" lvl="1" indent="0">
              <a:buNone/>
            </a:pPr>
            <a:r>
              <a:rPr lang="fr-FR" dirty="0" smtClean="0">
                <a:solidFill>
                  <a:srgbClr val="C00000"/>
                </a:solidFill>
              </a:rPr>
              <a:t>		2. Les Enseignements Pratiques Interdisciplinaires (EPI)pour 2 heures</a:t>
            </a:r>
          </a:p>
        </p:txBody>
      </p:sp>
    </p:spTree>
    <p:extLst>
      <p:ext uri="{BB962C8B-B14F-4D97-AF65-F5344CB8AC3E}">
        <p14:creationId xmlns:p14="http://schemas.microsoft.com/office/powerpoint/2010/main" val="2076028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p:spPr>
        <p:txBody>
          <a:bodyPr/>
          <a:lstStyle/>
          <a:p>
            <a:pPr algn="ctr"/>
            <a:r>
              <a:rPr lang="fr-FR" sz="4000" b="1" dirty="0">
                <a:solidFill>
                  <a:prstClr val="black"/>
                </a:solidFill>
              </a:rPr>
              <a:t>La réforme du collège expliquée aux </a:t>
            </a:r>
            <a:r>
              <a:rPr lang="fr-FR" sz="4000" b="1" dirty="0" smtClean="0">
                <a:solidFill>
                  <a:prstClr val="black"/>
                </a:solidFill>
              </a:rPr>
              <a:t>parents </a:t>
            </a:r>
            <a:endParaRPr lang="fr-FR" dirty="0"/>
          </a:p>
        </p:txBody>
      </p:sp>
      <p:sp>
        <p:nvSpPr>
          <p:cNvPr id="3" name="Espace réservé du contenu 2"/>
          <p:cNvSpPr>
            <a:spLocks noGrp="1"/>
          </p:cNvSpPr>
          <p:nvPr>
            <p:ph idx="1"/>
          </p:nvPr>
        </p:nvSpPr>
        <p:spPr/>
        <p:txBody>
          <a:bodyPr>
            <a:normAutofit fontScale="92500" lnSpcReduction="10000"/>
          </a:bodyPr>
          <a:lstStyle/>
          <a:p>
            <a:pPr marL="0" indent="0">
              <a:buNone/>
            </a:pPr>
            <a:r>
              <a:rPr lang="fr-FR" sz="2600" dirty="0" smtClean="0"/>
              <a:t>Réservé jusqu’à présent aux élèves de 6</a:t>
            </a:r>
            <a:r>
              <a:rPr lang="fr-FR" sz="2600" baseline="30000" dirty="0" smtClean="0"/>
              <a:t>ème</a:t>
            </a:r>
            <a:r>
              <a:rPr lang="fr-FR" sz="2600" dirty="0" smtClean="0"/>
              <a:t>, l’Accompagnement Personnalisé est étendu à tous les niveaux du collège.</a:t>
            </a:r>
          </a:p>
          <a:p>
            <a:pPr marL="0" indent="0">
              <a:buNone/>
            </a:pPr>
            <a:r>
              <a:rPr lang="fr-FR" sz="2000" b="1" i="1" dirty="0" smtClean="0">
                <a:solidFill>
                  <a:schemeClr val="accent5">
                    <a:lumMod val="75000"/>
                  </a:schemeClr>
                </a:solidFill>
              </a:rPr>
              <a:t>« L’accompagnement personnalisé s’adresse à tous les élèves selon leurs besoins; il est destiné à soutenir leur capacité d’apprendre et de progresser, notamment dans leur travail personnel, à améliorer leurs compétences et à contribuer à la construction de leur autonomie intellectuelle »</a:t>
            </a:r>
          </a:p>
          <a:p>
            <a:pPr marL="0" indent="0">
              <a:buNone/>
            </a:pPr>
            <a:r>
              <a:rPr lang="fr-FR" sz="2000" i="1" dirty="0" smtClean="0">
                <a:solidFill>
                  <a:srgbClr val="FF0000"/>
                </a:solidFill>
              </a:rPr>
              <a:t>Au collège Fontbruant, les élèves de cycle 3 bénéficient de 3 h hebdomadaires d’AP; ceux du cycle 4 de 2h.</a:t>
            </a:r>
          </a:p>
          <a:p>
            <a:pPr marL="0" indent="0">
              <a:buNone/>
            </a:pPr>
            <a:endParaRPr lang="fr-FR" sz="2000" i="1" dirty="0" smtClean="0">
              <a:solidFill>
                <a:schemeClr val="accent1">
                  <a:lumMod val="75000"/>
                </a:schemeClr>
              </a:solidFill>
            </a:endParaRPr>
          </a:p>
          <a:p>
            <a:pPr marL="0" lvl="0" indent="0" fontAlgn="base">
              <a:lnSpc>
                <a:spcPct val="100000"/>
              </a:lnSpc>
              <a:spcBef>
                <a:spcPct val="0"/>
              </a:spcBef>
              <a:spcAft>
                <a:spcPct val="0"/>
              </a:spcAft>
              <a:buNone/>
              <a:defRPr/>
            </a:pPr>
            <a:r>
              <a:rPr lang="fr-FR" sz="1700" b="1" dirty="0">
                <a:solidFill>
                  <a:srgbClr val="0070C0"/>
                </a:solidFill>
                <a:latin typeface="Arial" charset="0"/>
                <a:ea typeface="ＭＳ Ｐゴシック" pitchFamily="34" charset="-128"/>
                <a:cs typeface="Arial" charset="0"/>
              </a:rPr>
              <a:t>Tous</a:t>
            </a:r>
            <a:r>
              <a:rPr lang="fr-FR" sz="1700" dirty="0">
                <a:solidFill>
                  <a:srgbClr val="0070C0"/>
                </a:solidFill>
                <a:latin typeface="Arial" charset="0"/>
                <a:ea typeface="ＭＳ Ｐゴシック" pitchFamily="34" charset="-128"/>
                <a:cs typeface="Arial" charset="0"/>
              </a:rPr>
              <a:t> </a:t>
            </a:r>
            <a:r>
              <a:rPr lang="fr-FR" sz="1700" b="1" dirty="0">
                <a:solidFill>
                  <a:srgbClr val="0070C0"/>
                </a:solidFill>
                <a:latin typeface="Arial" charset="0"/>
                <a:ea typeface="ＭＳ Ｐゴシック" pitchFamily="34" charset="-128"/>
                <a:cs typeface="Arial" charset="0"/>
              </a:rPr>
              <a:t>les élèves</a:t>
            </a:r>
            <a:r>
              <a:rPr lang="fr-FR" sz="1700" dirty="0">
                <a:solidFill>
                  <a:srgbClr val="0070C0"/>
                </a:solidFill>
                <a:latin typeface="Arial" charset="0"/>
                <a:ea typeface="ＭＳ Ｐゴシック" pitchFamily="34" charset="-128"/>
                <a:cs typeface="Arial" charset="0"/>
              </a:rPr>
              <a:t> </a:t>
            </a:r>
            <a:r>
              <a:rPr lang="fr-FR" sz="1700" dirty="0">
                <a:solidFill>
                  <a:prstClr val="black"/>
                </a:solidFill>
                <a:latin typeface="Arial" charset="0"/>
                <a:ea typeface="ＭＳ Ｐゴシック" pitchFamily="34" charset="-128"/>
                <a:cs typeface="Arial" charset="0"/>
              </a:rPr>
              <a:t>sont concernés, avec un </a:t>
            </a:r>
            <a:r>
              <a:rPr lang="fr-FR" sz="1700" b="1" dirty="0">
                <a:solidFill>
                  <a:srgbClr val="0070C0"/>
                </a:solidFill>
                <a:latin typeface="Arial" charset="0"/>
                <a:ea typeface="ＭＳ Ｐゴシック" pitchFamily="34" charset="-128"/>
                <a:cs typeface="Arial" charset="0"/>
              </a:rPr>
              <a:t>même nombre d’heures</a:t>
            </a:r>
            <a:r>
              <a:rPr lang="fr-FR" sz="1700" dirty="0">
                <a:solidFill>
                  <a:srgbClr val="0070C0"/>
                </a:solidFill>
                <a:latin typeface="Arial" charset="0"/>
                <a:ea typeface="ＭＳ Ｐゴシック" pitchFamily="34" charset="-128"/>
                <a:cs typeface="Arial" charset="0"/>
              </a:rPr>
              <a:t> </a:t>
            </a:r>
            <a:r>
              <a:rPr lang="fr-FR" sz="1700" dirty="0">
                <a:solidFill>
                  <a:prstClr val="black"/>
                </a:solidFill>
                <a:latin typeface="Arial" charset="0"/>
                <a:ea typeface="ＭＳ Ｐゴシック" pitchFamily="34" charset="-128"/>
                <a:cs typeface="Arial" charset="0"/>
              </a:rPr>
              <a:t>pour tous les élèves d’un même niveau de classe.</a:t>
            </a:r>
          </a:p>
          <a:p>
            <a:pPr marL="0" lvl="0" indent="0" fontAlgn="base">
              <a:lnSpc>
                <a:spcPct val="100000"/>
              </a:lnSpc>
              <a:spcBef>
                <a:spcPct val="0"/>
              </a:spcBef>
              <a:spcAft>
                <a:spcPct val="0"/>
              </a:spcAft>
              <a:buNone/>
              <a:defRPr/>
            </a:pPr>
            <a:endParaRPr lang="fr-FR" sz="1700" dirty="0">
              <a:solidFill>
                <a:prstClr val="black"/>
              </a:solidFill>
              <a:latin typeface="Arial" charset="0"/>
              <a:ea typeface="ＭＳ Ｐゴシック" pitchFamily="34" charset="-128"/>
              <a:cs typeface="Arial" charset="0"/>
            </a:endParaRPr>
          </a:p>
          <a:p>
            <a:pPr marL="0" lvl="0" indent="0" fontAlgn="base">
              <a:lnSpc>
                <a:spcPct val="100000"/>
              </a:lnSpc>
              <a:spcBef>
                <a:spcPct val="0"/>
              </a:spcBef>
              <a:spcAft>
                <a:spcPct val="0"/>
              </a:spcAft>
              <a:buNone/>
              <a:defRPr/>
            </a:pPr>
            <a:r>
              <a:rPr lang="fr-FR" sz="1700" dirty="0">
                <a:solidFill>
                  <a:prstClr val="black"/>
                </a:solidFill>
                <a:latin typeface="Arial" charset="0"/>
                <a:ea typeface="ＭＳ Ｐゴシック" pitchFamily="34" charset="-128"/>
                <a:cs typeface="Arial" charset="0"/>
              </a:rPr>
              <a:t>Il s’agit d’aider chaque élève à </a:t>
            </a:r>
            <a:r>
              <a:rPr lang="fr-FR" sz="1700" b="1" dirty="0">
                <a:solidFill>
                  <a:srgbClr val="0070C0"/>
                </a:solidFill>
                <a:latin typeface="Arial" charset="0"/>
                <a:ea typeface="ＭＳ Ｐゴシック" pitchFamily="34" charset="-128"/>
                <a:cs typeface="Arial" charset="0"/>
              </a:rPr>
              <a:t>ne plus avoir besoin d’aide</a:t>
            </a:r>
            <a:r>
              <a:rPr lang="fr-FR" sz="1700" dirty="0">
                <a:solidFill>
                  <a:srgbClr val="0070C0"/>
                </a:solidFill>
                <a:latin typeface="Arial" charset="0"/>
                <a:ea typeface="ＭＳ Ｐゴシック" pitchFamily="34" charset="-128"/>
                <a:cs typeface="Arial" charset="0"/>
              </a:rPr>
              <a:t> </a:t>
            </a:r>
            <a:r>
              <a:rPr lang="fr-FR" sz="1700" dirty="0">
                <a:solidFill>
                  <a:prstClr val="black"/>
                </a:solidFill>
                <a:latin typeface="Arial" charset="0"/>
                <a:ea typeface="ＭＳ Ｐゴシック" pitchFamily="34" charset="-128"/>
                <a:cs typeface="Arial" charset="0"/>
              </a:rPr>
              <a:t>en prenant en compte ses </a:t>
            </a:r>
            <a:r>
              <a:rPr lang="fr-FR" sz="1700" b="1" dirty="0">
                <a:solidFill>
                  <a:srgbClr val="0070C0"/>
                </a:solidFill>
                <a:latin typeface="Arial" charset="0"/>
                <a:ea typeface="ＭＳ Ｐゴシック" pitchFamily="34" charset="-128"/>
                <a:cs typeface="Arial" charset="0"/>
              </a:rPr>
              <a:t>acquis</a:t>
            </a:r>
            <a:r>
              <a:rPr lang="fr-FR" sz="1700" dirty="0">
                <a:solidFill>
                  <a:prstClr val="black"/>
                </a:solidFill>
                <a:latin typeface="Arial" charset="0"/>
                <a:ea typeface="ＭＳ Ｐゴシック" pitchFamily="34" charset="-128"/>
                <a:cs typeface="Arial" charset="0"/>
              </a:rPr>
              <a:t> d’élève et son </a:t>
            </a:r>
            <a:r>
              <a:rPr lang="fr-FR" sz="1700" b="1" dirty="0">
                <a:solidFill>
                  <a:srgbClr val="0070C0"/>
                </a:solidFill>
                <a:latin typeface="Arial" charset="0"/>
                <a:ea typeface="ＭＳ Ｐゴシック" pitchFamily="34" charset="-128"/>
                <a:cs typeface="Arial" charset="0"/>
              </a:rPr>
              <a:t>potentiel</a:t>
            </a:r>
            <a:r>
              <a:rPr lang="fr-FR" sz="1700" dirty="0">
                <a:solidFill>
                  <a:prstClr val="black"/>
                </a:solidFill>
                <a:latin typeface="Arial" charset="0"/>
                <a:ea typeface="ＭＳ Ｐゴシック" pitchFamily="34" charset="-128"/>
                <a:cs typeface="Arial" charset="0"/>
              </a:rPr>
              <a:t> propre pour le mettre en action dans un contexte interactif.</a:t>
            </a:r>
          </a:p>
          <a:p>
            <a:pPr marL="0" lvl="0" indent="0" fontAlgn="base">
              <a:lnSpc>
                <a:spcPct val="100000"/>
              </a:lnSpc>
              <a:spcBef>
                <a:spcPct val="0"/>
              </a:spcBef>
              <a:spcAft>
                <a:spcPct val="0"/>
              </a:spcAft>
              <a:buNone/>
              <a:defRPr/>
            </a:pPr>
            <a:endParaRPr lang="fr-FR" sz="1700" dirty="0">
              <a:solidFill>
                <a:prstClr val="black"/>
              </a:solidFill>
              <a:latin typeface="Arial" charset="0"/>
              <a:ea typeface="ＭＳ Ｐゴシック" pitchFamily="34" charset="-128"/>
              <a:cs typeface="Arial" charset="0"/>
            </a:endParaRPr>
          </a:p>
          <a:p>
            <a:pPr marL="0" lvl="0" indent="0" fontAlgn="base">
              <a:lnSpc>
                <a:spcPct val="100000"/>
              </a:lnSpc>
              <a:spcBef>
                <a:spcPct val="0"/>
              </a:spcBef>
              <a:spcAft>
                <a:spcPct val="0"/>
              </a:spcAft>
              <a:buNone/>
              <a:defRPr/>
            </a:pPr>
            <a:r>
              <a:rPr lang="fr-FR" sz="1700" dirty="0">
                <a:solidFill>
                  <a:prstClr val="black"/>
                </a:solidFill>
                <a:latin typeface="Arial" charset="0"/>
                <a:ea typeface="ＭＳ Ｐゴシック" pitchFamily="34" charset="-128"/>
                <a:cs typeface="Arial" charset="0"/>
              </a:rPr>
              <a:t>L’AP </a:t>
            </a:r>
            <a:r>
              <a:rPr lang="fr-FR" sz="1700" b="1" dirty="0">
                <a:solidFill>
                  <a:srgbClr val="0070C0"/>
                </a:solidFill>
                <a:latin typeface="Arial" charset="0"/>
                <a:ea typeface="ＭＳ Ｐゴシック" pitchFamily="34" charset="-128"/>
                <a:cs typeface="Arial" charset="0"/>
              </a:rPr>
              <a:t>s’appuie sur la discipline</a:t>
            </a:r>
            <a:r>
              <a:rPr lang="fr-FR" sz="1700" dirty="0">
                <a:solidFill>
                  <a:srgbClr val="0070C0"/>
                </a:solidFill>
                <a:latin typeface="Arial" charset="0"/>
                <a:ea typeface="ＭＳ Ｐゴシック" pitchFamily="34" charset="-128"/>
                <a:cs typeface="Arial" charset="0"/>
              </a:rPr>
              <a:t> </a:t>
            </a:r>
            <a:r>
              <a:rPr lang="fr-FR" sz="1700" dirty="0">
                <a:solidFill>
                  <a:prstClr val="black"/>
                </a:solidFill>
                <a:latin typeface="Arial" charset="0"/>
                <a:ea typeface="ＭＳ Ｐゴシック" pitchFamily="34" charset="-128"/>
                <a:cs typeface="Arial" charset="0"/>
              </a:rPr>
              <a:t>de l’enseignant, mais est aussi un moment privilégié pour développer des compétences plus transversales, faire prendre conscience aux élèves de la transférabilité de leurs acquis, faire de la méthodologie, du tutorat entre élèves…</a:t>
            </a:r>
          </a:p>
          <a:p>
            <a:pPr marL="0" indent="0">
              <a:buNone/>
            </a:pPr>
            <a:endParaRPr lang="fr-FR" sz="2400" i="1" dirty="0" smtClean="0">
              <a:solidFill>
                <a:schemeClr val="accent1">
                  <a:lumMod val="75000"/>
                </a:schemeClr>
              </a:solidFill>
            </a:endParaRPr>
          </a:p>
        </p:txBody>
      </p:sp>
    </p:spTree>
    <p:extLst>
      <p:ext uri="{BB962C8B-B14F-4D97-AF65-F5344CB8AC3E}">
        <p14:creationId xmlns:p14="http://schemas.microsoft.com/office/powerpoint/2010/main" val="3917829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500"/>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500"/>
                                        <p:tgtEl>
                                          <p:spTgt spid="3">
                                            <p:txEl>
                                              <p:pRg st="6" end="6"/>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p:spPr>
        <p:txBody>
          <a:bodyPr/>
          <a:lstStyle/>
          <a:p>
            <a:pPr algn="ctr"/>
            <a:r>
              <a:rPr lang="fr-FR" sz="4000" b="1" dirty="0">
                <a:solidFill>
                  <a:prstClr val="black"/>
                </a:solidFill>
              </a:rPr>
              <a:t>La réforme du collège expliquée aux parents </a:t>
            </a:r>
            <a:endParaRPr lang="fr-FR" dirty="0"/>
          </a:p>
        </p:txBody>
      </p:sp>
      <p:sp>
        <p:nvSpPr>
          <p:cNvPr id="3" name="Espace réservé du contenu 2"/>
          <p:cNvSpPr>
            <a:spLocks noGrp="1"/>
          </p:cNvSpPr>
          <p:nvPr>
            <p:ph idx="1"/>
          </p:nvPr>
        </p:nvSpPr>
        <p:spPr/>
        <p:txBody>
          <a:bodyPr/>
          <a:lstStyle/>
          <a:p>
            <a:pPr marL="0" lvl="0" indent="0" fontAlgn="base">
              <a:lnSpc>
                <a:spcPct val="100000"/>
              </a:lnSpc>
              <a:spcBef>
                <a:spcPct val="0"/>
              </a:spcBef>
              <a:spcAft>
                <a:spcPct val="0"/>
              </a:spcAft>
              <a:buNone/>
              <a:defRPr/>
            </a:pPr>
            <a:r>
              <a:rPr lang="fr-FR" sz="2000" dirty="0">
                <a:latin typeface="Arial" charset="0"/>
                <a:ea typeface="ＭＳ Ｐゴシック" pitchFamily="34" charset="-128"/>
                <a:cs typeface="Arial" charset="0"/>
              </a:rPr>
              <a:t>Les EPI se déroulent sur les trois années du cycle 4 et concernent </a:t>
            </a:r>
            <a:r>
              <a:rPr lang="fr-FR" sz="2000" b="1" dirty="0">
                <a:solidFill>
                  <a:srgbClr val="0070C0"/>
                </a:solidFill>
                <a:latin typeface="Arial" charset="0"/>
                <a:ea typeface="ＭＳ Ｐゴシック" pitchFamily="34" charset="-128"/>
                <a:cs typeface="Arial" charset="0"/>
              </a:rPr>
              <a:t>tous</a:t>
            </a:r>
            <a:r>
              <a:rPr lang="fr-FR" sz="2000" dirty="0">
                <a:solidFill>
                  <a:srgbClr val="0070C0"/>
                </a:solidFill>
                <a:latin typeface="Arial" charset="0"/>
                <a:ea typeface="ＭＳ Ｐゴシック" pitchFamily="34" charset="-128"/>
                <a:cs typeface="Arial" charset="0"/>
              </a:rPr>
              <a:t> </a:t>
            </a:r>
            <a:r>
              <a:rPr lang="fr-FR" sz="2000" b="1" dirty="0">
                <a:solidFill>
                  <a:srgbClr val="0070C0"/>
                </a:solidFill>
                <a:latin typeface="Arial" charset="0"/>
                <a:ea typeface="ＭＳ Ｐゴシック" pitchFamily="34" charset="-128"/>
                <a:cs typeface="Arial" charset="0"/>
              </a:rPr>
              <a:t>les élèves</a:t>
            </a:r>
            <a:r>
              <a:rPr lang="fr-FR" sz="2000" dirty="0">
                <a:latin typeface="Arial" charset="0"/>
                <a:ea typeface="ＭＳ Ｐゴシック" pitchFamily="34" charset="-128"/>
                <a:cs typeface="Arial" charset="0"/>
              </a:rPr>
              <a:t>, à raison de 2 ou 3 h par semaine (durée identique pour tous les élèves d’un même niveau de classe).</a:t>
            </a:r>
          </a:p>
          <a:p>
            <a:pPr marL="0" lvl="0" indent="0" fontAlgn="base">
              <a:lnSpc>
                <a:spcPct val="100000"/>
              </a:lnSpc>
              <a:spcBef>
                <a:spcPct val="0"/>
              </a:spcBef>
              <a:spcAft>
                <a:spcPct val="0"/>
              </a:spcAft>
              <a:buNone/>
              <a:defRPr/>
            </a:pPr>
            <a:endParaRPr lang="fr-FR" sz="2000" dirty="0">
              <a:latin typeface="Arial" charset="0"/>
              <a:ea typeface="ＭＳ Ｐゴシック" pitchFamily="34" charset="-128"/>
              <a:cs typeface="Arial" charset="0"/>
            </a:endParaRPr>
          </a:p>
          <a:p>
            <a:pPr marL="0" lvl="0" indent="0" fontAlgn="base">
              <a:lnSpc>
                <a:spcPct val="100000"/>
              </a:lnSpc>
              <a:spcBef>
                <a:spcPct val="0"/>
              </a:spcBef>
              <a:spcAft>
                <a:spcPct val="0"/>
              </a:spcAft>
              <a:buNone/>
              <a:defRPr/>
            </a:pPr>
            <a:r>
              <a:rPr lang="fr-FR" sz="2000" dirty="0">
                <a:latin typeface="Arial" charset="0"/>
                <a:ea typeface="ＭＳ Ｐゴシック" pitchFamily="34" charset="-128"/>
                <a:cs typeface="Arial" charset="0"/>
              </a:rPr>
              <a:t>Ils se fondent sur des </a:t>
            </a:r>
            <a:r>
              <a:rPr lang="fr-FR" sz="2000" b="1" dirty="0">
                <a:solidFill>
                  <a:srgbClr val="0070C0"/>
                </a:solidFill>
                <a:latin typeface="Arial" charset="0"/>
                <a:ea typeface="ＭＳ Ｐゴシック" pitchFamily="34" charset="-128"/>
                <a:cs typeface="Arial" charset="0"/>
              </a:rPr>
              <a:t>démarches de projet</a:t>
            </a:r>
            <a:r>
              <a:rPr lang="fr-FR" sz="2000" dirty="0">
                <a:solidFill>
                  <a:srgbClr val="0070C0"/>
                </a:solidFill>
                <a:latin typeface="Arial" charset="0"/>
                <a:ea typeface="ＭＳ Ｐゴシック" pitchFamily="34" charset="-128"/>
                <a:cs typeface="Arial" charset="0"/>
              </a:rPr>
              <a:t> </a:t>
            </a:r>
            <a:r>
              <a:rPr lang="fr-FR" sz="2000" b="1" dirty="0">
                <a:solidFill>
                  <a:srgbClr val="0070C0"/>
                </a:solidFill>
                <a:latin typeface="Arial" charset="0"/>
                <a:ea typeface="ＭＳ Ｐゴシック" pitchFamily="34" charset="-128"/>
                <a:cs typeface="Arial" charset="0"/>
              </a:rPr>
              <a:t>interdisciplinaires</a:t>
            </a:r>
            <a:r>
              <a:rPr lang="fr-FR" sz="2000" dirty="0">
                <a:solidFill>
                  <a:srgbClr val="0070C0"/>
                </a:solidFill>
                <a:latin typeface="Arial" charset="0"/>
                <a:ea typeface="ＭＳ Ｐゴシック" pitchFamily="34" charset="-128"/>
                <a:cs typeface="Arial" charset="0"/>
              </a:rPr>
              <a:t> </a:t>
            </a:r>
            <a:r>
              <a:rPr lang="fr-FR" sz="2000" dirty="0">
                <a:latin typeface="Arial" charset="0"/>
                <a:ea typeface="ＭＳ Ｐゴシック" pitchFamily="34" charset="-128"/>
                <a:cs typeface="Arial" charset="0"/>
              </a:rPr>
              <a:t>conduisant à des </a:t>
            </a:r>
            <a:r>
              <a:rPr lang="fr-FR" sz="2000" b="1" dirty="0">
                <a:solidFill>
                  <a:srgbClr val="0070C0"/>
                </a:solidFill>
                <a:latin typeface="Arial" charset="0"/>
                <a:ea typeface="ＭＳ Ｐゴシック" pitchFamily="34" charset="-128"/>
                <a:cs typeface="Arial" charset="0"/>
              </a:rPr>
              <a:t>réalisations concrètes</a:t>
            </a:r>
            <a:r>
              <a:rPr lang="fr-FR" sz="2000" dirty="0">
                <a:solidFill>
                  <a:srgbClr val="0070C0"/>
                </a:solidFill>
                <a:latin typeface="Arial" charset="0"/>
                <a:ea typeface="ＭＳ Ｐゴシック" pitchFamily="34" charset="-128"/>
                <a:cs typeface="Arial" charset="0"/>
              </a:rPr>
              <a:t> </a:t>
            </a:r>
            <a:r>
              <a:rPr lang="fr-FR" sz="2000" dirty="0">
                <a:latin typeface="Arial" charset="0"/>
                <a:ea typeface="ＭＳ Ｐゴシック" pitchFamily="34" charset="-128"/>
                <a:cs typeface="Arial" charset="0"/>
              </a:rPr>
              <a:t>individuelles ou collectives. </a:t>
            </a:r>
          </a:p>
          <a:p>
            <a:pPr marL="0" lvl="0" indent="0" fontAlgn="base">
              <a:lnSpc>
                <a:spcPct val="100000"/>
              </a:lnSpc>
              <a:spcBef>
                <a:spcPct val="0"/>
              </a:spcBef>
              <a:spcAft>
                <a:spcPct val="0"/>
              </a:spcAft>
              <a:buNone/>
              <a:defRPr/>
            </a:pPr>
            <a:endParaRPr lang="fr-FR" sz="2000" dirty="0">
              <a:latin typeface="Arial" charset="0"/>
              <a:ea typeface="ＭＳ Ｐゴシック" pitchFamily="34" charset="-128"/>
              <a:cs typeface="Arial" charset="0"/>
            </a:endParaRPr>
          </a:p>
          <a:p>
            <a:pPr marL="0" lvl="0" indent="0" fontAlgn="base">
              <a:lnSpc>
                <a:spcPct val="100000"/>
              </a:lnSpc>
              <a:spcBef>
                <a:spcPct val="0"/>
              </a:spcBef>
              <a:spcAft>
                <a:spcPct val="0"/>
              </a:spcAft>
              <a:buNone/>
              <a:defRPr/>
            </a:pPr>
            <a:r>
              <a:rPr lang="fr-FR" sz="2000" dirty="0">
                <a:latin typeface="Arial" charset="0"/>
                <a:ea typeface="ＭＳ Ｐゴシック" pitchFamily="34" charset="-128"/>
                <a:cs typeface="Arial" charset="0"/>
              </a:rPr>
              <a:t>Les EPI s’appuient sur les </a:t>
            </a:r>
            <a:r>
              <a:rPr lang="fr-FR" sz="2000" b="1" dirty="0">
                <a:solidFill>
                  <a:srgbClr val="0070C0"/>
                </a:solidFill>
                <a:latin typeface="Arial" charset="0"/>
                <a:ea typeface="ＭＳ Ｐゴシック" pitchFamily="34" charset="-128"/>
                <a:cs typeface="Arial" charset="0"/>
              </a:rPr>
              <a:t>disciplines</a:t>
            </a:r>
            <a:r>
              <a:rPr lang="fr-FR" sz="2000" dirty="0">
                <a:latin typeface="Arial" charset="0"/>
                <a:ea typeface="ＭＳ Ｐゴシック" pitchFamily="34" charset="-128"/>
                <a:cs typeface="Arial" charset="0"/>
              </a:rPr>
              <a:t> et permettent une prise de conscience, par leur mise en pratique, de la transversalité des compétences du socle commun. Ils aident à donner du sens aux enseignements et à lever les barrières entre les disciplines.</a:t>
            </a:r>
          </a:p>
          <a:p>
            <a:pPr marL="0" lvl="0" indent="0" fontAlgn="base">
              <a:lnSpc>
                <a:spcPct val="100000"/>
              </a:lnSpc>
              <a:spcBef>
                <a:spcPct val="0"/>
              </a:spcBef>
              <a:spcAft>
                <a:spcPct val="0"/>
              </a:spcAft>
              <a:buNone/>
              <a:defRPr/>
            </a:pPr>
            <a:endParaRPr lang="fr-FR" sz="2000" dirty="0">
              <a:latin typeface="Arial" charset="0"/>
              <a:ea typeface="ＭＳ Ｐゴシック" pitchFamily="34" charset="-128"/>
              <a:cs typeface="Arial" charset="0"/>
            </a:endParaRPr>
          </a:p>
          <a:p>
            <a:pPr marL="0" lvl="0" indent="0" fontAlgn="base">
              <a:lnSpc>
                <a:spcPct val="100000"/>
              </a:lnSpc>
              <a:spcBef>
                <a:spcPct val="0"/>
              </a:spcBef>
              <a:spcAft>
                <a:spcPct val="0"/>
              </a:spcAft>
              <a:buNone/>
              <a:defRPr/>
            </a:pPr>
            <a:r>
              <a:rPr lang="fr-FR" sz="2000" dirty="0">
                <a:latin typeface="Arial" charset="0"/>
                <a:ea typeface="ＭＳ Ｐゴシック" pitchFamily="34" charset="-128"/>
                <a:cs typeface="Arial" charset="0"/>
              </a:rPr>
              <a:t>Ils contribuent à la mise en œuvre des </a:t>
            </a:r>
            <a:r>
              <a:rPr lang="fr-FR" sz="2000" b="1" dirty="0">
                <a:solidFill>
                  <a:srgbClr val="0070C0"/>
                </a:solidFill>
                <a:latin typeface="Arial" charset="0"/>
                <a:ea typeface="ＭＳ Ｐゴシック" pitchFamily="34" charset="-128"/>
                <a:cs typeface="Arial" charset="0"/>
              </a:rPr>
              <a:t>parcours</a:t>
            </a:r>
            <a:r>
              <a:rPr lang="fr-FR" sz="2000" dirty="0">
                <a:latin typeface="Arial" charset="0"/>
                <a:ea typeface="ＭＳ Ｐゴシック" pitchFamily="34" charset="-128"/>
                <a:cs typeface="Arial" charset="0"/>
              </a:rPr>
              <a:t> des élèves (citoyen, Avenir, éducation artistique et </a:t>
            </a:r>
            <a:r>
              <a:rPr lang="fr-FR" sz="2000" dirty="0" smtClean="0">
                <a:latin typeface="Arial" charset="0"/>
                <a:ea typeface="ＭＳ Ｐゴシック" pitchFamily="34" charset="-128"/>
                <a:cs typeface="Arial" charset="0"/>
              </a:rPr>
              <a:t>culturelle, éducatif de santé).</a:t>
            </a:r>
            <a:endParaRPr lang="fr-FR" sz="2000" dirty="0">
              <a:latin typeface="Arial" charset="0"/>
              <a:ea typeface="ＭＳ Ｐゴシック" pitchFamily="34" charset="-128"/>
              <a:cs typeface="Arial" charset="0"/>
            </a:endParaRPr>
          </a:p>
          <a:p>
            <a:endParaRPr lang="fr-FR" dirty="0"/>
          </a:p>
        </p:txBody>
      </p:sp>
    </p:spTree>
    <p:extLst>
      <p:ext uri="{BB962C8B-B14F-4D97-AF65-F5344CB8AC3E}">
        <p14:creationId xmlns:p14="http://schemas.microsoft.com/office/powerpoint/2010/main" val="3606279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fade">
                                      <p:cBhvr>
                                        <p:cTn id="25" dur="500"/>
                                        <p:tgtEl>
                                          <p:spTgt spid="3">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fade">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500"/>
                                        <p:tgtEl>
                                          <p:spTgt spid="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fade">
                                      <p:cBhvr>
                                        <p:cTn id="4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p:spPr>
        <p:txBody>
          <a:bodyPr/>
          <a:lstStyle/>
          <a:p>
            <a:pPr algn="ctr"/>
            <a:r>
              <a:rPr lang="fr-FR" sz="4000" b="1" dirty="0">
                <a:solidFill>
                  <a:prstClr val="black"/>
                </a:solidFill>
              </a:rPr>
              <a:t>La réforme du collège expliquée aux </a:t>
            </a:r>
            <a:r>
              <a:rPr lang="fr-FR" sz="4000" b="1" dirty="0" smtClean="0">
                <a:solidFill>
                  <a:prstClr val="black"/>
                </a:solidFill>
              </a:rPr>
              <a:t>parents </a:t>
            </a:r>
            <a:endParaRPr lang="fr-FR" dirty="0"/>
          </a:p>
        </p:txBody>
      </p:sp>
      <p:sp>
        <p:nvSpPr>
          <p:cNvPr id="3" name="Espace réservé du contenu 2"/>
          <p:cNvSpPr>
            <a:spLocks noGrp="1"/>
          </p:cNvSpPr>
          <p:nvPr>
            <p:ph idx="1"/>
          </p:nvPr>
        </p:nvSpPr>
        <p:spPr/>
        <p:txBody>
          <a:bodyPr>
            <a:normAutofit fontScale="92500" lnSpcReduction="20000"/>
          </a:bodyPr>
          <a:lstStyle/>
          <a:p>
            <a:pPr algn="just"/>
            <a:r>
              <a:rPr lang="fr-FR" sz="2400" dirty="0" smtClean="0"/>
              <a:t>Les Enseignements Pratiques Interdisciplinaires (EPI) sont construits autour de    </a:t>
            </a:r>
          </a:p>
          <a:p>
            <a:pPr marL="0" indent="0" algn="ctr">
              <a:buNone/>
            </a:pPr>
            <a:r>
              <a:rPr lang="fr-FR" sz="2400" dirty="0" smtClean="0"/>
              <a:t> </a:t>
            </a:r>
            <a:r>
              <a:rPr lang="fr-FR" sz="2600" b="1" dirty="0" smtClean="0">
                <a:solidFill>
                  <a:srgbClr val="FF0000"/>
                </a:solidFill>
              </a:rPr>
              <a:t>8 thématiques interdisciplinaires. </a:t>
            </a:r>
          </a:p>
          <a:p>
            <a:pPr marL="0" indent="0" algn="ctr">
              <a:buNone/>
            </a:pPr>
            <a:r>
              <a:rPr lang="fr-FR" sz="2200" dirty="0"/>
              <a:t> </a:t>
            </a:r>
            <a:r>
              <a:rPr lang="fr-FR" sz="2200" dirty="0" smtClean="0"/>
              <a:t>   Chaque élève devra avoir abordé au moins 6 de ces 8 thématiques sur l’ensemble du cycle 4.</a:t>
            </a:r>
          </a:p>
          <a:p>
            <a:pPr algn="just"/>
            <a:r>
              <a:rPr lang="fr-FR" sz="2400" b="1" dirty="0" smtClean="0"/>
              <a:t>Les thématiques sont:</a:t>
            </a:r>
          </a:p>
          <a:p>
            <a:pPr algn="just">
              <a:buFont typeface="Wingdings" panose="05000000000000000000" pitchFamily="2" charset="2"/>
              <a:buChar char="v"/>
            </a:pPr>
            <a:r>
              <a:rPr lang="fr-FR" sz="2000" b="1" dirty="0" smtClean="0"/>
              <a:t> </a:t>
            </a:r>
            <a:r>
              <a:rPr lang="fr-FR" sz="2000" b="1" dirty="0" smtClean="0">
                <a:solidFill>
                  <a:srgbClr val="7030A0"/>
                </a:solidFill>
                <a:effectLst>
                  <a:outerShdw blurRad="38100" dist="38100" dir="2700000" algn="tl">
                    <a:srgbClr val="000000">
                      <a:alpha val="43137"/>
                    </a:srgbClr>
                  </a:outerShdw>
                </a:effectLst>
              </a:rPr>
              <a:t>Langues et cultures de l’Antiquité</a:t>
            </a:r>
          </a:p>
          <a:p>
            <a:pPr algn="just">
              <a:buFont typeface="Wingdings" panose="05000000000000000000" pitchFamily="2" charset="2"/>
              <a:buChar char="v"/>
            </a:pPr>
            <a:r>
              <a:rPr lang="fr-FR" sz="2000" b="1" dirty="0" smtClean="0">
                <a:effectLst>
                  <a:outerShdw blurRad="38100" dist="38100" dir="2700000" algn="tl">
                    <a:srgbClr val="000000">
                      <a:alpha val="43137"/>
                    </a:srgbClr>
                  </a:outerShdw>
                </a:effectLst>
              </a:rPr>
              <a:t> </a:t>
            </a:r>
            <a:r>
              <a:rPr lang="fr-FR" sz="2000" b="1" dirty="0" smtClean="0">
                <a:solidFill>
                  <a:srgbClr val="0070C0"/>
                </a:solidFill>
                <a:effectLst>
                  <a:outerShdw blurRad="38100" dist="38100" dir="2700000" algn="tl">
                    <a:srgbClr val="000000">
                      <a:alpha val="43137"/>
                    </a:srgbClr>
                  </a:outerShdw>
                </a:effectLst>
              </a:rPr>
              <a:t>Langues et cultures étrangères / régionales</a:t>
            </a:r>
          </a:p>
          <a:p>
            <a:pPr algn="just">
              <a:buFont typeface="Wingdings" panose="05000000000000000000" pitchFamily="2" charset="2"/>
              <a:buChar char="v"/>
            </a:pPr>
            <a:r>
              <a:rPr lang="fr-FR" sz="2000" b="1" dirty="0" smtClean="0">
                <a:effectLst>
                  <a:outerShdw blurRad="38100" dist="38100" dir="2700000" algn="tl">
                    <a:srgbClr val="000000">
                      <a:alpha val="43137"/>
                    </a:srgbClr>
                  </a:outerShdw>
                </a:effectLst>
              </a:rPr>
              <a:t> </a:t>
            </a:r>
            <a:r>
              <a:rPr lang="fr-FR" sz="2000" b="1" dirty="0" smtClean="0">
                <a:solidFill>
                  <a:srgbClr val="00B050"/>
                </a:solidFill>
                <a:effectLst>
                  <a:outerShdw blurRad="38100" dist="38100" dir="2700000" algn="tl">
                    <a:srgbClr val="000000">
                      <a:alpha val="43137"/>
                    </a:srgbClr>
                  </a:outerShdw>
                </a:effectLst>
              </a:rPr>
              <a:t>Transition écologique et développement durable</a:t>
            </a:r>
          </a:p>
          <a:p>
            <a:pPr algn="just">
              <a:buFont typeface="Wingdings" panose="05000000000000000000" pitchFamily="2" charset="2"/>
              <a:buChar char="v"/>
            </a:pPr>
            <a:r>
              <a:rPr lang="fr-FR" sz="2000" b="1" dirty="0" smtClean="0">
                <a:effectLst>
                  <a:outerShdw blurRad="38100" dist="38100" dir="2700000" algn="tl">
                    <a:srgbClr val="000000">
                      <a:alpha val="43137"/>
                    </a:srgbClr>
                  </a:outerShdw>
                </a:effectLst>
              </a:rPr>
              <a:t> </a:t>
            </a:r>
            <a:r>
              <a:rPr lang="fr-FR" sz="2000" b="1" dirty="0" smtClean="0">
                <a:solidFill>
                  <a:srgbClr val="006699"/>
                </a:solidFill>
                <a:effectLst>
                  <a:outerShdw blurRad="38100" dist="38100" dir="2700000" algn="tl">
                    <a:srgbClr val="000000">
                      <a:alpha val="43137"/>
                    </a:srgbClr>
                  </a:outerShdw>
                </a:effectLst>
              </a:rPr>
              <a:t>Sciences, technologie et société</a:t>
            </a:r>
          </a:p>
          <a:p>
            <a:pPr algn="just">
              <a:buFont typeface="Wingdings" panose="05000000000000000000" pitchFamily="2" charset="2"/>
              <a:buChar char="v"/>
            </a:pPr>
            <a:r>
              <a:rPr lang="fr-FR" sz="2000" b="1" dirty="0" smtClean="0">
                <a:effectLst>
                  <a:outerShdw blurRad="38100" dist="38100" dir="2700000" algn="tl">
                    <a:srgbClr val="000000">
                      <a:alpha val="43137"/>
                    </a:srgbClr>
                  </a:outerShdw>
                </a:effectLst>
              </a:rPr>
              <a:t> </a:t>
            </a:r>
            <a:r>
              <a:rPr lang="fr-FR" sz="2000" b="1" dirty="0" smtClean="0">
                <a:solidFill>
                  <a:schemeClr val="bg1">
                    <a:lumMod val="50000"/>
                  </a:schemeClr>
                </a:solidFill>
                <a:effectLst>
                  <a:outerShdw blurRad="38100" dist="38100" dir="2700000" algn="tl">
                    <a:srgbClr val="000000">
                      <a:alpha val="43137"/>
                    </a:srgbClr>
                  </a:outerShdw>
                </a:effectLst>
              </a:rPr>
              <a:t>Corps, santé, bien-être et sécurité</a:t>
            </a:r>
          </a:p>
          <a:p>
            <a:pPr algn="just">
              <a:buFont typeface="Wingdings" panose="05000000000000000000" pitchFamily="2" charset="2"/>
              <a:buChar char="v"/>
            </a:pPr>
            <a:r>
              <a:rPr lang="fr-FR" sz="2000" b="1" dirty="0" smtClean="0">
                <a:effectLst>
                  <a:outerShdw blurRad="38100" dist="38100" dir="2700000" algn="tl">
                    <a:srgbClr val="000000">
                      <a:alpha val="43137"/>
                    </a:srgbClr>
                  </a:outerShdw>
                </a:effectLst>
              </a:rPr>
              <a:t> </a:t>
            </a:r>
            <a:r>
              <a:rPr lang="fr-FR" sz="2000" b="1" dirty="0" smtClean="0">
                <a:solidFill>
                  <a:srgbClr val="FF3399"/>
                </a:solidFill>
                <a:effectLst>
                  <a:outerShdw blurRad="38100" dist="38100" dir="2700000" algn="tl">
                    <a:srgbClr val="000000">
                      <a:alpha val="43137"/>
                    </a:srgbClr>
                  </a:outerShdw>
                </a:effectLst>
              </a:rPr>
              <a:t>Information, communication, citoyenneté</a:t>
            </a:r>
          </a:p>
          <a:p>
            <a:pPr algn="just">
              <a:buFont typeface="Wingdings" panose="05000000000000000000" pitchFamily="2" charset="2"/>
              <a:buChar char="v"/>
            </a:pPr>
            <a:r>
              <a:rPr lang="fr-FR" sz="2000" b="1" dirty="0" smtClean="0">
                <a:effectLst>
                  <a:outerShdw blurRad="38100" dist="38100" dir="2700000" algn="tl">
                    <a:srgbClr val="000000">
                      <a:alpha val="43137"/>
                    </a:srgbClr>
                  </a:outerShdw>
                </a:effectLst>
              </a:rPr>
              <a:t> </a:t>
            </a:r>
            <a:r>
              <a:rPr lang="fr-FR" sz="2000" b="1" dirty="0" smtClean="0">
                <a:solidFill>
                  <a:srgbClr val="FF0000"/>
                </a:solidFill>
                <a:effectLst>
                  <a:outerShdw blurRad="38100" dist="38100" dir="2700000" algn="tl">
                    <a:srgbClr val="000000">
                      <a:alpha val="43137"/>
                    </a:srgbClr>
                  </a:outerShdw>
                </a:effectLst>
              </a:rPr>
              <a:t>Culture et création artistiques</a:t>
            </a:r>
          </a:p>
          <a:p>
            <a:pPr algn="just">
              <a:buFont typeface="Wingdings" panose="05000000000000000000" pitchFamily="2" charset="2"/>
              <a:buChar char="v"/>
            </a:pPr>
            <a:r>
              <a:rPr lang="fr-FR" sz="2000" b="1" dirty="0" smtClean="0">
                <a:effectLst>
                  <a:outerShdw blurRad="38100" dist="38100" dir="2700000" algn="tl">
                    <a:srgbClr val="000000">
                      <a:alpha val="43137"/>
                    </a:srgbClr>
                  </a:outerShdw>
                </a:effectLst>
              </a:rPr>
              <a:t> </a:t>
            </a:r>
            <a:r>
              <a:rPr lang="fr-FR" sz="2000" b="1" dirty="0" smtClean="0">
                <a:solidFill>
                  <a:srgbClr val="990099"/>
                </a:solidFill>
                <a:effectLst>
                  <a:outerShdw blurRad="38100" dist="38100" dir="2700000" algn="tl">
                    <a:srgbClr val="000000">
                      <a:alpha val="43137"/>
                    </a:srgbClr>
                  </a:outerShdw>
                </a:effectLst>
              </a:rPr>
              <a:t>Monde professionnel et économique</a:t>
            </a:r>
            <a:endParaRPr lang="fr-FR" sz="2000" b="1" dirty="0">
              <a:solidFill>
                <a:srgbClr val="990099"/>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545052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5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fade">
                                      <p:cBhvr>
                                        <p:cTn id="39" dur="500"/>
                                        <p:tgtEl>
                                          <p:spTgt spid="3">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Effect transition="in" filter="fade">
                                      <p:cBhvr>
                                        <p:cTn id="44" dur="5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500"/>
                                        <p:tgtEl>
                                          <p:spTgt spid="3">
                                            <p:txEl>
                                              <p:pRg st="7" end="7"/>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3">
                                            <p:txEl>
                                              <p:pRg st="8" end="8"/>
                                            </p:txEl>
                                          </p:spTgt>
                                        </p:tgtEl>
                                        <p:attrNameLst>
                                          <p:attrName>style.visibility</p:attrName>
                                        </p:attrNameLst>
                                      </p:cBhvr>
                                      <p:to>
                                        <p:strVal val="visible"/>
                                      </p:to>
                                    </p:set>
                                    <p:animEffect transition="in" filter="fade">
                                      <p:cBhvr>
                                        <p:cTn id="54" dur="500"/>
                                        <p:tgtEl>
                                          <p:spTgt spid="3">
                                            <p:txEl>
                                              <p:pRg st="8" end="8"/>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3">
                                            <p:txEl>
                                              <p:pRg st="9" end="9"/>
                                            </p:txEl>
                                          </p:spTgt>
                                        </p:tgtEl>
                                        <p:attrNameLst>
                                          <p:attrName>style.visibility</p:attrName>
                                        </p:attrNameLst>
                                      </p:cBhvr>
                                      <p:to>
                                        <p:strVal val="visible"/>
                                      </p:to>
                                    </p:set>
                                    <p:animEffect transition="in" filter="fade">
                                      <p:cBhvr>
                                        <p:cTn id="59" dur="500"/>
                                        <p:tgtEl>
                                          <p:spTgt spid="3">
                                            <p:txEl>
                                              <p:pRg st="9" end="9"/>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3">
                                            <p:txEl>
                                              <p:pRg st="10" end="10"/>
                                            </p:txEl>
                                          </p:spTgt>
                                        </p:tgtEl>
                                        <p:attrNameLst>
                                          <p:attrName>style.visibility</p:attrName>
                                        </p:attrNameLst>
                                      </p:cBhvr>
                                      <p:to>
                                        <p:strVal val="visible"/>
                                      </p:to>
                                    </p:set>
                                    <p:animEffect transition="in" filter="fade">
                                      <p:cBhvr>
                                        <p:cTn id="64" dur="500"/>
                                        <p:tgtEl>
                                          <p:spTgt spid="3">
                                            <p:txEl>
                                              <p:pRg st="10" end="10"/>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3">
                                            <p:txEl>
                                              <p:pRg st="11" end="11"/>
                                            </p:txEl>
                                          </p:spTgt>
                                        </p:tgtEl>
                                        <p:attrNameLst>
                                          <p:attrName>style.visibility</p:attrName>
                                        </p:attrNameLst>
                                      </p:cBhvr>
                                      <p:to>
                                        <p:strVal val="visible"/>
                                      </p:to>
                                    </p:set>
                                    <p:animEffect transition="in" filter="fade">
                                      <p:cBhvr>
                                        <p:cTn id="69"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p:spPr>
        <p:txBody>
          <a:bodyPr/>
          <a:lstStyle/>
          <a:p>
            <a:pPr algn="ctr"/>
            <a:r>
              <a:rPr lang="fr-FR" sz="4000" b="1" dirty="0">
                <a:solidFill>
                  <a:prstClr val="black"/>
                </a:solidFill>
              </a:rPr>
              <a:t>La réforme du collège expliquée aux </a:t>
            </a:r>
            <a:r>
              <a:rPr lang="fr-FR" sz="4000" b="1" dirty="0" smtClean="0">
                <a:solidFill>
                  <a:prstClr val="black"/>
                </a:solidFill>
              </a:rPr>
              <a:t>parents </a:t>
            </a:r>
            <a:endParaRPr lang="fr-FR" dirty="0"/>
          </a:p>
        </p:txBody>
      </p:sp>
      <p:sp>
        <p:nvSpPr>
          <p:cNvPr id="3" name="Espace réservé du contenu 2"/>
          <p:cNvSpPr>
            <a:spLocks noGrp="1"/>
          </p:cNvSpPr>
          <p:nvPr>
            <p:ph idx="1"/>
          </p:nvPr>
        </p:nvSpPr>
        <p:spPr/>
        <p:txBody>
          <a:bodyPr>
            <a:normAutofit fontScale="92500" lnSpcReduction="20000"/>
          </a:bodyPr>
          <a:lstStyle/>
          <a:p>
            <a:r>
              <a:rPr lang="fr-FR" dirty="0" smtClean="0"/>
              <a:t>Les années du cycle 4 permettront à chaque élève d’effectuer </a:t>
            </a:r>
            <a:r>
              <a:rPr lang="fr-FR" b="1" dirty="0" smtClean="0">
                <a:solidFill>
                  <a:srgbClr val="FF0000"/>
                </a:solidFill>
              </a:rPr>
              <a:t>4 parcours</a:t>
            </a:r>
          </a:p>
          <a:p>
            <a:pPr>
              <a:buFont typeface="Wingdings" panose="05000000000000000000" pitchFamily="2" charset="2"/>
              <a:buChar char="q"/>
            </a:pPr>
            <a:r>
              <a:rPr lang="fr-FR" b="1" dirty="0" smtClean="0">
                <a:solidFill>
                  <a:srgbClr val="C00000"/>
                </a:solidFill>
              </a:rPr>
              <a:t> Parcours d’éducation artistique et culturelle</a:t>
            </a:r>
          </a:p>
          <a:p>
            <a:pPr>
              <a:buFont typeface="Wingdings" panose="05000000000000000000" pitchFamily="2" charset="2"/>
              <a:buChar char="q"/>
            </a:pPr>
            <a:r>
              <a:rPr lang="fr-FR" b="1" dirty="0" smtClean="0">
                <a:solidFill>
                  <a:srgbClr val="7030A0"/>
                </a:solidFill>
              </a:rPr>
              <a:t>Parcours </a:t>
            </a:r>
            <a:r>
              <a:rPr lang="fr-FR" b="1" dirty="0" smtClean="0">
                <a:solidFill>
                  <a:srgbClr val="7030A0"/>
                </a:solidFill>
              </a:rPr>
              <a:t>avenir</a:t>
            </a:r>
          </a:p>
          <a:p>
            <a:pPr>
              <a:buFont typeface="Wingdings" panose="05000000000000000000" pitchFamily="2" charset="2"/>
              <a:buChar char="q"/>
            </a:pPr>
            <a:r>
              <a:rPr lang="fr-FR" b="1" dirty="0">
                <a:solidFill>
                  <a:srgbClr val="7030A0"/>
                </a:solidFill>
              </a:rPr>
              <a:t> </a:t>
            </a:r>
            <a:r>
              <a:rPr lang="fr-FR" b="1" dirty="0" smtClean="0">
                <a:solidFill>
                  <a:srgbClr val="990099"/>
                </a:solidFill>
              </a:rPr>
              <a:t>Parcours citoyen </a:t>
            </a:r>
          </a:p>
          <a:p>
            <a:pPr marL="0" lvl="0" indent="0">
              <a:spcBef>
                <a:spcPts val="1200"/>
              </a:spcBef>
              <a:spcAft>
                <a:spcPts val="200"/>
              </a:spcAft>
              <a:buClr>
                <a:srgbClr val="1CADE4"/>
              </a:buClr>
              <a:buSzPct val="100000"/>
              <a:buNone/>
            </a:pPr>
            <a:r>
              <a:rPr lang="fr-FR" sz="1900" dirty="0">
                <a:solidFill>
                  <a:srgbClr val="2683C6">
                    <a:lumMod val="75000"/>
                  </a:srgbClr>
                </a:solidFill>
                <a:latin typeface="Tw Cen MT" panose="020B0602020104020603"/>
              </a:rPr>
              <a:t>Ces parcours permettent de mettre en place un </a:t>
            </a:r>
            <a:r>
              <a:rPr lang="fr-FR" sz="1900" b="1" dirty="0">
                <a:solidFill>
                  <a:srgbClr val="2683C6">
                    <a:lumMod val="75000"/>
                  </a:srgbClr>
                </a:solidFill>
                <a:latin typeface="Tw Cen MT" panose="020B0602020104020603"/>
              </a:rPr>
              <a:t>ensemble de connaissances et de compétences tout au long de la scolarité</a:t>
            </a:r>
            <a:r>
              <a:rPr lang="fr-FR" sz="1900" dirty="0">
                <a:solidFill>
                  <a:srgbClr val="2683C6">
                    <a:lumMod val="75000"/>
                  </a:srgbClr>
                </a:solidFill>
                <a:latin typeface="Tw Cen MT" panose="020B0602020104020603"/>
              </a:rPr>
              <a:t>.</a:t>
            </a:r>
          </a:p>
          <a:p>
            <a:pPr marL="0" lvl="0" indent="0">
              <a:spcBef>
                <a:spcPts val="1200"/>
              </a:spcBef>
              <a:spcAft>
                <a:spcPts val="200"/>
              </a:spcAft>
              <a:buClr>
                <a:srgbClr val="1CADE4"/>
              </a:buClr>
              <a:buSzPct val="100000"/>
              <a:buNone/>
            </a:pPr>
            <a:r>
              <a:rPr lang="fr-FR" sz="1900" dirty="0">
                <a:solidFill>
                  <a:srgbClr val="2683C6">
                    <a:lumMod val="75000"/>
                  </a:srgbClr>
                </a:solidFill>
                <a:latin typeface="Tw Cen MT" panose="020B0602020104020603"/>
              </a:rPr>
              <a:t>Ce travail se fera pendant les cours dans </a:t>
            </a:r>
            <a:r>
              <a:rPr lang="fr-FR" sz="1900" b="1" dirty="0">
                <a:solidFill>
                  <a:srgbClr val="2683C6">
                    <a:lumMod val="75000"/>
                  </a:srgbClr>
                </a:solidFill>
                <a:latin typeface="Tw Cen MT" panose="020B0602020104020603"/>
              </a:rPr>
              <a:t>toutes les disciplines</a:t>
            </a:r>
            <a:r>
              <a:rPr lang="fr-FR" sz="1900" dirty="0">
                <a:solidFill>
                  <a:srgbClr val="2683C6">
                    <a:lumMod val="75000"/>
                  </a:srgbClr>
                </a:solidFill>
                <a:latin typeface="Tw Cen MT" panose="020B0602020104020603"/>
              </a:rPr>
              <a:t>, lors des </a:t>
            </a:r>
            <a:r>
              <a:rPr lang="fr-FR" sz="1900" b="1" dirty="0">
                <a:solidFill>
                  <a:srgbClr val="2683C6">
                    <a:lumMod val="75000"/>
                  </a:srgbClr>
                </a:solidFill>
                <a:latin typeface="Tw Cen MT" panose="020B0602020104020603"/>
              </a:rPr>
              <a:t>sorties scolaires </a:t>
            </a:r>
            <a:r>
              <a:rPr lang="fr-FR" sz="1900" dirty="0">
                <a:solidFill>
                  <a:srgbClr val="2683C6">
                    <a:lumMod val="75000"/>
                  </a:srgbClr>
                </a:solidFill>
                <a:latin typeface="Tw Cen MT" panose="020B0602020104020603"/>
              </a:rPr>
              <a:t>et à l’occasion de rencontres avec </a:t>
            </a:r>
            <a:r>
              <a:rPr lang="fr-FR" sz="1900" b="1" dirty="0">
                <a:solidFill>
                  <a:srgbClr val="2683C6">
                    <a:lumMod val="75000"/>
                  </a:srgbClr>
                </a:solidFill>
                <a:latin typeface="Tw Cen MT" panose="020B0602020104020603"/>
              </a:rPr>
              <a:t>des intervenants extérieurs</a:t>
            </a:r>
            <a:r>
              <a:rPr lang="fr-FR" sz="1900" dirty="0">
                <a:solidFill>
                  <a:srgbClr val="2683C6">
                    <a:lumMod val="75000"/>
                  </a:srgbClr>
                </a:solidFill>
                <a:latin typeface="Tw Cen MT" panose="020B0602020104020603"/>
              </a:rPr>
              <a:t>. Il sera évalué à la fin du cycle 4 lors de l’épreuve du DNB.</a:t>
            </a:r>
          </a:p>
          <a:p>
            <a:pPr marL="0" indent="0">
              <a:buNone/>
            </a:pPr>
            <a:r>
              <a:rPr lang="fr-FR" sz="1900" dirty="0" smtClean="0"/>
              <a:t>Des </a:t>
            </a:r>
            <a:r>
              <a:rPr lang="fr-FR" sz="1900" dirty="0" smtClean="0"/>
              <a:t>outils appropriés permettront de compiler et consulter  les documents et réalisations faits lors de ces parcours:</a:t>
            </a:r>
          </a:p>
          <a:p>
            <a:r>
              <a:rPr lang="fr-FR" sz="2200" dirty="0" smtClean="0">
                <a:solidFill>
                  <a:schemeClr val="accent2">
                    <a:lumMod val="75000"/>
                  </a:schemeClr>
                </a:solidFill>
              </a:rPr>
              <a:t>Classeur unique en usage pendant les 3 années du cycle </a:t>
            </a:r>
            <a:r>
              <a:rPr lang="fr-FR" sz="2200" dirty="0" smtClean="0">
                <a:solidFill>
                  <a:schemeClr val="accent2">
                    <a:lumMod val="75000"/>
                  </a:schemeClr>
                </a:solidFill>
              </a:rPr>
              <a:t>4 / Utilisation </a:t>
            </a:r>
            <a:r>
              <a:rPr lang="fr-FR" sz="2200" dirty="0" smtClean="0">
                <a:solidFill>
                  <a:schemeClr val="accent2">
                    <a:lumMod val="75000"/>
                  </a:schemeClr>
                </a:solidFill>
              </a:rPr>
              <a:t>de l’application FOLIOS </a:t>
            </a:r>
          </a:p>
          <a:p>
            <a:pPr>
              <a:buFont typeface="Wingdings" panose="05000000000000000000" pitchFamily="2" charset="2"/>
              <a:buChar char="q"/>
            </a:pPr>
            <a:r>
              <a:rPr lang="fr-FR" b="1" dirty="0">
                <a:solidFill>
                  <a:srgbClr val="00B050"/>
                </a:solidFill>
              </a:rPr>
              <a:t>Parcours éducatif de santé</a:t>
            </a:r>
          </a:p>
          <a:p>
            <a:pPr>
              <a:buFont typeface="Wingdings" panose="05000000000000000000" pitchFamily="2" charset="2"/>
              <a:buChar char="q"/>
            </a:pPr>
            <a:endParaRPr lang="fr-FR" b="1" dirty="0">
              <a:solidFill>
                <a:srgbClr val="7030A0"/>
              </a:solidFill>
            </a:endParaRPr>
          </a:p>
        </p:txBody>
      </p:sp>
    </p:spTree>
    <p:extLst>
      <p:ext uri="{BB962C8B-B14F-4D97-AF65-F5344CB8AC3E}">
        <p14:creationId xmlns:p14="http://schemas.microsoft.com/office/powerpoint/2010/main" val="4035038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5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500"/>
                                        <p:tgtEl>
                                          <p:spTgt spid="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500"/>
                                        <p:tgtEl>
                                          <p:spTgt spid="3">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fade">
                                      <p:cBhvr>
                                        <p:cTn id="45" dur="500"/>
                                        <p:tgtEl>
                                          <p:spTgt spid="3">
                                            <p:txEl>
                                              <p:pRg st="6" end="6"/>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Effect transition="in" filter="fade">
                                      <p:cBhvr>
                                        <p:cTn id="50" dur="500"/>
                                        <p:tgtEl>
                                          <p:spTgt spid="3">
                                            <p:txEl>
                                              <p:pRg st="7" end="7"/>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Effect transition="in" filter="fade">
                                      <p:cBhvr>
                                        <p:cTn id="55"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p:spPr>
        <p:txBody>
          <a:bodyPr/>
          <a:lstStyle/>
          <a:p>
            <a:pPr algn="ctr"/>
            <a:r>
              <a:rPr lang="fr-FR" sz="4000" b="1" dirty="0">
                <a:solidFill>
                  <a:prstClr val="black"/>
                </a:solidFill>
              </a:rPr>
              <a:t>La réforme du collège expliquée aux </a:t>
            </a:r>
            <a:r>
              <a:rPr lang="fr-FR" sz="4000" b="1" dirty="0" smtClean="0">
                <a:solidFill>
                  <a:prstClr val="black"/>
                </a:solidFill>
              </a:rPr>
              <a:t>parents </a:t>
            </a:r>
            <a:endParaRPr lang="fr-FR" dirty="0"/>
          </a:p>
        </p:txBody>
      </p:sp>
      <p:sp>
        <p:nvSpPr>
          <p:cNvPr id="3" name="Espace réservé du contenu 2"/>
          <p:cNvSpPr>
            <a:spLocks noGrp="1"/>
          </p:cNvSpPr>
          <p:nvPr>
            <p:ph idx="1"/>
          </p:nvPr>
        </p:nvSpPr>
        <p:spPr/>
        <p:txBody>
          <a:bodyPr>
            <a:normAutofit fontScale="92500" lnSpcReduction="20000"/>
          </a:bodyPr>
          <a:lstStyle/>
          <a:p>
            <a:pPr lvl="0">
              <a:buFont typeface="Wingdings" panose="05000000000000000000" pitchFamily="2" charset="2"/>
              <a:buChar char="q"/>
            </a:pPr>
            <a:r>
              <a:rPr lang="fr-FR" sz="2600" b="1" dirty="0">
                <a:solidFill>
                  <a:srgbClr val="C00000"/>
                </a:solidFill>
              </a:rPr>
              <a:t> Parcours d’éducation artistique et </a:t>
            </a:r>
            <a:r>
              <a:rPr lang="fr-FR" sz="2600" b="1" dirty="0" smtClean="0">
                <a:solidFill>
                  <a:srgbClr val="C00000"/>
                </a:solidFill>
              </a:rPr>
              <a:t>culturelle</a:t>
            </a:r>
          </a:p>
          <a:p>
            <a:pPr marL="0" lvl="0" indent="0">
              <a:buNone/>
            </a:pPr>
            <a:r>
              <a:rPr lang="fr-FR" sz="1800" b="1" dirty="0" smtClean="0"/>
              <a:t>Principe: </a:t>
            </a:r>
            <a:r>
              <a:rPr lang="fr-FR" sz="1800" dirty="0" smtClean="0"/>
              <a:t>« L’éducation artistique et culturelle contribue à la réussite et à l’épanouissement des élèves, notamment par le développement de l’autonomie et de la créativité, la diversification des moyens d’expression et l’appropriation de savoirs, de compétences et de valeurs </a:t>
            </a:r>
            <a:r>
              <a:rPr lang="fr-FR" sz="1800" dirty="0" smtClean="0"/>
              <a:t>»</a:t>
            </a:r>
          </a:p>
          <a:p>
            <a:pPr marL="0" lvl="0" indent="0">
              <a:buNone/>
            </a:pPr>
            <a:r>
              <a:rPr lang="fr-FR" sz="1800" b="1" dirty="0">
                <a:solidFill>
                  <a:srgbClr val="C00000"/>
                </a:solidFill>
              </a:rPr>
              <a:t>Ce parcours </a:t>
            </a:r>
            <a:r>
              <a:rPr lang="fr-FR" sz="1800" b="1" dirty="0" smtClean="0">
                <a:solidFill>
                  <a:srgbClr val="C00000"/>
                </a:solidFill>
              </a:rPr>
              <a:t>permet aux élèves </a:t>
            </a:r>
            <a:r>
              <a:rPr lang="fr-FR" sz="1800" b="1" dirty="0">
                <a:solidFill>
                  <a:srgbClr val="C00000"/>
                </a:solidFill>
              </a:rPr>
              <a:t>:</a:t>
            </a:r>
          </a:p>
          <a:p>
            <a:pPr lvl="0">
              <a:buFont typeface="Courier New" panose="02070309020205020404" pitchFamily="49" charset="0"/>
              <a:buChar char="o"/>
            </a:pPr>
            <a:r>
              <a:rPr lang="fr-FR" sz="1800" b="1" dirty="0">
                <a:solidFill>
                  <a:srgbClr val="C00000"/>
                </a:solidFill>
              </a:rPr>
              <a:t> de découvrir l’univers des artistes et des œuvres d’art</a:t>
            </a:r>
          </a:p>
          <a:p>
            <a:pPr lvl="0">
              <a:buFont typeface="Courier New" panose="02070309020205020404" pitchFamily="49" charset="0"/>
              <a:buChar char="o"/>
            </a:pPr>
            <a:r>
              <a:rPr lang="fr-FR" sz="1800" b="1" dirty="0">
                <a:solidFill>
                  <a:srgbClr val="C00000"/>
                </a:solidFill>
              </a:rPr>
              <a:t> De mettre en avant vos compétences artistiques</a:t>
            </a:r>
          </a:p>
          <a:p>
            <a:pPr lvl="0">
              <a:buFont typeface="Courier New" panose="02070309020205020404" pitchFamily="49" charset="0"/>
              <a:buChar char="o"/>
            </a:pPr>
            <a:r>
              <a:rPr lang="fr-FR" sz="1800" b="1" dirty="0">
                <a:solidFill>
                  <a:srgbClr val="C00000"/>
                </a:solidFill>
              </a:rPr>
              <a:t> d’acquérir les bases d’une culture artistique</a:t>
            </a:r>
          </a:p>
          <a:p>
            <a:pPr marL="0" lvl="0" indent="0">
              <a:buNone/>
            </a:pPr>
            <a:r>
              <a:rPr lang="fr-FR" sz="1800" b="1" dirty="0" smtClean="0"/>
              <a:t>Dans </a:t>
            </a:r>
            <a:r>
              <a:rPr lang="fr-FR" sz="1800" b="1" dirty="0" smtClean="0"/>
              <a:t>les faits:</a:t>
            </a:r>
          </a:p>
          <a:p>
            <a:r>
              <a:rPr lang="fr-FR" sz="1700" b="1" dirty="0" smtClean="0"/>
              <a:t>Projets multiples, variés et réguliers afin de rencontrer les arts et la culture: </a:t>
            </a:r>
            <a:r>
              <a:rPr lang="fr-FR" sz="1700" dirty="0" smtClean="0"/>
              <a:t>sorties et voyages à dominante artistique et culturelle, spectacles vivants, cinéma, expositions, théâtre, photographie, rencontre avec des écrivains ….</a:t>
            </a:r>
          </a:p>
          <a:p>
            <a:r>
              <a:rPr lang="fr-FR" sz="1700" b="1" dirty="0" smtClean="0"/>
              <a:t>Dans la classe; à plusieurs classes; sur cycle (3 ou 4)</a:t>
            </a:r>
          </a:p>
          <a:p>
            <a:r>
              <a:rPr lang="fr-FR" sz="1700" b="1" dirty="0" smtClean="0"/>
              <a:t>Autour d’une discipline, de deux ou plusieurs disciplines </a:t>
            </a:r>
            <a:r>
              <a:rPr lang="fr-FR" sz="1700" dirty="0" smtClean="0"/>
              <a:t>(Arts P; Education musicale; Français; Histoire; EPS, ……)</a:t>
            </a:r>
          </a:p>
          <a:p>
            <a:r>
              <a:rPr lang="fr-FR" sz="1700" b="1" dirty="0" smtClean="0"/>
              <a:t> Avec des partenaires</a:t>
            </a:r>
            <a:r>
              <a:rPr lang="fr-FR" sz="1700" dirty="0" smtClean="0"/>
              <a:t>: Fond Régional d’Art Contemporain; compagnies de théâtre; festivals; médiathèques; musées; associations</a:t>
            </a:r>
            <a:endParaRPr lang="fr-FR" sz="1700" dirty="0"/>
          </a:p>
          <a:p>
            <a:pPr marL="0" indent="0">
              <a:buNone/>
            </a:pPr>
            <a:endParaRPr lang="fr-FR" dirty="0"/>
          </a:p>
        </p:txBody>
      </p:sp>
    </p:spTree>
    <p:extLst>
      <p:ext uri="{BB962C8B-B14F-4D97-AF65-F5344CB8AC3E}">
        <p14:creationId xmlns:p14="http://schemas.microsoft.com/office/powerpoint/2010/main" val="1989019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5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fade">
                                      <p:cBhvr>
                                        <p:cTn id="52" dur="500"/>
                                        <p:tgtEl>
                                          <p:spTgt spid="3">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Effect transition="in" filter="fade">
                                      <p:cBhvr>
                                        <p:cTn id="57" dur="500"/>
                                        <p:tgtEl>
                                          <p:spTgt spid="3">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0" end="10"/>
                                            </p:txEl>
                                          </p:spTgt>
                                        </p:tgtEl>
                                        <p:attrNameLst>
                                          <p:attrName>style.visibility</p:attrName>
                                        </p:attrNameLst>
                                      </p:cBhvr>
                                      <p:to>
                                        <p:strVal val="visible"/>
                                      </p:to>
                                    </p:set>
                                    <p:animEffect transition="in" filter="fade">
                                      <p:cBhvr>
                                        <p:cTn id="6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p:spPr>
        <p:txBody>
          <a:bodyPr/>
          <a:lstStyle/>
          <a:p>
            <a:pPr algn="ctr"/>
            <a:r>
              <a:rPr lang="fr-FR" sz="4000" b="1" dirty="0">
                <a:solidFill>
                  <a:prstClr val="black"/>
                </a:solidFill>
              </a:rPr>
              <a:t>La réforme du collège expliquée </a:t>
            </a:r>
            <a:r>
              <a:rPr lang="fr-FR" sz="4000" b="1" dirty="0" smtClean="0">
                <a:solidFill>
                  <a:prstClr val="black"/>
                </a:solidFill>
              </a:rPr>
              <a:t>aux parents</a:t>
            </a:r>
            <a:endParaRPr lang="fr-FR" dirty="0"/>
          </a:p>
        </p:txBody>
      </p:sp>
      <p:sp>
        <p:nvSpPr>
          <p:cNvPr id="3" name="Espace réservé du contenu 2"/>
          <p:cNvSpPr>
            <a:spLocks noGrp="1"/>
          </p:cNvSpPr>
          <p:nvPr>
            <p:ph idx="1"/>
          </p:nvPr>
        </p:nvSpPr>
        <p:spPr>
          <a:ln>
            <a:solidFill>
              <a:srgbClr val="0070C0"/>
            </a:solidFill>
            <a:prstDash val="dash"/>
          </a:ln>
        </p:spPr>
        <p:txBody>
          <a:bodyPr>
            <a:normAutofit fontScale="92500" lnSpcReduction="20000"/>
          </a:bodyPr>
          <a:lstStyle/>
          <a:p>
            <a:pPr lvl="0">
              <a:buFont typeface="Wingdings" panose="05000000000000000000" pitchFamily="2" charset="2"/>
              <a:buChar char="q"/>
            </a:pPr>
            <a:r>
              <a:rPr lang="fr-FR" sz="3300" b="1" dirty="0">
                <a:solidFill>
                  <a:srgbClr val="990099"/>
                </a:solidFill>
              </a:rPr>
              <a:t>Parcours citoyen </a:t>
            </a:r>
            <a:endParaRPr lang="fr-FR" sz="3300" b="1" dirty="0" smtClean="0">
              <a:solidFill>
                <a:srgbClr val="990099"/>
              </a:solidFill>
            </a:endParaRPr>
          </a:p>
          <a:p>
            <a:pPr marL="0" lvl="0" indent="0">
              <a:buNone/>
            </a:pPr>
            <a:r>
              <a:rPr lang="fr-FR" sz="2400" b="1" dirty="0">
                <a:solidFill>
                  <a:srgbClr val="990099"/>
                </a:solidFill>
              </a:rPr>
              <a:t>Ce parcours </a:t>
            </a:r>
            <a:r>
              <a:rPr lang="fr-FR" sz="2400" b="1" dirty="0" smtClean="0">
                <a:solidFill>
                  <a:srgbClr val="990099"/>
                </a:solidFill>
              </a:rPr>
              <a:t> permet aux élèves:</a:t>
            </a:r>
            <a:endParaRPr lang="fr-FR" sz="2400" b="1" dirty="0">
              <a:solidFill>
                <a:srgbClr val="990099"/>
              </a:solidFill>
            </a:endParaRPr>
          </a:p>
          <a:p>
            <a:pPr lvl="0">
              <a:buFont typeface="Courier New" panose="02070309020205020404" pitchFamily="49" charset="0"/>
              <a:buChar char="o"/>
            </a:pPr>
            <a:r>
              <a:rPr lang="fr-FR" sz="2400" b="1" dirty="0">
                <a:solidFill>
                  <a:srgbClr val="990099"/>
                </a:solidFill>
              </a:rPr>
              <a:t> de comprendre le </a:t>
            </a:r>
            <a:r>
              <a:rPr lang="fr-FR" sz="2400" b="1" dirty="0" smtClean="0">
                <a:solidFill>
                  <a:srgbClr val="990099"/>
                </a:solidFill>
              </a:rPr>
              <a:t>monde et la société, leur fonctionnement, leur transformation</a:t>
            </a:r>
            <a:endParaRPr lang="fr-FR" sz="2400" b="1" dirty="0">
              <a:solidFill>
                <a:srgbClr val="990099"/>
              </a:solidFill>
            </a:endParaRPr>
          </a:p>
          <a:p>
            <a:pPr lvl="0">
              <a:buFont typeface="Courier New" panose="02070309020205020404" pitchFamily="49" charset="0"/>
              <a:buChar char="o"/>
            </a:pPr>
            <a:r>
              <a:rPr lang="fr-FR" sz="2400" b="1" dirty="0" smtClean="0">
                <a:solidFill>
                  <a:srgbClr val="990099"/>
                </a:solidFill>
              </a:rPr>
              <a:t>d’acquérir </a:t>
            </a:r>
            <a:r>
              <a:rPr lang="fr-FR" sz="2400" b="1" dirty="0">
                <a:solidFill>
                  <a:srgbClr val="990099"/>
                </a:solidFill>
              </a:rPr>
              <a:t>des outils pour débattre avec les </a:t>
            </a:r>
            <a:r>
              <a:rPr lang="fr-FR" sz="2400" b="1" dirty="0" smtClean="0">
                <a:solidFill>
                  <a:srgbClr val="990099"/>
                </a:solidFill>
              </a:rPr>
              <a:t>autres : argumenter, convaincre</a:t>
            </a:r>
            <a:endParaRPr lang="fr-FR" sz="2400" b="1" dirty="0">
              <a:solidFill>
                <a:srgbClr val="990099"/>
              </a:solidFill>
            </a:endParaRPr>
          </a:p>
          <a:p>
            <a:pPr lvl="0">
              <a:buFont typeface="Courier New" panose="02070309020205020404" pitchFamily="49" charset="0"/>
              <a:buChar char="o"/>
            </a:pPr>
            <a:r>
              <a:rPr lang="fr-FR" sz="2400" b="1" dirty="0" smtClean="0">
                <a:solidFill>
                  <a:srgbClr val="990099"/>
                </a:solidFill>
              </a:rPr>
              <a:t>d’apprendre </a:t>
            </a:r>
            <a:r>
              <a:rPr lang="fr-FR" sz="2400" b="1" dirty="0">
                <a:solidFill>
                  <a:srgbClr val="990099"/>
                </a:solidFill>
              </a:rPr>
              <a:t>à traiter l’information des </a:t>
            </a:r>
            <a:r>
              <a:rPr lang="fr-FR" sz="2400" b="1" dirty="0" smtClean="0">
                <a:solidFill>
                  <a:srgbClr val="990099"/>
                </a:solidFill>
              </a:rPr>
              <a:t>médias</a:t>
            </a:r>
            <a:endParaRPr lang="fr-FR" sz="2400" b="1" dirty="0">
              <a:solidFill>
                <a:srgbClr val="990099"/>
              </a:solidFill>
            </a:endParaRPr>
          </a:p>
          <a:p>
            <a:r>
              <a:rPr lang="fr-FR" sz="1900" dirty="0" smtClean="0"/>
              <a:t>Participation </a:t>
            </a:r>
            <a:r>
              <a:rPr lang="fr-FR" sz="1900" dirty="0" smtClean="0"/>
              <a:t>à des </a:t>
            </a:r>
            <a:r>
              <a:rPr lang="fr-FR" sz="1900" dirty="0" smtClean="0"/>
              <a:t>scrutins; Participation </a:t>
            </a:r>
            <a:r>
              <a:rPr lang="fr-FR" sz="1900" dirty="0" smtClean="0"/>
              <a:t>aux instances du collège: conseil d’administration; conseil de discipline; Comité pour l’Education à la Santé et la Citoyenneté (CESC)</a:t>
            </a:r>
          </a:p>
          <a:p>
            <a:r>
              <a:rPr lang="fr-FR" sz="1900" dirty="0" smtClean="0"/>
              <a:t>Formation de délégué de </a:t>
            </a:r>
            <a:r>
              <a:rPr lang="fr-FR" sz="1900" dirty="0" smtClean="0"/>
              <a:t>classe; Préparation </a:t>
            </a:r>
            <a:r>
              <a:rPr lang="fr-FR" sz="1900" dirty="0" smtClean="0"/>
              <a:t>de </a:t>
            </a:r>
            <a:r>
              <a:rPr lang="fr-FR" sz="1900" dirty="0" smtClean="0"/>
              <a:t>l’ASSR</a:t>
            </a:r>
            <a:r>
              <a:rPr lang="fr-FR" sz="1900" dirty="0"/>
              <a:t>; Formation au PSC1</a:t>
            </a:r>
          </a:p>
          <a:p>
            <a:r>
              <a:rPr lang="fr-FR" sz="1900" dirty="0" smtClean="0"/>
              <a:t>Adhésion </a:t>
            </a:r>
            <a:r>
              <a:rPr lang="fr-FR" sz="1900" dirty="0" smtClean="0"/>
              <a:t>à une association: UNSS; FSE; club sportif </a:t>
            </a:r>
            <a:r>
              <a:rPr lang="fr-FR" sz="1900" dirty="0" smtClean="0"/>
              <a:t>; Animation </a:t>
            </a:r>
            <a:r>
              <a:rPr lang="fr-FR" sz="1900" dirty="0" smtClean="0"/>
              <a:t>d’un club au collège</a:t>
            </a:r>
          </a:p>
          <a:p>
            <a:r>
              <a:rPr lang="fr-FR" sz="1900" dirty="0" smtClean="0"/>
              <a:t>Commission « menus »</a:t>
            </a:r>
          </a:p>
          <a:p>
            <a:r>
              <a:rPr lang="fr-FR" sz="1900" dirty="0" smtClean="0"/>
              <a:t>Participation au tri des déchets et actions relevant du développement durable </a:t>
            </a:r>
            <a:r>
              <a:rPr lang="fr-FR" sz="1900" i="1" dirty="0" smtClean="0"/>
              <a:t>( gestion du label éco école; tri papier; anti-gaspillage; jardin et espaces verts; récupération d’objets usagés)</a:t>
            </a:r>
          </a:p>
          <a:p>
            <a:r>
              <a:rPr lang="fr-FR" sz="1900" dirty="0" smtClean="0"/>
              <a:t>Projets et actions de solidarité</a:t>
            </a:r>
          </a:p>
          <a:p>
            <a:endParaRPr lang="fr-FR" sz="2600" dirty="0"/>
          </a:p>
        </p:txBody>
      </p:sp>
    </p:spTree>
    <p:extLst>
      <p:ext uri="{BB962C8B-B14F-4D97-AF65-F5344CB8AC3E}">
        <p14:creationId xmlns:p14="http://schemas.microsoft.com/office/powerpoint/2010/main" val="3741059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fade">
                                      <p:cBhvr>
                                        <p:cTn id="32" dur="5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500"/>
                                        <p:tgtEl>
                                          <p:spTgt spid="3">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500"/>
                                        <p:tgtEl>
                                          <p:spTgt spid="3">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Effect transition="in" filter="fade">
                                      <p:cBhvr>
                                        <p:cTn id="52" dur="500"/>
                                        <p:tgtEl>
                                          <p:spTgt spid="3">
                                            <p:txEl>
                                              <p:pRg st="7" end="7"/>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8" end="8"/>
                                            </p:txEl>
                                          </p:spTgt>
                                        </p:tgtEl>
                                        <p:attrNameLst>
                                          <p:attrName>style.visibility</p:attrName>
                                        </p:attrNameLst>
                                      </p:cBhvr>
                                      <p:to>
                                        <p:strVal val="visible"/>
                                      </p:to>
                                    </p:set>
                                    <p:animEffect transition="in" filter="fade">
                                      <p:cBhvr>
                                        <p:cTn id="57" dur="500"/>
                                        <p:tgtEl>
                                          <p:spTgt spid="3">
                                            <p:txEl>
                                              <p:pRg st="8" end="8"/>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9" end="9"/>
                                            </p:txEl>
                                          </p:spTgt>
                                        </p:tgtEl>
                                        <p:attrNameLst>
                                          <p:attrName>style.visibility</p:attrName>
                                        </p:attrNameLst>
                                      </p:cBhvr>
                                      <p:to>
                                        <p:strVal val="visible"/>
                                      </p:to>
                                    </p:set>
                                    <p:animEffect transition="in" filter="fade">
                                      <p:cBhvr>
                                        <p:cTn id="62" dur="500"/>
                                        <p:tgtEl>
                                          <p:spTgt spid="3">
                                            <p:txEl>
                                              <p:pRg st="9" end="9"/>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Effect transition="in" filter="fade">
                                      <p:cBhvr>
                                        <p:cTn id="6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p:spPr>
        <p:txBody>
          <a:bodyPr/>
          <a:lstStyle/>
          <a:p>
            <a:pPr algn="ctr"/>
            <a:r>
              <a:rPr lang="fr-FR" sz="4000" b="1" dirty="0">
                <a:solidFill>
                  <a:prstClr val="black"/>
                </a:solidFill>
              </a:rPr>
              <a:t>La réforme du collège expliquée aux </a:t>
            </a:r>
            <a:r>
              <a:rPr lang="fr-FR" sz="4000" b="1" dirty="0" smtClean="0">
                <a:solidFill>
                  <a:prstClr val="black"/>
                </a:solidFill>
              </a:rPr>
              <a:t>parents </a:t>
            </a:r>
            <a:endParaRPr lang="fr-FR" dirty="0"/>
          </a:p>
        </p:txBody>
      </p:sp>
      <p:sp>
        <p:nvSpPr>
          <p:cNvPr id="3" name="Espace réservé du contenu 2"/>
          <p:cNvSpPr>
            <a:spLocks noGrp="1"/>
          </p:cNvSpPr>
          <p:nvPr>
            <p:ph idx="1"/>
          </p:nvPr>
        </p:nvSpPr>
        <p:spPr/>
        <p:txBody>
          <a:bodyPr/>
          <a:lstStyle/>
          <a:p>
            <a:r>
              <a:rPr lang="fr-FR" dirty="0" smtClean="0"/>
              <a:t>4 points de changement:</a:t>
            </a:r>
          </a:p>
          <a:p>
            <a:pPr>
              <a:buFont typeface="Wingdings" panose="05000000000000000000" pitchFamily="2" charset="2"/>
              <a:buChar char="Ø"/>
            </a:pPr>
            <a:r>
              <a:rPr lang="fr-FR" b="1" dirty="0" smtClean="0">
                <a:solidFill>
                  <a:srgbClr val="FF0000"/>
                </a:solidFill>
              </a:rPr>
              <a:t> </a:t>
            </a:r>
            <a:r>
              <a:rPr lang="fr-FR" sz="4000" b="1" dirty="0" smtClean="0">
                <a:solidFill>
                  <a:srgbClr val="FF0000"/>
                </a:solidFill>
              </a:rPr>
              <a:t>Changement de l’organisation de la scolarité (jusqu’à la fin de l’obligation scolaire)</a:t>
            </a:r>
          </a:p>
          <a:p>
            <a:pPr>
              <a:buFont typeface="Wingdings" panose="05000000000000000000" pitchFamily="2" charset="2"/>
              <a:buChar char="Ø"/>
            </a:pPr>
            <a:r>
              <a:rPr lang="fr-FR" sz="4000" b="1" dirty="0" smtClean="0">
                <a:solidFill>
                  <a:srgbClr val="92D050"/>
                </a:solidFill>
              </a:rPr>
              <a:t> Changement des programmes</a:t>
            </a:r>
          </a:p>
          <a:p>
            <a:pPr>
              <a:buFont typeface="Wingdings" panose="05000000000000000000" pitchFamily="2" charset="2"/>
              <a:buChar char="Ø"/>
            </a:pPr>
            <a:r>
              <a:rPr lang="fr-FR" sz="4000" b="1" dirty="0" smtClean="0">
                <a:solidFill>
                  <a:srgbClr val="00B0F0"/>
                </a:solidFill>
              </a:rPr>
              <a:t> Changement des organisations</a:t>
            </a:r>
          </a:p>
          <a:p>
            <a:pPr>
              <a:buFont typeface="Wingdings" panose="05000000000000000000" pitchFamily="2" charset="2"/>
              <a:buChar char="Ø"/>
            </a:pPr>
            <a:r>
              <a:rPr lang="fr-FR" sz="4000" b="1" dirty="0" smtClean="0">
                <a:solidFill>
                  <a:srgbClr val="FF3399"/>
                </a:solidFill>
              </a:rPr>
              <a:t> Réforme pédagogique </a:t>
            </a:r>
          </a:p>
          <a:p>
            <a:endParaRPr lang="fr-FR" b="1" dirty="0">
              <a:solidFill>
                <a:srgbClr val="92D050"/>
              </a:solidFill>
            </a:endParaRPr>
          </a:p>
        </p:txBody>
      </p:sp>
    </p:spTree>
    <p:extLst>
      <p:ext uri="{BB962C8B-B14F-4D97-AF65-F5344CB8AC3E}">
        <p14:creationId xmlns:p14="http://schemas.microsoft.com/office/powerpoint/2010/main" val="2085516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43354"/>
            <a:ext cx="10515600" cy="1325563"/>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p:spPr>
        <p:txBody>
          <a:bodyPr/>
          <a:lstStyle/>
          <a:p>
            <a:pPr algn="ctr"/>
            <a:r>
              <a:rPr lang="fr-FR" sz="4000" b="1" dirty="0">
                <a:solidFill>
                  <a:prstClr val="black"/>
                </a:solidFill>
              </a:rPr>
              <a:t>La réforme du collège expliquée aux </a:t>
            </a:r>
            <a:r>
              <a:rPr lang="fr-FR" sz="4000" b="1" dirty="0" smtClean="0">
                <a:solidFill>
                  <a:prstClr val="black"/>
                </a:solidFill>
              </a:rPr>
              <a:t>parents </a:t>
            </a:r>
            <a:endParaRPr lang="fr-FR" dirty="0"/>
          </a:p>
        </p:txBody>
      </p:sp>
      <p:sp>
        <p:nvSpPr>
          <p:cNvPr id="3" name="Espace réservé du contenu 2"/>
          <p:cNvSpPr>
            <a:spLocks noGrp="1"/>
          </p:cNvSpPr>
          <p:nvPr>
            <p:ph idx="1"/>
          </p:nvPr>
        </p:nvSpPr>
        <p:spPr/>
        <p:txBody>
          <a:bodyPr>
            <a:normAutofit lnSpcReduction="10000"/>
          </a:bodyPr>
          <a:lstStyle/>
          <a:p>
            <a:pPr lvl="0">
              <a:buFont typeface="Wingdings" panose="05000000000000000000" pitchFamily="2" charset="2"/>
              <a:buChar char="q"/>
            </a:pPr>
            <a:r>
              <a:rPr lang="fr-FR" sz="2600" b="1" dirty="0">
                <a:solidFill>
                  <a:srgbClr val="7030A0"/>
                </a:solidFill>
              </a:rPr>
              <a:t> Parcours avenir</a:t>
            </a:r>
          </a:p>
          <a:p>
            <a:pPr marL="0" lvl="0" indent="0">
              <a:spcBef>
                <a:spcPts val="1200"/>
              </a:spcBef>
              <a:spcAft>
                <a:spcPts val="200"/>
              </a:spcAft>
              <a:buClr>
                <a:srgbClr val="1CADE4"/>
              </a:buClr>
              <a:buSzPct val="100000"/>
              <a:buNone/>
            </a:pPr>
            <a:r>
              <a:rPr lang="fr-FR" sz="1700" b="1" dirty="0">
                <a:solidFill>
                  <a:srgbClr val="7030A0"/>
                </a:solidFill>
                <a:latin typeface="Tw Cen MT" panose="020B0602020104020603"/>
              </a:rPr>
              <a:t>Ce parcours permet:</a:t>
            </a:r>
          </a:p>
          <a:p>
            <a:pPr marL="91440" lvl="0" indent="-91440">
              <a:spcBef>
                <a:spcPts val="1200"/>
              </a:spcBef>
              <a:spcAft>
                <a:spcPts val="200"/>
              </a:spcAft>
              <a:buClr>
                <a:srgbClr val="1CADE4"/>
              </a:buClr>
              <a:buSzPct val="100000"/>
              <a:buFont typeface="Courier New" panose="02070309020205020404" pitchFamily="49" charset="0"/>
              <a:buChar char="o"/>
            </a:pPr>
            <a:r>
              <a:rPr lang="fr-FR" sz="1700" b="1" dirty="0">
                <a:solidFill>
                  <a:srgbClr val="7030A0"/>
                </a:solidFill>
                <a:latin typeface="Tw Cen MT" panose="020B0602020104020603"/>
              </a:rPr>
              <a:t> d’aller à la rencontre du monde professionnel</a:t>
            </a:r>
          </a:p>
          <a:p>
            <a:pPr marL="514350" lvl="0" indent="-514350">
              <a:spcBef>
                <a:spcPts val="1200"/>
              </a:spcBef>
              <a:spcAft>
                <a:spcPts val="200"/>
              </a:spcAft>
              <a:buClr>
                <a:srgbClr val="1CADE4"/>
              </a:buClr>
              <a:buSzPct val="100000"/>
              <a:buFont typeface="+mj-lt"/>
              <a:buAutoNum type="arabicPeriod"/>
            </a:pPr>
            <a:r>
              <a:rPr lang="fr-FR" sz="1500" b="1" dirty="0">
                <a:solidFill>
                  <a:prstClr val="black"/>
                </a:solidFill>
                <a:latin typeface="Tw Cen MT" panose="020B0602020104020603"/>
              </a:rPr>
              <a:t>Parcours individuel d’orientation:</a:t>
            </a:r>
          </a:p>
          <a:p>
            <a:pPr marL="0" lvl="0" indent="0">
              <a:spcBef>
                <a:spcPts val="1200"/>
              </a:spcBef>
              <a:spcAft>
                <a:spcPts val="200"/>
              </a:spcAft>
              <a:buClr>
                <a:srgbClr val="1CADE4"/>
              </a:buClr>
              <a:buSzPct val="100000"/>
              <a:buNone/>
            </a:pPr>
            <a:r>
              <a:rPr lang="fr-FR" sz="1500" dirty="0">
                <a:solidFill>
                  <a:prstClr val="black"/>
                </a:solidFill>
                <a:latin typeface="Tw Cen MT" panose="020B0602020104020603"/>
              </a:rPr>
              <a:t>       afin de construire le projet personnel d’orientation: rencontres avec la COP; JPO des lycées; mini-stages en lycée; visites d’établissements d’enseignement professionnel; forum des métiers….</a:t>
            </a:r>
          </a:p>
          <a:p>
            <a:pPr marL="514350" lvl="0" indent="-514350">
              <a:spcBef>
                <a:spcPts val="1200"/>
              </a:spcBef>
              <a:spcAft>
                <a:spcPts val="200"/>
              </a:spcAft>
              <a:buClr>
                <a:srgbClr val="1CADE4"/>
              </a:buClr>
              <a:buSzPct val="100000"/>
              <a:buFont typeface="Arial" panose="020B0604020202020204" pitchFamily="34" charset="0"/>
              <a:buAutoNum type="arabicPeriod" startAt="2"/>
            </a:pPr>
            <a:r>
              <a:rPr lang="fr-FR" sz="1500" b="1" dirty="0">
                <a:solidFill>
                  <a:prstClr val="black"/>
                </a:solidFill>
                <a:latin typeface="Tw Cen MT" panose="020B0602020104020603"/>
              </a:rPr>
              <a:t>Découverte du monde professionnel:</a:t>
            </a:r>
          </a:p>
          <a:p>
            <a:pPr marL="0" lvl="0" indent="0">
              <a:spcBef>
                <a:spcPts val="1200"/>
              </a:spcBef>
              <a:spcAft>
                <a:spcPts val="200"/>
              </a:spcAft>
              <a:buClr>
                <a:srgbClr val="1CADE4"/>
              </a:buClr>
              <a:buSzPct val="100000"/>
              <a:buNone/>
            </a:pPr>
            <a:r>
              <a:rPr lang="fr-FR" sz="1500" b="1" dirty="0">
                <a:solidFill>
                  <a:prstClr val="black"/>
                </a:solidFill>
                <a:latin typeface="Tw Cen MT" panose="020B0602020104020603"/>
              </a:rPr>
              <a:t>       </a:t>
            </a:r>
            <a:r>
              <a:rPr lang="fr-FR" sz="1500" dirty="0">
                <a:solidFill>
                  <a:prstClr val="black"/>
                </a:solidFill>
                <a:latin typeface="Tw Cen MT" panose="020B0602020104020603"/>
              </a:rPr>
              <a:t>recherche, stage et compte-rendu de stage d’observation en entreprise; rédaction d’une lettre de motivation; rédaction d’un CV; visites d’entreprises; rencontres avec des professionnels….</a:t>
            </a:r>
            <a:endParaRPr lang="fr-FR" sz="1500" b="1" dirty="0">
              <a:solidFill>
                <a:prstClr val="black"/>
              </a:solidFill>
              <a:latin typeface="Tw Cen MT" panose="020B0602020104020603"/>
            </a:endParaRPr>
          </a:p>
          <a:p>
            <a:pPr marL="91440" lvl="0" indent="-91440">
              <a:spcBef>
                <a:spcPts val="1200"/>
              </a:spcBef>
              <a:spcAft>
                <a:spcPts val="200"/>
              </a:spcAft>
              <a:buClr>
                <a:srgbClr val="1CADE4"/>
              </a:buClr>
              <a:buSzPct val="100000"/>
              <a:buFont typeface="Courier New" panose="02070309020205020404" pitchFamily="49" charset="0"/>
              <a:buChar char="o"/>
            </a:pPr>
            <a:endParaRPr lang="fr-FR" sz="1700" b="1" dirty="0">
              <a:solidFill>
                <a:srgbClr val="7030A0"/>
              </a:solidFill>
              <a:latin typeface="Tw Cen MT" panose="020B0602020104020603"/>
            </a:endParaRPr>
          </a:p>
          <a:p>
            <a:pPr marL="91440" lvl="0" indent="-91440">
              <a:spcBef>
                <a:spcPts val="1200"/>
              </a:spcBef>
              <a:spcAft>
                <a:spcPts val="200"/>
              </a:spcAft>
              <a:buClr>
                <a:srgbClr val="1CADE4"/>
              </a:buClr>
              <a:buSzPct val="100000"/>
              <a:buFont typeface="Courier New" panose="02070309020205020404" pitchFamily="49" charset="0"/>
              <a:buChar char="o"/>
            </a:pPr>
            <a:r>
              <a:rPr lang="fr-FR" sz="1700" b="1" dirty="0">
                <a:solidFill>
                  <a:srgbClr val="7030A0"/>
                </a:solidFill>
                <a:latin typeface="Tw Cen MT" panose="020B0602020104020603"/>
              </a:rPr>
              <a:t>De mûrir </a:t>
            </a:r>
            <a:r>
              <a:rPr lang="fr-FR" sz="1700" b="1" dirty="0" smtClean="0">
                <a:solidFill>
                  <a:srgbClr val="7030A0"/>
                </a:solidFill>
                <a:latin typeface="Tw Cen MT" panose="020B0602020104020603"/>
              </a:rPr>
              <a:t>les </a:t>
            </a:r>
            <a:r>
              <a:rPr lang="fr-FR" sz="1700" b="1" dirty="0">
                <a:solidFill>
                  <a:srgbClr val="7030A0"/>
                </a:solidFill>
                <a:latin typeface="Tw Cen MT" panose="020B0602020104020603"/>
              </a:rPr>
              <a:t>opinions et d’apprendre à défendre </a:t>
            </a:r>
            <a:r>
              <a:rPr lang="fr-FR" sz="1700" b="1" dirty="0" smtClean="0">
                <a:solidFill>
                  <a:srgbClr val="7030A0"/>
                </a:solidFill>
                <a:latin typeface="Tw Cen MT" panose="020B0602020104020603"/>
              </a:rPr>
              <a:t>les engagements, les convictions</a:t>
            </a:r>
            <a:endParaRPr lang="fr-FR" sz="1700" b="1" dirty="0">
              <a:solidFill>
                <a:srgbClr val="7030A0"/>
              </a:solidFill>
              <a:latin typeface="Tw Cen MT" panose="020B0602020104020603"/>
            </a:endParaRPr>
          </a:p>
          <a:p>
            <a:pPr marL="91440" lvl="0" indent="-91440">
              <a:spcBef>
                <a:spcPts val="1200"/>
              </a:spcBef>
              <a:spcAft>
                <a:spcPts val="200"/>
              </a:spcAft>
              <a:buClr>
                <a:srgbClr val="1CADE4"/>
              </a:buClr>
              <a:buSzPct val="100000"/>
              <a:buFont typeface="Courier New" panose="02070309020205020404" pitchFamily="49" charset="0"/>
              <a:buChar char="o"/>
            </a:pPr>
            <a:r>
              <a:rPr lang="fr-FR" sz="1700" b="1" dirty="0">
                <a:solidFill>
                  <a:srgbClr val="7030A0"/>
                </a:solidFill>
                <a:latin typeface="Tw Cen MT" panose="020B0602020104020603"/>
              </a:rPr>
              <a:t>De </a:t>
            </a:r>
            <a:r>
              <a:rPr lang="fr-FR" sz="1700" b="1" dirty="0" smtClean="0">
                <a:solidFill>
                  <a:srgbClr val="7030A0"/>
                </a:solidFill>
                <a:latin typeface="Tw Cen MT" panose="020B0602020104020603"/>
              </a:rPr>
              <a:t>familiariser les élèves </a:t>
            </a:r>
            <a:r>
              <a:rPr lang="fr-FR" sz="1700" b="1" dirty="0">
                <a:solidFill>
                  <a:srgbClr val="7030A0"/>
                </a:solidFill>
                <a:latin typeface="Tw Cen MT" panose="020B0602020104020603"/>
              </a:rPr>
              <a:t>avec les grands débats sur des sujets d’éthique et de </a:t>
            </a:r>
            <a:r>
              <a:rPr lang="fr-FR" sz="1700" b="1" dirty="0" smtClean="0">
                <a:solidFill>
                  <a:srgbClr val="7030A0"/>
                </a:solidFill>
                <a:latin typeface="Tw Cen MT" panose="020B0602020104020603"/>
              </a:rPr>
              <a:t>société.</a:t>
            </a:r>
            <a:endParaRPr lang="fr-FR" sz="1700" b="1" dirty="0">
              <a:solidFill>
                <a:srgbClr val="7030A0"/>
              </a:solidFill>
              <a:latin typeface="Tw Cen MT" panose="020B0602020104020603"/>
            </a:endParaRPr>
          </a:p>
          <a:p>
            <a:endParaRPr lang="fr-FR" dirty="0"/>
          </a:p>
        </p:txBody>
      </p:sp>
    </p:spTree>
    <p:extLst>
      <p:ext uri="{BB962C8B-B14F-4D97-AF65-F5344CB8AC3E}">
        <p14:creationId xmlns:p14="http://schemas.microsoft.com/office/powerpoint/2010/main" val="3961287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5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fade">
                                      <p:cBhvr>
                                        <p:cTn id="39" dur="500"/>
                                        <p:tgtEl>
                                          <p:spTgt spid="3">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Effect transition="in" filter="fade">
                                      <p:cBhvr>
                                        <p:cTn id="44" dur="5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fade">
                                      <p:cBhvr>
                                        <p:cTn id="49" dur="500"/>
                                        <p:tgtEl>
                                          <p:spTgt spid="3">
                                            <p:txEl>
                                              <p:pRg st="8" end="8"/>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3">
                                            <p:txEl>
                                              <p:pRg st="9" end="9"/>
                                            </p:txEl>
                                          </p:spTgt>
                                        </p:tgtEl>
                                        <p:attrNameLst>
                                          <p:attrName>style.visibility</p:attrName>
                                        </p:attrNameLst>
                                      </p:cBhvr>
                                      <p:to>
                                        <p:strVal val="visible"/>
                                      </p:to>
                                    </p:set>
                                    <p:animEffect transition="in" filter="fade">
                                      <p:cBhvr>
                                        <p:cTn id="54"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p:spPr>
        <p:txBody>
          <a:bodyPr/>
          <a:lstStyle/>
          <a:p>
            <a:pPr algn="ctr"/>
            <a:r>
              <a:rPr lang="fr-FR" sz="4000" b="1" dirty="0">
                <a:solidFill>
                  <a:prstClr val="black"/>
                </a:solidFill>
              </a:rPr>
              <a:t>La réforme du collège expliquée aux </a:t>
            </a:r>
            <a:r>
              <a:rPr lang="fr-FR" sz="4000" b="1" dirty="0" smtClean="0">
                <a:solidFill>
                  <a:prstClr val="black"/>
                </a:solidFill>
              </a:rPr>
              <a:t>parents </a:t>
            </a:r>
            <a:endParaRPr lang="fr-FR" dirty="0"/>
          </a:p>
        </p:txBody>
      </p:sp>
      <p:sp>
        <p:nvSpPr>
          <p:cNvPr id="3" name="Espace réservé du contenu 2"/>
          <p:cNvSpPr>
            <a:spLocks noGrp="1"/>
          </p:cNvSpPr>
          <p:nvPr>
            <p:ph idx="1"/>
          </p:nvPr>
        </p:nvSpPr>
        <p:spPr>
          <a:ln>
            <a:solidFill>
              <a:srgbClr val="0070C0"/>
            </a:solidFill>
            <a:prstDash val="dash"/>
          </a:ln>
        </p:spPr>
        <p:txBody>
          <a:bodyPr>
            <a:normAutofit/>
          </a:bodyPr>
          <a:lstStyle/>
          <a:p>
            <a:pPr lvl="0">
              <a:buFont typeface="Wingdings" panose="05000000000000000000" pitchFamily="2" charset="2"/>
              <a:buChar char="q"/>
            </a:pPr>
            <a:r>
              <a:rPr lang="fr-FR" sz="2600" b="1" dirty="0">
                <a:solidFill>
                  <a:srgbClr val="00B050"/>
                </a:solidFill>
              </a:rPr>
              <a:t> Parcours </a:t>
            </a:r>
            <a:r>
              <a:rPr lang="fr-FR" sz="2600" b="1" dirty="0" smtClean="0">
                <a:solidFill>
                  <a:srgbClr val="00B050"/>
                </a:solidFill>
              </a:rPr>
              <a:t>éducatif de santé. </a:t>
            </a:r>
            <a:r>
              <a:rPr lang="fr-FR" sz="2600" b="1" dirty="0" smtClean="0"/>
              <a:t>Il est un des composants du Projet d’établissement et piloté par le CESC (comité pour l’éducation à la santé et la citoyenneté) </a:t>
            </a:r>
            <a:endParaRPr lang="fr-FR" sz="2600" b="1" dirty="0" smtClean="0">
              <a:solidFill>
                <a:srgbClr val="00B050"/>
              </a:solidFill>
            </a:endParaRPr>
          </a:p>
          <a:p>
            <a:pPr marL="0" lvl="0" indent="0">
              <a:buNone/>
            </a:pPr>
            <a:r>
              <a:rPr lang="fr-FR" sz="2600" b="1" dirty="0" smtClean="0"/>
              <a:t>3 axes d’action: </a:t>
            </a:r>
            <a:r>
              <a:rPr lang="fr-FR" sz="2600" b="1" dirty="0" smtClean="0">
                <a:solidFill>
                  <a:srgbClr val="00B050"/>
                </a:solidFill>
              </a:rPr>
              <a:t>éducation à la santé, prévention, protection de la </a:t>
            </a:r>
            <a:r>
              <a:rPr lang="fr-FR" sz="2600" b="1" dirty="0" smtClean="0">
                <a:solidFill>
                  <a:srgbClr val="00B050"/>
                </a:solidFill>
              </a:rPr>
              <a:t>santé.</a:t>
            </a:r>
            <a:endParaRPr lang="fr-FR" sz="2600" b="1" dirty="0" smtClean="0">
              <a:solidFill>
                <a:srgbClr val="00B050"/>
              </a:solidFill>
            </a:endParaRPr>
          </a:p>
          <a:p>
            <a:pPr marL="0" lvl="0" indent="0">
              <a:buNone/>
            </a:pPr>
            <a:r>
              <a:rPr lang="fr-FR" sz="2600" dirty="0" smtClean="0"/>
              <a:t>Dans les faits:</a:t>
            </a:r>
            <a:endParaRPr lang="fr-FR" sz="2600" dirty="0"/>
          </a:p>
          <a:p>
            <a:r>
              <a:rPr lang="fr-FR" sz="2200" dirty="0" smtClean="0"/>
              <a:t>Participation à des actions de sensibilisation sur l’estime de soi; la vie affective et amoureuse, le harcèlement….</a:t>
            </a:r>
          </a:p>
          <a:p>
            <a:r>
              <a:rPr lang="fr-FR" sz="2200" dirty="0" smtClean="0"/>
              <a:t> Participation à des actions, collectives ou individuelles de prévention sur les  </a:t>
            </a:r>
            <a:r>
              <a:rPr lang="fr-FR" sz="2200" dirty="0"/>
              <a:t>conduites à risques </a:t>
            </a:r>
            <a:r>
              <a:rPr lang="fr-FR" sz="2200" i="1" dirty="0"/>
              <a:t>(tabac, alcool</a:t>
            </a:r>
            <a:r>
              <a:rPr lang="fr-FR" sz="2200" i="1" dirty="0" smtClean="0"/>
              <a:t>)</a:t>
            </a:r>
          </a:p>
          <a:p>
            <a:r>
              <a:rPr lang="fr-FR" sz="2200" dirty="0" smtClean="0"/>
              <a:t>Actions sur la restauration scolaire: commission « menus »; respect de l’équilibre alimentaire.</a:t>
            </a:r>
          </a:p>
          <a:p>
            <a:endParaRPr lang="fr-FR" sz="2200" dirty="0" smtClean="0"/>
          </a:p>
          <a:p>
            <a:endParaRPr lang="fr-FR" dirty="0"/>
          </a:p>
          <a:p>
            <a:endParaRPr lang="fr-FR" dirty="0"/>
          </a:p>
        </p:txBody>
      </p:sp>
    </p:spTree>
    <p:extLst>
      <p:ext uri="{BB962C8B-B14F-4D97-AF65-F5344CB8AC3E}">
        <p14:creationId xmlns:p14="http://schemas.microsoft.com/office/powerpoint/2010/main" val="3424939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fade">
                                      <p:cBhvr>
                                        <p:cTn id="32" dur="5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p:spPr>
        <p:txBody>
          <a:bodyPr/>
          <a:lstStyle/>
          <a:p>
            <a:pPr algn="ctr"/>
            <a:r>
              <a:rPr lang="fr-FR" sz="4000" b="1" dirty="0">
                <a:solidFill>
                  <a:prstClr val="black"/>
                </a:solidFill>
              </a:rPr>
              <a:t>La réforme du collège expliquée aux </a:t>
            </a:r>
            <a:r>
              <a:rPr lang="fr-FR" sz="4000" b="1" dirty="0" smtClean="0">
                <a:solidFill>
                  <a:prstClr val="black"/>
                </a:solidFill>
              </a:rPr>
              <a:t>parents </a:t>
            </a:r>
            <a:endParaRPr lang="fr-FR" dirty="0"/>
          </a:p>
        </p:txBody>
      </p:sp>
      <p:sp>
        <p:nvSpPr>
          <p:cNvPr id="3" name="Espace réservé du contenu 2"/>
          <p:cNvSpPr>
            <a:spLocks noGrp="1"/>
          </p:cNvSpPr>
          <p:nvPr>
            <p:ph idx="1"/>
          </p:nvPr>
        </p:nvSpPr>
        <p:spPr/>
        <p:txBody>
          <a:bodyPr>
            <a:normAutofit fontScale="92500" lnSpcReduction="10000"/>
          </a:bodyPr>
          <a:lstStyle/>
          <a:p>
            <a:r>
              <a:rPr lang="fr-FR" sz="2400" b="1" dirty="0" smtClean="0">
                <a:solidFill>
                  <a:srgbClr val="00B050"/>
                </a:solidFill>
                <a:latin typeface="Arial" panose="020B0604020202020204" pitchFamily="34" charset="0"/>
              </a:rPr>
              <a:t>Que devient le DNB (Diplôme National du Brevet)?</a:t>
            </a:r>
          </a:p>
          <a:p>
            <a:r>
              <a:rPr lang="fr-FR" sz="1800" b="1" dirty="0" smtClean="0">
                <a:solidFill>
                  <a:srgbClr val="00B050"/>
                </a:solidFill>
                <a:latin typeface="Arial" panose="020B0604020202020204" pitchFamily="34" charset="0"/>
              </a:rPr>
              <a:t>Les détails sur le contrôle continu et sa prise en compte seront donnés à la rentrée aux nouveaux élèves de 3</a:t>
            </a:r>
            <a:r>
              <a:rPr lang="fr-FR" sz="1800" b="1" baseline="30000" dirty="0" smtClean="0">
                <a:solidFill>
                  <a:srgbClr val="00B050"/>
                </a:solidFill>
                <a:latin typeface="Arial" panose="020B0604020202020204" pitchFamily="34" charset="0"/>
              </a:rPr>
              <a:t>ème</a:t>
            </a:r>
            <a:r>
              <a:rPr lang="fr-FR" sz="1800" b="1" dirty="0" smtClean="0">
                <a:solidFill>
                  <a:srgbClr val="00B050"/>
                </a:solidFill>
                <a:latin typeface="Arial" panose="020B0604020202020204" pitchFamily="34" charset="0"/>
              </a:rPr>
              <a:t>.</a:t>
            </a:r>
            <a:endParaRPr lang="fr-FR" sz="1900" b="1" dirty="0" smtClean="0">
              <a:latin typeface="Arial" panose="020B0604020202020204" pitchFamily="34" charset="0"/>
            </a:endParaRPr>
          </a:p>
          <a:p>
            <a:r>
              <a:rPr lang="fr-FR" sz="2400" b="1" dirty="0" smtClean="0">
                <a:solidFill>
                  <a:srgbClr val="0070C0"/>
                </a:solidFill>
                <a:latin typeface="Arial" panose="020B0604020202020204" pitchFamily="34" charset="0"/>
              </a:rPr>
              <a:t>Les </a:t>
            </a:r>
            <a:r>
              <a:rPr lang="fr-FR" sz="2400" b="1" dirty="0">
                <a:solidFill>
                  <a:srgbClr val="0070C0"/>
                </a:solidFill>
                <a:latin typeface="Arial" panose="020B0604020202020204" pitchFamily="34" charset="0"/>
              </a:rPr>
              <a:t>épreuves de l'examen terminal</a:t>
            </a:r>
          </a:p>
          <a:p>
            <a:r>
              <a:rPr lang="fr-FR" sz="2200" dirty="0">
                <a:solidFill>
                  <a:srgbClr val="474747"/>
                </a:solidFill>
                <a:latin typeface="Arial" panose="020B0604020202020204" pitchFamily="34" charset="0"/>
              </a:rPr>
              <a:t>Pour les candidats scolaires, l'examen comporte trois épreuves obligatoires :</a:t>
            </a:r>
          </a:p>
          <a:p>
            <a:r>
              <a:rPr lang="fr-FR" sz="2200" dirty="0">
                <a:solidFill>
                  <a:srgbClr val="474747"/>
                </a:solidFill>
                <a:latin typeface="Arial" panose="020B0604020202020204" pitchFamily="34" charset="0"/>
              </a:rPr>
              <a:t>une </a:t>
            </a:r>
            <a:r>
              <a:rPr lang="fr-FR" sz="2200" b="1" dirty="0">
                <a:solidFill>
                  <a:srgbClr val="0070C0"/>
                </a:solidFill>
                <a:latin typeface="Arial" panose="020B0604020202020204" pitchFamily="34" charset="0"/>
              </a:rPr>
              <a:t>épreuve orale</a:t>
            </a:r>
            <a:r>
              <a:rPr lang="fr-FR" sz="2200" dirty="0">
                <a:solidFill>
                  <a:srgbClr val="474747"/>
                </a:solidFill>
                <a:latin typeface="Arial" panose="020B0604020202020204" pitchFamily="34" charset="0"/>
              </a:rPr>
              <a:t> qui porte sur un des projets menés par le candidat pendant le cycle 4 dans le cadre des enseignements pratiques interdisciplinaires, du parcours Avenir, du parcours citoyen ou du parcours d'éducation artistique et culturelle ;</a:t>
            </a:r>
          </a:p>
          <a:p>
            <a:r>
              <a:rPr lang="fr-FR" sz="2200" dirty="0">
                <a:solidFill>
                  <a:srgbClr val="474747"/>
                </a:solidFill>
                <a:latin typeface="Arial" panose="020B0604020202020204" pitchFamily="34" charset="0"/>
              </a:rPr>
              <a:t>une </a:t>
            </a:r>
            <a:r>
              <a:rPr lang="fr-FR" sz="2200" b="1" dirty="0">
                <a:solidFill>
                  <a:srgbClr val="0070C0"/>
                </a:solidFill>
                <a:latin typeface="Arial" panose="020B0604020202020204" pitchFamily="34" charset="0"/>
              </a:rPr>
              <a:t>épreuve écrite qui porte sur les programmes de mathématiques</a:t>
            </a:r>
            <a:r>
              <a:rPr lang="fr-FR" sz="2200" b="1" dirty="0">
                <a:solidFill>
                  <a:srgbClr val="474747"/>
                </a:solidFill>
                <a:latin typeface="Arial" panose="020B0604020202020204" pitchFamily="34" charset="0"/>
              </a:rPr>
              <a:t>, </a:t>
            </a:r>
            <a:r>
              <a:rPr lang="fr-FR" sz="2200" b="1" dirty="0">
                <a:solidFill>
                  <a:srgbClr val="0070C0"/>
                </a:solidFill>
                <a:latin typeface="Arial" panose="020B0604020202020204" pitchFamily="34" charset="0"/>
              </a:rPr>
              <a:t>physique-chimie, sciences de la vie et de la Terre et technologie</a:t>
            </a:r>
            <a:r>
              <a:rPr lang="fr-FR" sz="2200" dirty="0">
                <a:solidFill>
                  <a:srgbClr val="474747"/>
                </a:solidFill>
                <a:latin typeface="Arial" panose="020B0604020202020204" pitchFamily="34" charset="0"/>
              </a:rPr>
              <a:t> (ou leurs équivalents pour la série professionnelle) ;</a:t>
            </a:r>
          </a:p>
          <a:p>
            <a:r>
              <a:rPr lang="fr-FR" sz="2200" dirty="0">
                <a:solidFill>
                  <a:srgbClr val="474747"/>
                </a:solidFill>
                <a:latin typeface="Arial" panose="020B0604020202020204" pitchFamily="34" charset="0"/>
              </a:rPr>
              <a:t>une </a:t>
            </a:r>
            <a:r>
              <a:rPr lang="fr-FR" sz="2200" b="1" dirty="0">
                <a:solidFill>
                  <a:srgbClr val="0070C0"/>
                </a:solidFill>
                <a:latin typeface="Arial" panose="020B0604020202020204" pitchFamily="34" charset="0"/>
              </a:rPr>
              <a:t>épreuve écrite qui porte sur les programmes de français, histoire et géographie et enseignement moral et civique</a:t>
            </a:r>
            <a:r>
              <a:rPr lang="fr-FR" sz="2200" dirty="0">
                <a:solidFill>
                  <a:srgbClr val="0070C0"/>
                </a:solidFill>
                <a:latin typeface="Arial" panose="020B0604020202020204" pitchFamily="34" charset="0"/>
              </a:rPr>
              <a:t>.</a:t>
            </a:r>
          </a:p>
          <a:p>
            <a:endParaRPr lang="fr-FR" dirty="0"/>
          </a:p>
        </p:txBody>
      </p:sp>
    </p:spTree>
    <p:extLst>
      <p:ext uri="{BB962C8B-B14F-4D97-AF65-F5344CB8AC3E}">
        <p14:creationId xmlns:p14="http://schemas.microsoft.com/office/powerpoint/2010/main" val="830859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5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fade">
                                      <p:cBhvr>
                                        <p:cTn id="39" dur="500"/>
                                        <p:tgtEl>
                                          <p:spTgt spid="3">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Effect transition="in" filter="fade">
                                      <p:cBhvr>
                                        <p:cTn id="4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p:spPr>
        <p:txBody>
          <a:bodyPr/>
          <a:lstStyle/>
          <a:p>
            <a:pPr algn="ctr"/>
            <a:r>
              <a:rPr lang="fr-FR" sz="4000" b="1" dirty="0">
                <a:solidFill>
                  <a:prstClr val="black"/>
                </a:solidFill>
              </a:rPr>
              <a:t>La réforme du collège expliquée aux </a:t>
            </a:r>
            <a:r>
              <a:rPr lang="fr-FR" sz="4000" b="1" dirty="0">
                <a:solidFill>
                  <a:prstClr val="black"/>
                </a:solidFill>
              </a:rPr>
              <a:t>parents</a:t>
            </a:r>
            <a:r>
              <a:rPr lang="fr-FR" sz="4000" b="1" dirty="0">
                <a:solidFill>
                  <a:prstClr val="black"/>
                </a:solidFill>
              </a:rPr>
              <a:t> </a:t>
            </a:r>
            <a:endParaRPr lang="fr-FR" dirty="0"/>
          </a:p>
        </p:txBody>
      </p:sp>
      <p:pic>
        <p:nvPicPr>
          <p:cNvPr id="4" name="Espace réservé du contenu 3"/>
          <p:cNvPicPr>
            <a:picLocks noGrp="1" noChangeAspect="1"/>
          </p:cNvPicPr>
          <p:nvPr>
            <p:ph idx="1"/>
          </p:nvPr>
        </p:nvPicPr>
        <p:blipFill>
          <a:blip r:embed="rId2"/>
          <a:stretch>
            <a:fillRect/>
          </a:stretch>
        </p:blipFill>
        <p:spPr>
          <a:xfrm>
            <a:off x="838200" y="2262434"/>
            <a:ext cx="10515600" cy="4119512"/>
          </a:xfrm>
          <a:prstGeom prst="rect">
            <a:avLst/>
          </a:prstGeom>
          <a:solidFill>
            <a:srgbClr val="0070C0"/>
          </a:solidFill>
        </p:spPr>
      </p:pic>
    </p:spTree>
    <p:extLst>
      <p:ext uri="{BB962C8B-B14F-4D97-AF65-F5344CB8AC3E}">
        <p14:creationId xmlns:p14="http://schemas.microsoft.com/office/powerpoint/2010/main" val="1736762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5"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2000"/>
                                        <p:tgtEl>
                                          <p:spTgt spid="4"/>
                                        </p:tgtEl>
                                      </p:cBhvr>
                                    </p:animEffect>
                                    <p:anim calcmode="lin" valueType="num">
                                      <p:cBhvr>
                                        <p:cTn id="14" dur="2000" fill="hold"/>
                                        <p:tgtEl>
                                          <p:spTgt spid="4"/>
                                        </p:tgtEl>
                                        <p:attrNameLst>
                                          <p:attrName>ppt_w</p:attrName>
                                        </p:attrNameLst>
                                      </p:cBhvr>
                                      <p:tavLst>
                                        <p:tav tm="0" fmla="#ppt_w*sin(2.5*pi*$)">
                                          <p:val>
                                            <p:fltVal val="0"/>
                                          </p:val>
                                        </p:tav>
                                        <p:tav tm="100000">
                                          <p:val>
                                            <p:fltVal val="1"/>
                                          </p:val>
                                        </p:tav>
                                      </p:tavLst>
                                    </p:anim>
                                    <p:anim calcmode="lin" valueType="num">
                                      <p:cBhvr>
                                        <p:cTn id="15"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p:spPr>
        <p:txBody>
          <a:bodyPr/>
          <a:lstStyle/>
          <a:p>
            <a:pPr algn="ctr"/>
            <a:r>
              <a:rPr lang="fr-FR" sz="4000" b="1" dirty="0">
                <a:solidFill>
                  <a:prstClr val="black"/>
                </a:solidFill>
              </a:rPr>
              <a:t>La réforme du collège expliquée aux </a:t>
            </a:r>
            <a:r>
              <a:rPr lang="fr-FR" sz="4000" b="1" dirty="0" smtClean="0">
                <a:solidFill>
                  <a:prstClr val="black"/>
                </a:solidFill>
              </a:rPr>
              <a:t>parents </a:t>
            </a:r>
            <a:endParaRPr lang="fr-FR" dirty="0"/>
          </a:p>
        </p:txBody>
      </p:sp>
      <p:sp>
        <p:nvSpPr>
          <p:cNvPr id="3" name="Espace réservé du contenu 2"/>
          <p:cNvSpPr>
            <a:spLocks noGrp="1"/>
          </p:cNvSpPr>
          <p:nvPr>
            <p:ph idx="1"/>
          </p:nvPr>
        </p:nvSpPr>
        <p:spPr/>
        <p:txBody>
          <a:bodyPr/>
          <a:lstStyle/>
          <a:p>
            <a:r>
              <a:rPr lang="fr-FR" dirty="0" smtClean="0"/>
              <a:t>Nouvelle organisation de la scolarité</a:t>
            </a:r>
          </a:p>
          <a:p>
            <a:pPr marL="0" indent="0">
              <a:buNone/>
            </a:pPr>
            <a:endParaRPr lang="fr-FR" dirty="0" smtClean="0"/>
          </a:p>
          <a:p>
            <a:pPr marL="0" indent="0">
              <a:buNone/>
            </a:pPr>
            <a:r>
              <a:rPr lang="fr-FR" dirty="0"/>
              <a:t> </a:t>
            </a:r>
            <a:r>
              <a:rPr lang="fr-FR" dirty="0" smtClean="0"/>
              <a:t> </a:t>
            </a:r>
            <a:r>
              <a:rPr lang="fr-FR" sz="2400" dirty="0" smtClean="0"/>
              <a:t>Les </a:t>
            </a:r>
            <a:r>
              <a:rPr lang="fr-FR" sz="2400" dirty="0"/>
              <a:t>12 années de l’école et du collège se partagent en 4 cycles:</a:t>
            </a:r>
          </a:p>
          <a:p>
            <a:pPr marL="0" indent="0">
              <a:buNone/>
            </a:pPr>
            <a:endParaRPr lang="fr-FR" dirty="0" smtClean="0"/>
          </a:p>
          <a:p>
            <a:pPr marL="0" indent="0">
              <a:buNone/>
            </a:pPr>
            <a:endParaRPr lang="fr-FR" dirty="0"/>
          </a:p>
          <a:p>
            <a:pPr marL="0" indent="0">
              <a:buNone/>
            </a:pPr>
            <a:r>
              <a:rPr lang="fr-FR" sz="2400" dirty="0"/>
              <a:t> </a:t>
            </a:r>
            <a:r>
              <a:rPr lang="fr-FR" sz="2400" dirty="0" smtClean="0"/>
              <a:t> </a:t>
            </a:r>
            <a:endParaRPr lang="fr-FR" dirty="0"/>
          </a:p>
        </p:txBody>
      </p:sp>
      <p:graphicFrame>
        <p:nvGraphicFramePr>
          <p:cNvPr id="4" name="Tableau 3"/>
          <p:cNvGraphicFramePr>
            <a:graphicFrameLocks noGrp="1"/>
          </p:cNvGraphicFramePr>
          <p:nvPr>
            <p:extLst>
              <p:ext uri="{D42A27DB-BD31-4B8C-83A1-F6EECF244321}">
                <p14:modId xmlns:p14="http://schemas.microsoft.com/office/powerpoint/2010/main" val="3700780774"/>
              </p:ext>
            </p:extLst>
          </p:nvPr>
        </p:nvGraphicFramePr>
        <p:xfrm>
          <a:off x="1088572" y="4272038"/>
          <a:ext cx="10395856" cy="1645920"/>
        </p:xfrm>
        <a:graphic>
          <a:graphicData uri="http://schemas.openxmlformats.org/drawingml/2006/table">
            <a:tbl>
              <a:tblPr firstRow="1" bandRow="1">
                <a:tableStyleId>{5C22544A-7EE6-4342-B048-85BDC9FD1C3A}</a:tableStyleId>
              </a:tblPr>
              <a:tblGrid>
                <a:gridCol w="2598964"/>
                <a:gridCol w="2598964"/>
                <a:gridCol w="2598964"/>
                <a:gridCol w="2598964"/>
              </a:tblGrid>
              <a:tr h="0">
                <a:tc>
                  <a:txBody>
                    <a:bodyPr/>
                    <a:lstStyle/>
                    <a:p>
                      <a:pPr algn="ctr"/>
                      <a:r>
                        <a:rPr lang="fr-FR" dirty="0" smtClean="0"/>
                        <a:t>Cycle 1</a:t>
                      </a:r>
                      <a:endParaRPr lang="fr-FR" dirty="0"/>
                    </a:p>
                  </a:txBody>
                  <a:tcPr/>
                </a:tc>
                <a:tc>
                  <a:txBody>
                    <a:bodyPr/>
                    <a:lstStyle/>
                    <a:p>
                      <a:pPr algn="ctr"/>
                      <a:r>
                        <a:rPr lang="fr-FR" dirty="0" smtClean="0"/>
                        <a:t>Cycle 2</a:t>
                      </a:r>
                      <a:endParaRPr lang="fr-FR" dirty="0"/>
                    </a:p>
                  </a:txBody>
                  <a:tcPr/>
                </a:tc>
                <a:tc>
                  <a:txBody>
                    <a:bodyPr/>
                    <a:lstStyle/>
                    <a:p>
                      <a:pPr algn="ctr"/>
                      <a:r>
                        <a:rPr lang="fr-FR" dirty="0" smtClean="0"/>
                        <a:t>Cycle 3</a:t>
                      </a:r>
                      <a:endParaRPr lang="fr-FR" dirty="0"/>
                    </a:p>
                  </a:txBody>
                  <a:tcPr/>
                </a:tc>
                <a:tc>
                  <a:txBody>
                    <a:bodyPr/>
                    <a:lstStyle/>
                    <a:p>
                      <a:pPr algn="ctr"/>
                      <a:r>
                        <a:rPr lang="fr-FR" dirty="0" smtClean="0"/>
                        <a:t>Cycle 4</a:t>
                      </a:r>
                      <a:endParaRPr lang="fr-FR" dirty="0"/>
                    </a:p>
                  </a:txBody>
                  <a:tcPr/>
                </a:tc>
              </a:tr>
              <a:tr h="370840">
                <a:tc>
                  <a:txBody>
                    <a:bodyPr/>
                    <a:lstStyle/>
                    <a:p>
                      <a:pPr algn="ctr"/>
                      <a:r>
                        <a:rPr lang="fr-FR" b="1" dirty="0" smtClean="0"/>
                        <a:t>Cycle des apprentissages premiers</a:t>
                      </a:r>
                      <a:endParaRPr lang="fr-FR" b="1" dirty="0"/>
                    </a:p>
                  </a:txBody>
                  <a:tcPr/>
                </a:tc>
                <a:tc>
                  <a:txBody>
                    <a:bodyPr/>
                    <a:lstStyle/>
                    <a:p>
                      <a:pPr algn="ctr"/>
                      <a:r>
                        <a:rPr lang="fr-FR" b="1" dirty="0" smtClean="0"/>
                        <a:t>Cycle des apprentissages fondamentaux</a:t>
                      </a:r>
                      <a:endParaRPr lang="fr-FR" b="1" dirty="0"/>
                    </a:p>
                  </a:txBody>
                  <a:tcPr/>
                </a:tc>
                <a:tc>
                  <a:txBody>
                    <a:bodyPr/>
                    <a:lstStyle/>
                    <a:p>
                      <a:pPr algn="ctr"/>
                      <a:r>
                        <a:rPr lang="fr-FR" b="1" dirty="0" smtClean="0"/>
                        <a:t>Cycle de consolidation</a:t>
                      </a:r>
                      <a:endParaRPr lang="fr-FR" b="1" dirty="0"/>
                    </a:p>
                  </a:txBody>
                  <a:tcPr/>
                </a:tc>
                <a:tc>
                  <a:txBody>
                    <a:bodyPr/>
                    <a:lstStyle/>
                    <a:p>
                      <a:pPr algn="ctr"/>
                      <a:r>
                        <a:rPr lang="fr-FR" b="1" dirty="0" smtClean="0"/>
                        <a:t>Cycle des approfondissements</a:t>
                      </a:r>
                      <a:endParaRPr lang="fr-FR" b="1" dirty="0"/>
                    </a:p>
                  </a:txBody>
                  <a:tcPr/>
                </a:tc>
              </a:tr>
              <a:tr h="370840">
                <a:tc>
                  <a:txBody>
                    <a:bodyPr/>
                    <a:lstStyle/>
                    <a:p>
                      <a:pPr algn="ctr"/>
                      <a:r>
                        <a:rPr lang="fr-FR" b="1" dirty="0" smtClean="0">
                          <a:solidFill>
                            <a:srgbClr val="C00000"/>
                          </a:solidFill>
                        </a:rPr>
                        <a:t>École maternelle</a:t>
                      </a:r>
                      <a:endParaRPr lang="fr-FR" b="1" dirty="0">
                        <a:solidFill>
                          <a:srgbClr val="C00000"/>
                        </a:solidFill>
                      </a:endParaRPr>
                    </a:p>
                  </a:txBody>
                  <a:tcPr/>
                </a:tc>
                <a:tc>
                  <a:txBody>
                    <a:bodyPr/>
                    <a:lstStyle/>
                    <a:p>
                      <a:pPr algn="ctr"/>
                      <a:r>
                        <a:rPr lang="fr-FR" b="1" dirty="0" smtClean="0">
                          <a:solidFill>
                            <a:srgbClr val="C00000"/>
                          </a:solidFill>
                        </a:rPr>
                        <a:t>École élémentaire</a:t>
                      </a:r>
                      <a:endParaRPr lang="fr-FR" b="1" dirty="0">
                        <a:solidFill>
                          <a:srgbClr val="C00000"/>
                        </a:solidFill>
                      </a:endParaRPr>
                    </a:p>
                  </a:txBody>
                  <a:tcPr/>
                </a:tc>
                <a:tc>
                  <a:txBody>
                    <a:bodyPr/>
                    <a:lstStyle/>
                    <a:p>
                      <a:pPr algn="ctr"/>
                      <a:r>
                        <a:rPr lang="fr-FR" b="1" dirty="0" smtClean="0">
                          <a:solidFill>
                            <a:srgbClr val="C00000"/>
                          </a:solidFill>
                        </a:rPr>
                        <a:t>École élémentaire / collège</a:t>
                      </a:r>
                      <a:endParaRPr lang="fr-FR" b="1" dirty="0">
                        <a:solidFill>
                          <a:srgbClr val="C00000"/>
                        </a:solidFill>
                      </a:endParaRPr>
                    </a:p>
                  </a:txBody>
                  <a:tcPr/>
                </a:tc>
                <a:tc>
                  <a:txBody>
                    <a:bodyPr/>
                    <a:lstStyle/>
                    <a:p>
                      <a:pPr algn="ctr"/>
                      <a:r>
                        <a:rPr lang="fr-FR" b="1" dirty="0" smtClean="0">
                          <a:solidFill>
                            <a:srgbClr val="C00000"/>
                          </a:solidFill>
                        </a:rPr>
                        <a:t>collège</a:t>
                      </a:r>
                      <a:endParaRPr lang="fr-FR" b="1" dirty="0">
                        <a:solidFill>
                          <a:srgbClr val="C00000"/>
                        </a:solidFill>
                      </a:endParaRPr>
                    </a:p>
                  </a:txBody>
                  <a:tcPr/>
                </a:tc>
              </a:tr>
            </a:tbl>
          </a:graphicData>
        </a:graphic>
      </p:graphicFrame>
      <p:graphicFrame>
        <p:nvGraphicFramePr>
          <p:cNvPr id="5" name="Tableau 4"/>
          <p:cNvGraphicFramePr>
            <a:graphicFrameLocks noGrp="1"/>
          </p:cNvGraphicFramePr>
          <p:nvPr>
            <p:extLst>
              <p:ext uri="{D42A27DB-BD31-4B8C-83A1-F6EECF244321}">
                <p14:modId xmlns:p14="http://schemas.microsoft.com/office/powerpoint/2010/main" val="1779230132"/>
              </p:ext>
            </p:extLst>
          </p:nvPr>
        </p:nvGraphicFramePr>
        <p:xfrm>
          <a:off x="1088576" y="3494783"/>
          <a:ext cx="10395852" cy="370840"/>
        </p:xfrm>
        <a:graphic>
          <a:graphicData uri="http://schemas.openxmlformats.org/drawingml/2006/table">
            <a:tbl>
              <a:tblPr firstRow="1" bandRow="1">
                <a:tableStyleId>{5C22544A-7EE6-4342-B048-85BDC9FD1C3A}</a:tableStyleId>
              </a:tblPr>
              <a:tblGrid>
                <a:gridCol w="866321"/>
                <a:gridCol w="866321"/>
                <a:gridCol w="866321"/>
                <a:gridCol w="866321"/>
                <a:gridCol w="866321"/>
                <a:gridCol w="866321"/>
                <a:gridCol w="866321"/>
                <a:gridCol w="866321"/>
                <a:gridCol w="866321"/>
                <a:gridCol w="866321"/>
                <a:gridCol w="866321"/>
                <a:gridCol w="866321"/>
              </a:tblGrid>
              <a:tr h="370840">
                <a:tc>
                  <a:txBody>
                    <a:bodyPr/>
                    <a:lstStyle/>
                    <a:p>
                      <a:pPr algn="ctr"/>
                      <a:r>
                        <a:rPr lang="fr-FR" dirty="0" smtClean="0"/>
                        <a:t>PS</a:t>
                      </a:r>
                      <a:endParaRPr lang="fr-FR" dirty="0"/>
                    </a:p>
                  </a:txBody>
                  <a:tcPr/>
                </a:tc>
                <a:tc>
                  <a:txBody>
                    <a:bodyPr/>
                    <a:lstStyle/>
                    <a:p>
                      <a:pPr algn="ctr"/>
                      <a:r>
                        <a:rPr lang="fr-FR" dirty="0" smtClean="0"/>
                        <a:t>MS</a:t>
                      </a:r>
                      <a:endParaRPr lang="fr-FR" dirty="0"/>
                    </a:p>
                  </a:txBody>
                  <a:tcPr/>
                </a:tc>
                <a:tc>
                  <a:txBody>
                    <a:bodyPr/>
                    <a:lstStyle/>
                    <a:p>
                      <a:pPr algn="ctr"/>
                      <a:r>
                        <a:rPr lang="fr-FR" dirty="0" smtClean="0"/>
                        <a:t>GS</a:t>
                      </a:r>
                      <a:endParaRPr lang="fr-FR" dirty="0"/>
                    </a:p>
                  </a:txBody>
                  <a:tcPr/>
                </a:tc>
                <a:tc>
                  <a:txBody>
                    <a:bodyPr/>
                    <a:lstStyle/>
                    <a:p>
                      <a:pPr algn="ctr"/>
                      <a:r>
                        <a:rPr lang="fr-FR" dirty="0" smtClean="0"/>
                        <a:t>CP</a:t>
                      </a:r>
                      <a:endParaRPr lang="fr-FR" dirty="0"/>
                    </a:p>
                  </a:txBody>
                  <a:tcPr/>
                </a:tc>
                <a:tc>
                  <a:txBody>
                    <a:bodyPr/>
                    <a:lstStyle/>
                    <a:p>
                      <a:pPr algn="ctr"/>
                      <a:r>
                        <a:rPr lang="fr-FR" dirty="0" smtClean="0"/>
                        <a:t>CE1</a:t>
                      </a:r>
                      <a:endParaRPr lang="fr-FR" dirty="0"/>
                    </a:p>
                  </a:txBody>
                  <a:tcPr/>
                </a:tc>
                <a:tc>
                  <a:txBody>
                    <a:bodyPr/>
                    <a:lstStyle/>
                    <a:p>
                      <a:pPr algn="ctr"/>
                      <a:r>
                        <a:rPr lang="fr-FR" dirty="0" smtClean="0"/>
                        <a:t>CE2</a:t>
                      </a:r>
                      <a:endParaRPr lang="fr-FR" dirty="0"/>
                    </a:p>
                  </a:txBody>
                  <a:tcPr/>
                </a:tc>
                <a:tc>
                  <a:txBody>
                    <a:bodyPr/>
                    <a:lstStyle/>
                    <a:p>
                      <a:pPr algn="ctr"/>
                      <a:r>
                        <a:rPr lang="fr-FR" dirty="0" smtClean="0"/>
                        <a:t>CM1</a:t>
                      </a:r>
                      <a:endParaRPr lang="fr-FR" dirty="0"/>
                    </a:p>
                  </a:txBody>
                  <a:tcPr/>
                </a:tc>
                <a:tc>
                  <a:txBody>
                    <a:bodyPr/>
                    <a:lstStyle/>
                    <a:p>
                      <a:pPr algn="ctr"/>
                      <a:r>
                        <a:rPr lang="fr-FR" dirty="0" smtClean="0"/>
                        <a:t>CM2</a:t>
                      </a:r>
                      <a:endParaRPr lang="fr-FR" dirty="0"/>
                    </a:p>
                  </a:txBody>
                  <a:tcPr/>
                </a:tc>
                <a:tc>
                  <a:txBody>
                    <a:bodyPr/>
                    <a:lstStyle/>
                    <a:p>
                      <a:pPr algn="ctr"/>
                      <a:r>
                        <a:rPr lang="fr-FR" dirty="0" smtClean="0"/>
                        <a:t>6</a:t>
                      </a:r>
                      <a:r>
                        <a:rPr lang="fr-FR" baseline="30000" dirty="0" smtClean="0"/>
                        <a:t>ème</a:t>
                      </a:r>
                      <a:r>
                        <a:rPr lang="fr-FR" baseline="0" dirty="0" smtClean="0"/>
                        <a:t> </a:t>
                      </a:r>
                      <a:endParaRPr lang="fr-FR" dirty="0"/>
                    </a:p>
                  </a:txBody>
                  <a:tcPr/>
                </a:tc>
                <a:tc>
                  <a:txBody>
                    <a:bodyPr/>
                    <a:lstStyle/>
                    <a:p>
                      <a:pPr algn="ctr"/>
                      <a:r>
                        <a:rPr lang="fr-FR" dirty="0" smtClean="0"/>
                        <a:t>5</a:t>
                      </a:r>
                      <a:r>
                        <a:rPr lang="fr-FR" baseline="30000" dirty="0" smtClean="0"/>
                        <a:t>ème</a:t>
                      </a:r>
                      <a:r>
                        <a:rPr lang="fr-FR" dirty="0" smtClean="0"/>
                        <a:t>  </a:t>
                      </a:r>
                      <a:endParaRPr lang="fr-FR" dirty="0"/>
                    </a:p>
                  </a:txBody>
                  <a:tcPr/>
                </a:tc>
                <a:tc>
                  <a:txBody>
                    <a:bodyPr/>
                    <a:lstStyle/>
                    <a:p>
                      <a:pPr algn="ctr"/>
                      <a:r>
                        <a:rPr lang="fr-FR" dirty="0" smtClean="0"/>
                        <a:t>4</a:t>
                      </a:r>
                      <a:r>
                        <a:rPr lang="fr-FR" baseline="30000" dirty="0" smtClean="0"/>
                        <a:t>ème</a:t>
                      </a:r>
                      <a:r>
                        <a:rPr lang="fr-FR" dirty="0" smtClean="0"/>
                        <a:t> </a:t>
                      </a:r>
                      <a:endParaRPr lang="fr-FR" dirty="0"/>
                    </a:p>
                  </a:txBody>
                  <a:tcPr/>
                </a:tc>
                <a:tc>
                  <a:txBody>
                    <a:bodyPr/>
                    <a:lstStyle/>
                    <a:p>
                      <a:pPr algn="ctr"/>
                      <a:r>
                        <a:rPr lang="fr-FR" dirty="0" smtClean="0"/>
                        <a:t>3</a:t>
                      </a:r>
                      <a:r>
                        <a:rPr lang="fr-FR" baseline="30000" dirty="0" smtClean="0"/>
                        <a:t>ème</a:t>
                      </a:r>
                      <a:r>
                        <a:rPr lang="fr-FR" dirty="0" smtClean="0"/>
                        <a:t> </a:t>
                      </a:r>
                      <a:endParaRPr lang="fr-FR" dirty="0"/>
                    </a:p>
                  </a:txBody>
                  <a:tcPr/>
                </a:tc>
              </a:tr>
            </a:tbl>
          </a:graphicData>
        </a:graphic>
      </p:graphicFrame>
    </p:spTree>
    <p:extLst>
      <p:ext uri="{BB962C8B-B14F-4D97-AF65-F5344CB8AC3E}">
        <p14:creationId xmlns:p14="http://schemas.microsoft.com/office/powerpoint/2010/main" val="2838158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fade">
                                      <p:cBhvr>
                                        <p:cTn id="3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p:spPr>
        <p:txBody>
          <a:bodyPr/>
          <a:lstStyle/>
          <a:p>
            <a:pPr algn="ctr"/>
            <a:r>
              <a:rPr lang="fr-FR" sz="4000" b="1" dirty="0">
                <a:solidFill>
                  <a:prstClr val="black"/>
                </a:solidFill>
              </a:rPr>
              <a:t>La réforme du collège expliquée aux </a:t>
            </a:r>
            <a:r>
              <a:rPr lang="fr-FR" sz="4000" b="1" dirty="0" smtClean="0">
                <a:solidFill>
                  <a:prstClr val="black"/>
                </a:solidFill>
              </a:rPr>
              <a:t>parents </a:t>
            </a:r>
            <a:endParaRPr lang="fr-FR" dirty="0"/>
          </a:p>
        </p:txBody>
      </p:sp>
      <p:sp>
        <p:nvSpPr>
          <p:cNvPr id="3" name="Espace réservé du contenu 2"/>
          <p:cNvSpPr>
            <a:spLocks noGrp="1"/>
          </p:cNvSpPr>
          <p:nvPr>
            <p:ph idx="1"/>
          </p:nvPr>
        </p:nvSpPr>
        <p:spPr/>
        <p:txBody>
          <a:bodyPr>
            <a:normAutofit fontScale="92500" lnSpcReduction="10000"/>
          </a:bodyPr>
          <a:lstStyle/>
          <a:p>
            <a:pPr marL="0" indent="0">
              <a:buNone/>
            </a:pPr>
            <a:r>
              <a:rPr lang="fr-FR" sz="3600" b="1" dirty="0" smtClean="0">
                <a:solidFill>
                  <a:srgbClr val="92D050"/>
                </a:solidFill>
              </a:rPr>
              <a:t>Les nouveaux programmes</a:t>
            </a:r>
          </a:p>
          <a:p>
            <a:pPr>
              <a:buFont typeface="Wingdings" panose="05000000000000000000" pitchFamily="2" charset="2"/>
              <a:buChar char="§"/>
            </a:pPr>
            <a:r>
              <a:rPr lang="fr-FR" sz="3200" dirty="0"/>
              <a:t>s</a:t>
            </a:r>
            <a:r>
              <a:rPr lang="fr-FR" sz="3200" dirty="0" smtClean="0"/>
              <a:t>e déclinent sur l’ensemble des cycles (sauf en histoire-géographie)</a:t>
            </a:r>
          </a:p>
          <a:p>
            <a:pPr>
              <a:buFont typeface="Wingdings" panose="05000000000000000000" pitchFamily="2" charset="2"/>
              <a:buChar char="§"/>
            </a:pPr>
            <a:r>
              <a:rPr lang="fr-FR" sz="3200" dirty="0" smtClean="0"/>
              <a:t>entrent en vigueur à la rentrée 2016 pour tous les niveaux.</a:t>
            </a:r>
          </a:p>
          <a:p>
            <a:pPr marL="0" indent="0" algn="just">
              <a:buNone/>
            </a:pPr>
            <a:r>
              <a:rPr lang="fr-FR" sz="3200" dirty="0" smtClean="0"/>
              <a:t>Le cycle 3 (cycle de consolidation) comprend les années de CM1, CM2 et 6</a:t>
            </a:r>
            <a:r>
              <a:rPr lang="fr-FR" sz="3200" baseline="30000" dirty="0" smtClean="0"/>
              <a:t>ème</a:t>
            </a:r>
            <a:r>
              <a:rPr lang="fr-FR" sz="3200" dirty="0" smtClean="0"/>
              <a:t>; la continuité des enseignements de l’école au collège a nécessité la création du </a:t>
            </a:r>
            <a:r>
              <a:rPr lang="fr-FR" sz="3200" dirty="0" smtClean="0">
                <a:solidFill>
                  <a:srgbClr val="FF0000"/>
                </a:solidFill>
              </a:rPr>
              <a:t>Conseil école-collège</a:t>
            </a:r>
            <a:r>
              <a:rPr lang="fr-FR" sz="3200" dirty="0" smtClean="0"/>
              <a:t>, instance  pédagogique qui comprend les enseignants de CM1, CM2 et 6</a:t>
            </a:r>
            <a:r>
              <a:rPr lang="fr-FR" sz="3200" baseline="30000" dirty="0" smtClean="0"/>
              <a:t>ème</a:t>
            </a:r>
            <a:r>
              <a:rPr lang="fr-FR" sz="3200" dirty="0" smtClean="0"/>
              <a:t> . Il est placé sous la présidence conjointe de l’IEN 1</a:t>
            </a:r>
            <a:r>
              <a:rPr lang="fr-FR" sz="3200" baseline="30000" dirty="0" smtClean="0"/>
              <a:t>er</a:t>
            </a:r>
            <a:r>
              <a:rPr lang="fr-FR" sz="3200" dirty="0" smtClean="0"/>
              <a:t> degré et du principal du collège et se réunit régulièrement.</a:t>
            </a:r>
            <a:endParaRPr lang="fr-FR" sz="3200" dirty="0"/>
          </a:p>
          <a:p>
            <a:pPr>
              <a:buFont typeface="Wingdings" panose="05000000000000000000" pitchFamily="2" charset="2"/>
              <a:buChar char="§"/>
            </a:pPr>
            <a:endParaRPr lang="fr-FR" sz="3200" dirty="0" smtClean="0"/>
          </a:p>
          <a:p>
            <a:pPr>
              <a:buFont typeface="Wingdings" panose="05000000000000000000" pitchFamily="2" charset="2"/>
              <a:buChar char="§"/>
            </a:pPr>
            <a:endParaRPr lang="fr-FR" sz="3200" dirty="0" smtClean="0"/>
          </a:p>
          <a:p>
            <a:pPr marL="0" indent="0">
              <a:buNone/>
            </a:pPr>
            <a:endParaRPr lang="fr-FR" sz="3600" b="1" dirty="0">
              <a:solidFill>
                <a:srgbClr val="92D050"/>
              </a:solidFill>
            </a:endParaRPr>
          </a:p>
        </p:txBody>
      </p:sp>
    </p:spTree>
    <p:extLst>
      <p:ext uri="{BB962C8B-B14F-4D97-AF65-F5344CB8AC3E}">
        <p14:creationId xmlns:p14="http://schemas.microsoft.com/office/powerpoint/2010/main" val="1725285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p:spPr>
        <p:txBody>
          <a:bodyPr/>
          <a:lstStyle/>
          <a:p>
            <a:pPr algn="ctr"/>
            <a:r>
              <a:rPr lang="fr-FR" sz="4000" b="1" dirty="0">
                <a:solidFill>
                  <a:prstClr val="black"/>
                </a:solidFill>
              </a:rPr>
              <a:t>La réforme du collège expliquée aux parents </a:t>
            </a:r>
            <a:endParaRPr lang="fr-FR" dirty="0"/>
          </a:p>
        </p:txBody>
      </p:sp>
      <p:sp>
        <p:nvSpPr>
          <p:cNvPr id="3" name="Espace réservé du contenu 2"/>
          <p:cNvSpPr>
            <a:spLocks noGrp="1"/>
          </p:cNvSpPr>
          <p:nvPr>
            <p:ph idx="1"/>
          </p:nvPr>
        </p:nvSpPr>
        <p:spPr/>
        <p:txBody>
          <a:bodyPr/>
          <a:lstStyle/>
          <a:p>
            <a:pPr marL="0" lvl="0" indent="0">
              <a:buNone/>
            </a:pPr>
            <a:r>
              <a:rPr lang="fr-FR" sz="3300" b="1" dirty="0">
                <a:solidFill>
                  <a:srgbClr val="92D050"/>
                </a:solidFill>
              </a:rPr>
              <a:t>Les nouveaux </a:t>
            </a:r>
            <a:r>
              <a:rPr lang="fr-FR" sz="3300" b="1" dirty="0" smtClean="0">
                <a:solidFill>
                  <a:srgbClr val="92D050"/>
                </a:solidFill>
              </a:rPr>
              <a:t>programmes / le nouveau socle commun</a:t>
            </a:r>
            <a:endParaRPr lang="fr-FR" sz="3300" b="1" dirty="0">
              <a:solidFill>
                <a:srgbClr val="92D050"/>
              </a:solidFill>
            </a:endParaRPr>
          </a:p>
          <a:p>
            <a:r>
              <a:rPr lang="fr-FR" b="1" dirty="0" smtClean="0">
                <a:solidFill>
                  <a:srgbClr val="0070C0"/>
                </a:solidFill>
              </a:rPr>
              <a:t>5 domaines de formation</a:t>
            </a:r>
          </a:p>
          <a:p>
            <a:pPr marL="514350" indent="-514350">
              <a:buFont typeface="+mj-lt"/>
              <a:buAutoNum type="arabicPeriod"/>
            </a:pPr>
            <a:r>
              <a:rPr lang="fr-FR" dirty="0" smtClean="0"/>
              <a:t>Les langages pour penser et communiquer</a:t>
            </a:r>
          </a:p>
          <a:p>
            <a:pPr marL="514350" indent="-514350">
              <a:buFont typeface="+mj-lt"/>
              <a:buAutoNum type="arabicPeriod"/>
            </a:pPr>
            <a:r>
              <a:rPr lang="fr-FR" dirty="0" smtClean="0"/>
              <a:t>Les méthodes et outils pour apprendre</a:t>
            </a:r>
          </a:p>
          <a:p>
            <a:pPr marL="514350" indent="-514350">
              <a:buFont typeface="+mj-lt"/>
              <a:buAutoNum type="arabicPeriod"/>
            </a:pPr>
            <a:r>
              <a:rPr lang="fr-FR" dirty="0" smtClean="0"/>
              <a:t>La formation de la personne et du citoyen</a:t>
            </a:r>
          </a:p>
          <a:p>
            <a:pPr marL="514350" indent="-514350">
              <a:buFont typeface="+mj-lt"/>
              <a:buAutoNum type="arabicPeriod"/>
            </a:pPr>
            <a:r>
              <a:rPr lang="fr-FR" dirty="0" smtClean="0"/>
              <a:t>Les systèmes naturels et les systèmes techniques</a:t>
            </a:r>
          </a:p>
          <a:p>
            <a:pPr marL="514350" indent="-514350">
              <a:buFont typeface="+mj-lt"/>
              <a:buAutoNum type="arabicPeriod"/>
            </a:pPr>
            <a:r>
              <a:rPr lang="fr-FR" dirty="0" smtClean="0"/>
              <a:t>Les représentations du monde et les activités humaines</a:t>
            </a:r>
          </a:p>
          <a:p>
            <a:pPr marL="0" indent="0">
              <a:buNone/>
            </a:pPr>
            <a:r>
              <a:rPr lang="fr-FR" dirty="0" smtClean="0">
                <a:solidFill>
                  <a:srgbClr val="0070C0"/>
                </a:solidFill>
              </a:rPr>
              <a:t>Pour chacun des domaines, des objectifs spécifiques</a:t>
            </a:r>
            <a:endParaRPr lang="fr-FR" dirty="0">
              <a:solidFill>
                <a:srgbClr val="0070C0"/>
              </a:solidFill>
            </a:endParaRPr>
          </a:p>
        </p:txBody>
      </p:sp>
    </p:spTree>
    <p:extLst>
      <p:ext uri="{BB962C8B-B14F-4D97-AF65-F5344CB8AC3E}">
        <p14:creationId xmlns:p14="http://schemas.microsoft.com/office/powerpoint/2010/main" val="4221487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gradFill flip="none" rotWithShape="1">
            <a:gsLst>
              <a:gs pos="0">
                <a:schemeClr val="accent1">
                  <a:lumMod val="60000"/>
                  <a:lumOff val="40000"/>
                  <a:tint val="66000"/>
                  <a:satMod val="160000"/>
                </a:schemeClr>
              </a:gs>
              <a:gs pos="50000">
                <a:schemeClr val="accent1">
                  <a:lumMod val="60000"/>
                  <a:lumOff val="40000"/>
                  <a:tint val="44500"/>
                  <a:satMod val="160000"/>
                </a:schemeClr>
              </a:gs>
              <a:gs pos="100000">
                <a:schemeClr val="accent1">
                  <a:lumMod val="60000"/>
                  <a:lumOff val="40000"/>
                  <a:tint val="23500"/>
                  <a:satMod val="160000"/>
                </a:schemeClr>
              </a:gs>
            </a:gsLst>
            <a:lin ang="8100000" scaled="1"/>
            <a:tileRect/>
          </a:gradFill>
        </p:spPr>
        <p:txBody>
          <a:bodyPr/>
          <a:lstStyle/>
          <a:p>
            <a:pPr algn="ctr"/>
            <a:r>
              <a:rPr lang="fr-FR" sz="4000" b="1" dirty="0">
                <a:solidFill>
                  <a:prstClr val="black"/>
                </a:solidFill>
              </a:rPr>
              <a:t>La réforme du collège expliquée aux parents </a:t>
            </a:r>
            <a:endParaRPr lang="fr-FR" dirty="0"/>
          </a:p>
        </p:txBody>
      </p:sp>
      <p:sp>
        <p:nvSpPr>
          <p:cNvPr id="3" name="Espace réservé du contenu 2"/>
          <p:cNvSpPr>
            <a:spLocks noGrp="1"/>
          </p:cNvSpPr>
          <p:nvPr>
            <p:ph idx="1"/>
          </p:nvPr>
        </p:nvSpPr>
        <p:spPr/>
        <p:txBody>
          <a:bodyPr/>
          <a:lstStyle/>
          <a:p>
            <a:pPr marL="0" lvl="0" indent="0">
              <a:buNone/>
            </a:pPr>
            <a:r>
              <a:rPr lang="fr-FR" sz="3300" b="1" dirty="0">
                <a:solidFill>
                  <a:srgbClr val="92D050"/>
                </a:solidFill>
              </a:rPr>
              <a:t>Les nouveaux programmes / le nouveau socle commun</a:t>
            </a:r>
          </a:p>
          <a:p>
            <a:pPr marL="0" indent="0">
              <a:buNone/>
            </a:pPr>
            <a:r>
              <a:rPr lang="fr-FR" b="1" dirty="0" smtClean="0">
                <a:solidFill>
                  <a:srgbClr val="0070C0"/>
                </a:solidFill>
              </a:rPr>
              <a:t>Par exemple, pour le domaine 1:</a:t>
            </a:r>
          </a:p>
          <a:p>
            <a:r>
              <a:rPr lang="fr-FR" dirty="0" smtClean="0"/>
              <a:t>Comprendre, s’exprimer en utilisant la langue française à l’oral et à l’écrit</a:t>
            </a:r>
          </a:p>
          <a:p>
            <a:r>
              <a:rPr lang="fr-FR" dirty="0" smtClean="0"/>
              <a:t>Comprendre, s’exprimer en utilisant une langue étrangère</a:t>
            </a:r>
          </a:p>
          <a:p>
            <a:r>
              <a:rPr lang="fr-FR" dirty="0" smtClean="0"/>
              <a:t>Comprendre, s’exprimer en utilisant les langages mathématiques, scientifiques et informatiques</a:t>
            </a:r>
          </a:p>
          <a:p>
            <a:r>
              <a:rPr lang="fr-FR" dirty="0" smtClean="0"/>
              <a:t>Comprendre, s’exprimer en utilisant les langages des arts et du corps.</a:t>
            </a:r>
          </a:p>
          <a:p>
            <a:endParaRPr lang="fr-FR" dirty="0"/>
          </a:p>
        </p:txBody>
      </p:sp>
    </p:spTree>
    <p:extLst>
      <p:ext uri="{BB962C8B-B14F-4D97-AF65-F5344CB8AC3E}">
        <p14:creationId xmlns:p14="http://schemas.microsoft.com/office/powerpoint/2010/main" val="1000573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5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fade">
                                      <p:cBhvr>
                                        <p:cTn id="3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p:spPr>
        <p:txBody>
          <a:bodyPr/>
          <a:lstStyle/>
          <a:p>
            <a:pPr algn="ctr"/>
            <a:r>
              <a:rPr lang="fr-FR" sz="4000" b="1" dirty="0">
                <a:solidFill>
                  <a:prstClr val="black"/>
                </a:solidFill>
              </a:rPr>
              <a:t>La réforme du collège expliquée aux </a:t>
            </a:r>
            <a:r>
              <a:rPr lang="fr-FR" sz="4000" b="1" dirty="0" smtClean="0">
                <a:solidFill>
                  <a:prstClr val="black"/>
                </a:solidFill>
              </a:rPr>
              <a:t>parents </a:t>
            </a:r>
            <a:endParaRPr lang="fr-FR" dirty="0"/>
          </a:p>
        </p:txBody>
      </p:sp>
      <p:sp>
        <p:nvSpPr>
          <p:cNvPr id="3" name="Espace réservé du contenu 2"/>
          <p:cNvSpPr>
            <a:spLocks noGrp="1"/>
          </p:cNvSpPr>
          <p:nvPr>
            <p:ph idx="1"/>
          </p:nvPr>
        </p:nvSpPr>
        <p:spPr/>
        <p:txBody>
          <a:bodyPr>
            <a:normAutofit lnSpcReduction="10000"/>
          </a:bodyPr>
          <a:lstStyle/>
          <a:p>
            <a:pPr marL="0" indent="0">
              <a:buNone/>
            </a:pPr>
            <a:r>
              <a:rPr lang="fr-FR" sz="3600" b="1" dirty="0" smtClean="0">
                <a:solidFill>
                  <a:srgbClr val="FF3399"/>
                </a:solidFill>
              </a:rPr>
              <a:t>Changement des organisations:</a:t>
            </a:r>
          </a:p>
          <a:p>
            <a:pPr>
              <a:buFont typeface="Wingdings" panose="05000000000000000000" pitchFamily="2" charset="2"/>
              <a:buChar char="§"/>
            </a:pPr>
            <a:r>
              <a:rPr lang="fr-FR" dirty="0" smtClean="0"/>
              <a:t>Temps de travail des élèves de 6</a:t>
            </a:r>
            <a:r>
              <a:rPr lang="fr-FR" baseline="30000" dirty="0" smtClean="0"/>
              <a:t>ème</a:t>
            </a:r>
            <a:r>
              <a:rPr lang="fr-FR" dirty="0" smtClean="0"/>
              <a:t> ne pouvant excéder 6 heures par jour.</a:t>
            </a:r>
          </a:p>
          <a:p>
            <a:pPr>
              <a:buFont typeface="Wingdings" panose="05000000000000000000" pitchFamily="2" charset="2"/>
              <a:buChar char="§"/>
            </a:pPr>
            <a:r>
              <a:rPr lang="fr-FR" dirty="0" smtClean="0"/>
              <a:t>Temps de travail des élèves de cycle 4 (5</a:t>
            </a:r>
            <a:r>
              <a:rPr lang="fr-FR" baseline="30000" dirty="0" smtClean="0"/>
              <a:t>ème</a:t>
            </a:r>
            <a:r>
              <a:rPr lang="fr-FR" dirty="0" smtClean="0"/>
              <a:t>, 4</a:t>
            </a:r>
            <a:r>
              <a:rPr lang="fr-FR" baseline="30000" dirty="0" smtClean="0"/>
              <a:t>ème</a:t>
            </a:r>
            <a:r>
              <a:rPr lang="fr-FR" dirty="0" smtClean="0"/>
              <a:t>, 3</a:t>
            </a:r>
            <a:r>
              <a:rPr lang="fr-FR" baseline="30000" dirty="0" smtClean="0"/>
              <a:t>ème</a:t>
            </a:r>
            <a:r>
              <a:rPr lang="fr-FR" dirty="0" smtClean="0"/>
              <a:t> ) ne pouvant excéder 7 heures par jour.</a:t>
            </a:r>
          </a:p>
          <a:p>
            <a:pPr>
              <a:buFont typeface="Wingdings" panose="05000000000000000000" pitchFamily="2" charset="2"/>
              <a:buChar char="§"/>
            </a:pPr>
            <a:r>
              <a:rPr lang="fr-FR" dirty="0" smtClean="0"/>
              <a:t>26 heures d’enseignement pour tous les élèves</a:t>
            </a:r>
          </a:p>
          <a:p>
            <a:pPr>
              <a:buFont typeface="Wingdings" panose="05000000000000000000" pitchFamily="2" charset="2"/>
              <a:buChar char="§"/>
            </a:pPr>
            <a:r>
              <a:rPr lang="fr-FR" dirty="0" smtClean="0"/>
              <a:t>Pause méridienne de 1h 30 min.</a:t>
            </a:r>
          </a:p>
          <a:p>
            <a:pPr>
              <a:buFont typeface="Wingdings" panose="05000000000000000000" pitchFamily="2" charset="2"/>
              <a:buChar char="§"/>
            </a:pPr>
            <a:r>
              <a:rPr lang="fr-FR" b="1" dirty="0" smtClean="0">
                <a:solidFill>
                  <a:schemeClr val="accent1">
                    <a:lumMod val="75000"/>
                  </a:schemeClr>
                </a:solidFill>
              </a:rPr>
              <a:t>L’organisation de la semaine scolaire ne change pas: 9 ½ journées; 7 créneaux horaires possibles (4 le matin; 3 l’après-midi) , soit 32 créneaux possibles du lundi au vendredi.</a:t>
            </a:r>
          </a:p>
          <a:p>
            <a:pPr marL="0" indent="0">
              <a:buNone/>
            </a:pPr>
            <a:endParaRPr lang="fr-FR" dirty="0">
              <a:solidFill>
                <a:srgbClr val="FF3399"/>
              </a:solidFill>
            </a:endParaRPr>
          </a:p>
        </p:txBody>
      </p:sp>
    </p:spTree>
    <p:extLst>
      <p:ext uri="{BB962C8B-B14F-4D97-AF65-F5344CB8AC3E}">
        <p14:creationId xmlns:p14="http://schemas.microsoft.com/office/powerpoint/2010/main" val="382922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5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fade">
                                      <p:cBhvr>
                                        <p:cTn id="3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p:spPr>
        <p:txBody>
          <a:bodyPr/>
          <a:lstStyle/>
          <a:p>
            <a:pPr algn="ctr"/>
            <a:r>
              <a:rPr lang="fr-FR" sz="4000" b="1" dirty="0">
                <a:solidFill>
                  <a:prstClr val="black"/>
                </a:solidFill>
              </a:rPr>
              <a:t>La réforme du collège expliquée aux parents </a:t>
            </a:r>
            <a:endParaRPr lang="fr-FR" dirty="0"/>
          </a:p>
        </p:txBody>
      </p:sp>
      <p:sp>
        <p:nvSpPr>
          <p:cNvPr id="3" name="Espace réservé du contenu 2"/>
          <p:cNvSpPr>
            <a:spLocks noGrp="1"/>
          </p:cNvSpPr>
          <p:nvPr>
            <p:ph idx="1"/>
          </p:nvPr>
        </p:nvSpPr>
        <p:spPr>
          <a:xfrm>
            <a:off x="838200" y="1825624"/>
            <a:ext cx="10515600" cy="4782993"/>
          </a:xfrm>
        </p:spPr>
        <p:txBody>
          <a:bodyPr>
            <a:normAutofit lnSpcReduction="10000"/>
          </a:bodyPr>
          <a:lstStyle/>
          <a:p>
            <a:r>
              <a:rPr lang="fr-FR" sz="2400" dirty="0"/>
              <a:t>Les nouvelles grilles </a:t>
            </a:r>
            <a:r>
              <a:rPr lang="fr-FR" sz="2400" dirty="0" smtClean="0"/>
              <a:t>horaires</a:t>
            </a:r>
          </a:p>
          <a:p>
            <a:endParaRPr lang="fr-FR" dirty="0"/>
          </a:p>
          <a:p>
            <a:endParaRPr lang="fr-FR" dirty="0" smtClean="0"/>
          </a:p>
          <a:p>
            <a:endParaRPr lang="fr-FR" dirty="0"/>
          </a:p>
          <a:p>
            <a:endParaRPr lang="fr-FR" dirty="0" smtClean="0"/>
          </a:p>
          <a:p>
            <a:endParaRPr lang="fr-FR" dirty="0"/>
          </a:p>
          <a:p>
            <a:endParaRPr lang="fr-FR" dirty="0" smtClean="0"/>
          </a:p>
          <a:p>
            <a:r>
              <a:rPr lang="fr-FR" dirty="0" smtClean="0"/>
              <a:t>                                          </a:t>
            </a:r>
            <a:r>
              <a:rPr lang="fr-FR" sz="1400" b="1" dirty="0" smtClean="0">
                <a:solidFill>
                  <a:srgbClr val="FF0000"/>
                </a:solidFill>
              </a:rPr>
              <a:t>31,5/33,5 </a:t>
            </a:r>
            <a:r>
              <a:rPr lang="fr-FR" sz="1400" b="1" dirty="0">
                <a:solidFill>
                  <a:srgbClr val="FF0000"/>
                </a:solidFill>
              </a:rPr>
              <a:t>h selon cumul latin/Euro/DP3 </a:t>
            </a:r>
            <a:endParaRPr lang="fr-FR" sz="1400" b="1" dirty="0" smtClean="0">
              <a:solidFill>
                <a:srgbClr val="FF0000"/>
              </a:solidFill>
            </a:endParaRPr>
          </a:p>
          <a:p>
            <a:r>
              <a:rPr lang="fr-FR" dirty="0" smtClean="0"/>
              <a:t>                               </a:t>
            </a:r>
            <a:r>
              <a:rPr lang="fr-FR" sz="1400" b="1" dirty="0" smtClean="0">
                <a:solidFill>
                  <a:srgbClr val="FF0000"/>
                </a:solidFill>
              </a:rPr>
              <a:t>30/31/33 h selon cumul Latin/Euro                                                                                           28h avec Latin</a:t>
            </a:r>
            <a:r>
              <a:rPr lang="fr-FR" b="1" dirty="0" smtClean="0">
                <a:solidFill>
                  <a:srgbClr val="FF0000"/>
                </a:solidFill>
              </a:rPr>
              <a:t>   </a:t>
            </a:r>
            <a:endParaRPr lang="fr-FR" sz="1400" b="1" dirty="0" smtClean="0">
              <a:solidFill>
                <a:srgbClr val="FF0000"/>
              </a:solidFill>
            </a:endParaRPr>
          </a:p>
          <a:p>
            <a:r>
              <a:rPr lang="fr-FR" dirty="0" smtClean="0"/>
              <a:t>                    </a:t>
            </a:r>
            <a:r>
              <a:rPr lang="fr-FR" sz="1400" b="1" dirty="0" smtClean="0">
                <a:solidFill>
                  <a:srgbClr val="FF0000"/>
                </a:solidFill>
              </a:rPr>
              <a:t>27/29h selon cumul Latin / LV2 allemand                                                                  27h avec Latin</a:t>
            </a:r>
            <a:endParaRPr lang="fr-FR" b="1" dirty="0">
              <a:solidFill>
                <a:srgbClr val="FF0000"/>
              </a:solidFill>
            </a:endParaRPr>
          </a:p>
        </p:txBody>
      </p:sp>
      <p:pic>
        <p:nvPicPr>
          <p:cNvPr id="4"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9837" y="2159877"/>
            <a:ext cx="4291445" cy="29465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82562" y="2159877"/>
            <a:ext cx="4558570" cy="30836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Flèche vers le bas 12"/>
          <p:cNvSpPr/>
          <p:nvPr/>
        </p:nvSpPr>
        <p:spPr>
          <a:xfrm>
            <a:off x="2512386" y="4714131"/>
            <a:ext cx="220710" cy="156197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Flèche vers le bas 13"/>
          <p:cNvSpPr/>
          <p:nvPr/>
        </p:nvSpPr>
        <p:spPr>
          <a:xfrm>
            <a:off x="3388685" y="4689908"/>
            <a:ext cx="320870" cy="110821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Flèche vers le bas 14"/>
          <p:cNvSpPr/>
          <p:nvPr/>
        </p:nvSpPr>
        <p:spPr>
          <a:xfrm>
            <a:off x="4325645" y="4714130"/>
            <a:ext cx="267137" cy="6371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Flèche vers le bas 15"/>
          <p:cNvSpPr/>
          <p:nvPr/>
        </p:nvSpPr>
        <p:spPr>
          <a:xfrm>
            <a:off x="8113425" y="4866204"/>
            <a:ext cx="261648" cy="140990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Flèche vers le bas 16"/>
          <p:cNvSpPr/>
          <p:nvPr/>
        </p:nvSpPr>
        <p:spPr>
          <a:xfrm>
            <a:off x="9258300" y="4852556"/>
            <a:ext cx="1039091" cy="94557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502032911"/>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fade">
                                      <p:cBhvr>
                                        <p:cTn id="25" dur="500"/>
                                        <p:tgtEl>
                                          <p:spTgt spid="3">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fade">
                                      <p:cBhvr>
                                        <p:cTn id="30" dur="500"/>
                                        <p:tgtEl>
                                          <p:spTgt spid="4"/>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fade">
                                      <p:cBhvr>
                                        <p:cTn id="35" dur="500"/>
                                        <p:tgtEl>
                                          <p:spTgt spid="5"/>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Effect transition="in" filter="fade">
                                      <p:cBhvr>
                                        <p:cTn id="40" dur="500"/>
                                        <p:tgtEl>
                                          <p:spTgt spid="3">
                                            <p:txEl>
                                              <p:pRg st="9" end="9"/>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Effect transition="in" filter="fade">
                                      <p:cBhvr>
                                        <p:cTn id="45" dur="500"/>
                                        <p:tgtEl>
                                          <p:spTgt spid="3">
                                            <p:txEl>
                                              <p:pRg st="8" end="8"/>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Effect transition="in" filter="fade">
                                      <p:cBhvr>
                                        <p:cTn id="5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8100000" scaled="1"/>
            <a:tileRect/>
          </a:gradFill>
        </p:spPr>
        <p:txBody>
          <a:bodyPr/>
          <a:lstStyle/>
          <a:p>
            <a:pPr algn="ctr"/>
            <a:r>
              <a:rPr lang="fr-FR" sz="4000" b="1" dirty="0">
                <a:solidFill>
                  <a:prstClr val="black"/>
                </a:solidFill>
              </a:rPr>
              <a:t>La réforme du collège expliquée aux parents </a:t>
            </a:r>
            <a:endParaRPr lang="fr-FR" dirty="0"/>
          </a:p>
        </p:txBody>
      </p:sp>
      <p:sp>
        <p:nvSpPr>
          <p:cNvPr id="3" name="Espace réservé du contenu 2"/>
          <p:cNvSpPr>
            <a:spLocks noGrp="1"/>
          </p:cNvSpPr>
          <p:nvPr>
            <p:ph idx="1"/>
          </p:nvPr>
        </p:nvSpPr>
        <p:spPr>
          <a:xfrm>
            <a:off x="838200" y="1825625"/>
            <a:ext cx="4582886" cy="4215946"/>
          </a:xfrm>
        </p:spPr>
        <p:txBody>
          <a:bodyPr>
            <a:normAutofit/>
          </a:bodyPr>
          <a:lstStyle/>
          <a:p>
            <a:pPr marL="0" lvl="0" indent="0" fontAlgn="base">
              <a:lnSpc>
                <a:spcPct val="100000"/>
              </a:lnSpc>
              <a:spcBef>
                <a:spcPct val="0"/>
              </a:spcBef>
              <a:spcAft>
                <a:spcPct val="0"/>
              </a:spcAft>
              <a:buNone/>
              <a:defRPr/>
            </a:pPr>
            <a:r>
              <a:rPr lang="fr-FR" sz="1800" dirty="0">
                <a:latin typeface="Arial" charset="0"/>
                <a:ea typeface="ＭＳ Ｐゴシック" pitchFamily="34" charset="-128"/>
                <a:cs typeface="Arial" charset="0"/>
              </a:rPr>
              <a:t>L’établissement peut </a:t>
            </a:r>
            <a:r>
              <a:rPr lang="fr-FR" sz="1800" b="1" dirty="0">
                <a:solidFill>
                  <a:srgbClr val="0070C0"/>
                </a:solidFill>
                <a:latin typeface="Arial" charset="0"/>
                <a:ea typeface="ＭＳ Ｐゴシック" pitchFamily="34" charset="-128"/>
                <a:cs typeface="Arial" charset="0"/>
              </a:rPr>
              <a:t>moduler</a:t>
            </a:r>
            <a:r>
              <a:rPr lang="fr-FR" sz="1800" dirty="0">
                <a:latin typeface="Arial" charset="0"/>
                <a:ea typeface="ＭＳ Ｐゴシック" pitchFamily="34" charset="-128"/>
                <a:cs typeface="Arial" charset="0"/>
              </a:rPr>
              <a:t> de façon pondérée les horaires en respectant :</a:t>
            </a:r>
            <a:br>
              <a:rPr lang="fr-FR" sz="1800" dirty="0">
                <a:latin typeface="Arial" charset="0"/>
                <a:ea typeface="ＭＳ Ｐゴシック" pitchFamily="34" charset="-128"/>
                <a:cs typeface="Arial" charset="0"/>
              </a:rPr>
            </a:br>
            <a:r>
              <a:rPr lang="fr-FR" sz="1800" dirty="0">
                <a:latin typeface="Arial" charset="0"/>
                <a:ea typeface="ＭＳ Ｐゴシック" pitchFamily="34" charset="-128"/>
                <a:cs typeface="Arial" charset="0"/>
              </a:rPr>
              <a:t>- les totaux disciplinaires sur le cycle ; </a:t>
            </a:r>
            <a:br>
              <a:rPr lang="fr-FR" sz="1800" dirty="0">
                <a:latin typeface="Arial" charset="0"/>
                <a:ea typeface="ＭＳ Ｐゴシック" pitchFamily="34" charset="-128"/>
                <a:cs typeface="Arial" charset="0"/>
              </a:rPr>
            </a:br>
            <a:r>
              <a:rPr lang="fr-FR" sz="1800" dirty="0">
                <a:latin typeface="Arial" charset="0"/>
                <a:ea typeface="ＭＳ Ｐゴシック" pitchFamily="34" charset="-128"/>
                <a:cs typeface="Arial" charset="0"/>
              </a:rPr>
              <a:t>- les horaires annuels pour les élèves ;</a:t>
            </a:r>
            <a:br>
              <a:rPr lang="fr-FR" sz="1800" dirty="0">
                <a:latin typeface="Arial" charset="0"/>
                <a:ea typeface="ＭＳ Ｐゴシック" pitchFamily="34" charset="-128"/>
                <a:cs typeface="Arial" charset="0"/>
              </a:rPr>
            </a:br>
            <a:r>
              <a:rPr lang="fr-FR" sz="1800" dirty="0">
                <a:latin typeface="Arial" charset="0"/>
                <a:ea typeface="ＭＳ Ｐゴシック" pitchFamily="34" charset="-128"/>
                <a:cs typeface="Arial" charset="0"/>
              </a:rPr>
              <a:t>- les ORS des enseignants.</a:t>
            </a:r>
          </a:p>
          <a:p>
            <a:pPr marL="0" lvl="0" indent="0" fontAlgn="base">
              <a:lnSpc>
                <a:spcPct val="100000"/>
              </a:lnSpc>
              <a:spcBef>
                <a:spcPts val="600"/>
              </a:spcBef>
              <a:spcAft>
                <a:spcPct val="0"/>
              </a:spcAft>
              <a:buNone/>
              <a:defRPr/>
            </a:pPr>
            <a:r>
              <a:rPr lang="fr-FR" sz="1800" dirty="0">
                <a:latin typeface="Arial" charset="0"/>
                <a:ea typeface="ＭＳ Ｐゴシック" pitchFamily="34" charset="-128"/>
                <a:cs typeface="Arial" charset="0"/>
              </a:rPr>
              <a:t>Cas des </a:t>
            </a:r>
            <a:r>
              <a:rPr lang="fr-FR" sz="1800" b="1" dirty="0">
                <a:solidFill>
                  <a:srgbClr val="0070C0"/>
                </a:solidFill>
                <a:latin typeface="Arial" charset="0"/>
                <a:ea typeface="ＭＳ Ｐゴシック" pitchFamily="34" charset="-128"/>
                <a:cs typeface="Arial" charset="0"/>
              </a:rPr>
              <a:t>sciences expérimentales</a:t>
            </a:r>
            <a:r>
              <a:rPr lang="fr-FR" sz="1800" dirty="0">
                <a:solidFill>
                  <a:srgbClr val="0070C0"/>
                </a:solidFill>
                <a:latin typeface="Arial" charset="0"/>
                <a:ea typeface="ＭＳ Ｐゴシック" pitchFamily="34" charset="-128"/>
                <a:cs typeface="Arial" charset="0"/>
              </a:rPr>
              <a:t> </a:t>
            </a:r>
            <a:r>
              <a:rPr lang="fr-FR" sz="1800" dirty="0">
                <a:latin typeface="Arial" charset="0"/>
                <a:ea typeface="ＭＳ Ｐゴシック" pitchFamily="34" charset="-128"/>
                <a:cs typeface="Arial" charset="0"/>
              </a:rPr>
              <a:t>et de la </a:t>
            </a:r>
            <a:r>
              <a:rPr lang="fr-FR" sz="1800" b="1" dirty="0">
                <a:solidFill>
                  <a:srgbClr val="0070C0"/>
                </a:solidFill>
                <a:latin typeface="Arial" charset="0"/>
                <a:ea typeface="ＭＳ Ｐゴシック" pitchFamily="34" charset="-128"/>
                <a:cs typeface="Arial" charset="0"/>
              </a:rPr>
              <a:t>technologie</a:t>
            </a:r>
            <a:r>
              <a:rPr lang="fr-FR" sz="1800" dirty="0">
                <a:latin typeface="Arial" charset="0"/>
                <a:ea typeface="ＭＳ Ｐゴシック" pitchFamily="34" charset="-128"/>
                <a:cs typeface="Arial" charset="0"/>
              </a:rPr>
              <a:t> en 6</a:t>
            </a:r>
            <a:r>
              <a:rPr lang="fr-FR" sz="1800" baseline="30000" dirty="0">
                <a:latin typeface="Arial" charset="0"/>
                <a:ea typeface="ＭＳ Ｐゴシック" pitchFamily="34" charset="-128"/>
                <a:cs typeface="Arial" charset="0"/>
              </a:rPr>
              <a:t>e</a:t>
            </a:r>
            <a:r>
              <a:rPr lang="fr-FR" sz="1800" dirty="0">
                <a:latin typeface="Arial" charset="0"/>
                <a:ea typeface="ＭＳ Ｐゴシック" pitchFamily="34" charset="-128"/>
                <a:cs typeface="Arial" charset="0"/>
              </a:rPr>
              <a:t> : chaque établissement choisit la </a:t>
            </a:r>
            <a:r>
              <a:rPr lang="fr-FR" sz="1800" dirty="0" smtClean="0">
                <a:latin typeface="Arial" charset="0"/>
                <a:ea typeface="ＭＳ Ｐゴシック" pitchFamily="34" charset="-128"/>
                <a:cs typeface="Arial" charset="0"/>
              </a:rPr>
              <a:t>répartition.</a:t>
            </a:r>
            <a:endParaRPr lang="fr-FR" sz="1800" dirty="0">
              <a:latin typeface="Arial" charset="0"/>
              <a:ea typeface="ＭＳ Ｐゴシック" pitchFamily="34" charset="-128"/>
              <a:cs typeface="Arial" charset="0"/>
            </a:endParaRPr>
          </a:p>
          <a:p>
            <a:pPr marL="0" lvl="0" indent="0" fontAlgn="base">
              <a:lnSpc>
                <a:spcPct val="100000"/>
              </a:lnSpc>
              <a:spcBef>
                <a:spcPts val="600"/>
              </a:spcBef>
              <a:spcAft>
                <a:spcPct val="0"/>
              </a:spcAft>
              <a:buNone/>
              <a:defRPr/>
            </a:pPr>
            <a:r>
              <a:rPr lang="fr-FR" sz="1800" dirty="0">
                <a:latin typeface="Arial" charset="0"/>
                <a:ea typeface="ＭＳ Ｐゴシック" pitchFamily="34" charset="-128"/>
                <a:cs typeface="Arial" charset="0"/>
              </a:rPr>
              <a:t>La </a:t>
            </a:r>
            <a:r>
              <a:rPr lang="fr-FR" sz="1800" b="1" dirty="0">
                <a:solidFill>
                  <a:srgbClr val="0070C0"/>
                </a:solidFill>
                <a:latin typeface="Arial" charset="0"/>
                <a:ea typeface="ＭＳ Ｐゴシック" pitchFamily="34" charset="-128"/>
                <a:cs typeface="Arial" charset="0"/>
              </a:rPr>
              <a:t>deuxième langue vivante</a:t>
            </a:r>
            <a:r>
              <a:rPr lang="fr-FR" sz="1800" dirty="0">
                <a:solidFill>
                  <a:srgbClr val="0070C0"/>
                </a:solidFill>
                <a:latin typeface="Arial" charset="0"/>
                <a:ea typeface="ＭＳ Ｐゴシック" pitchFamily="34" charset="-128"/>
                <a:cs typeface="Arial" charset="0"/>
              </a:rPr>
              <a:t> </a:t>
            </a:r>
            <a:r>
              <a:rPr lang="fr-FR" sz="1800" dirty="0">
                <a:latin typeface="Arial" charset="0"/>
                <a:ea typeface="ＭＳ Ｐゴシック" pitchFamily="34" charset="-128"/>
                <a:cs typeface="Arial" charset="0"/>
              </a:rPr>
              <a:t>est enseignée dès la 5</a:t>
            </a:r>
            <a:r>
              <a:rPr lang="fr-FR" sz="1800" baseline="30000" dirty="0">
                <a:latin typeface="Arial" charset="0"/>
                <a:ea typeface="ＭＳ Ｐゴシック" pitchFamily="34" charset="-128"/>
                <a:cs typeface="Arial" charset="0"/>
              </a:rPr>
              <a:t>e</a:t>
            </a:r>
            <a:r>
              <a:rPr lang="fr-FR" sz="1800" dirty="0">
                <a:latin typeface="Arial" charset="0"/>
                <a:ea typeface="ＭＳ Ｐゴシック" pitchFamily="34" charset="-128"/>
                <a:cs typeface="Arial" charset="0"/>
              </a:rPr>
              <a:t>.</a:t>
            </a:r>
          </a:p>
          <a:p>
            <a:pPr marL="0" lvl="0" indent="0" fontAlgn="base">
              <a:lnSpc>
                <a:spcPct val="100000"/>
              </a:lnSpc>
              <a:spcBef>
                <a:spcPts val="600"/>
              </a:spcBef>
              <a:spcAft>
                <a:spcPct val="0"/>
              </a:spcAft>
              <a:buNone/>
              <a:defRPr/>
            </a:pPr>
            <a:r>
              <a:rPr lang="fr-FR" sz="1800" dirty="0">
                <a:latin typeface="Arial" charset="0"/>
                <a:ea typeface="ＭＳ Ｐゴシック" pitchFamily="34" charset="-128"/>
                <a:cs typeface="Arial" charset="0"/>
              </a:rPr>
              <a:t>Les </a:t>
            </a:r>
            <a:r>
              <a:rPr lang="fr-FR" sz="1800" b="1" dirty="0">
                <a:solidFill>
                  <a:srgbClr val="0070C0"/>
                </a:solidFill>
                <a:latin typeface="Arial" charset="0"/>
                <a:ea typeface="ＭＳ Ｐゴシック" pitchFamily="34" charset="-128"/>
                <a:cs typeface="Arial" charset="0"/>
              </a:rPr>
              <a:t>arts plastiques</a:t>
            </a:r>
            <a:r>
              <a:rPr lang="fr-FR" sz="1800" dirty="0">
                <a:solidFill>
                  <a:srgbClr val="0070C0"/>
                </a:solidFill>
                <a:latin typeface="Arial" charset="0"/>
                <a:ea typeface="ＭＳ Ｐゴシック" pitchFamily="34" charset="-128"/>
                <a:cs typeface="Arial" charset="0"/>
              </a:rPr>
              <a:t> </a:t>
            </a:r>
            <a:r>
              <a:rPr lang="fr-FR" sz="1800" dirty="0">
                <a:latin typeface="Arial" charset="0"/>
                <a:ea typeface="ＭＳ Ｐゴシック" pitchFamily="34" charset="-128"/>
                <a:cs typeface="Arial" charset="0"/>
              </a:rPr>
              <a:t>et </a:t>
            </a:r>
            <a:r>
              <a:rPr lang="fr-FR" sz="1800" dirty="0">
                <a:solidFill>
                  <a:srgbClr val="0070C0"/>
                </a:solidFill>
                <a:latin typeface="Arial" charset="0"/>
                <a:ea typeface="ＭＳ Ｐゴシック" pitchFamily="34" charset="-128"/>
                <a:cs typeface="Arial" charset="0"/>
              </a:rPr>
              <a:t>l’</a:t>
            </a:r>
            <a:r>
              <a:rPr lang="fr-FR" sz="1800" b="1" dirty="0">
                <a:solidFill>
                  <a:srgbClr val="0070C0"/>
                </a:solidFill>
                <a:latin typeface="Arial" charset="0"/>
                <a:ea typeface="ＭＳ Ｐゴシック" pitchFamily="34" charset="-128"/>
                <a:cs typeface="Arial" charset="0"/>
              </a:rPr>
              <a:t>éducation musicale</a:t>
            </a:r>
            <a:r>
              <a:rPr lang="fr-FR" sz="1800" dirty="0">
                <a:solidFill>
                  <a:srgbClr val="0070C0"/>
                </a:solidFill>
                <a:latin typeface="Arial" charset="0"/>
                <a:ea typeface="ＭＳ Ｐゴシック" pitchFamily="34" charset="-128"/>
                <a:cs typeface="Arial" charset="0"/>
              </a:rPr>
              <a:t> </a:t>
            </a:r>
            <a:r>
              <a:rPr lang="fr-FR" sz="1800" dirty="0">
                <a:latin typeface="Arial" charset="0"/>
                <a:ea typeface="ＭＳ Ｐゴシック" pitchFamily="34" charset="-128"/>
                <a:cs typeface="Arial" charset="0"/>
              </a:rPr>
              <a:t>peuvent être répartis sur l’année ou </a:t>
            </a:r>
            <a:r>
              <a:rPr lang="fr-FR" sz="1800" dirty="0" smtClean="0">
                <a:latin typeface="Arial" charset="0"/>
                <a:ea typeface="ＭＳ Ｐゴシック" pitchFamily="34" charset="-128"/>
                <a:cs typeface="Arial" charset="0"/>
              </a:rPr>
              <a:t>semestrialisés.</a:t>
            </a:r>
            <a:endParaRPr lang="fr-FR" sz="1800"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3096" y="1825625"/>
            <a:ext cx="4256047" cy="4604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98225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500"/>
                                        <p:tgtEl>
                                          <p:spTgt spid="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fade">
                                      <p:cBhvr>
                                        <p:cTn id="24" dur="500"/>
                                        <p:tgtEl>
                                          <p:spTgt spid="3">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5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TM03457496[[fn=Parallaxe]]</Template>
  <TotalTime>12228</TotalTime>
  <Words>1660</Words>
  <Application>Microsoft Office PowerPoint</Application>
  <PresentationFormat>Grand écran</PresentationFormat>
  <Paragraphs>212</Paragraphs>
  <Slides>23</Slides>
  <Notes>0</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23</vt:i4>
      </vt:variant>
    </vt:vector>
  </HeadingPairs>
  <TitlesOfParts>
    <vt:vector size="32" baseType="lpstr">
      <vt:lpstr>ＭＳ Ｐゴシック</vt:lpstr>
      <vt:lpstr>AR CENA</vt:lpstr>
      <vt:lpstr>Arial</vt:lpstr>
      <vt:lpstr>Calibri</vt:lpstr>
      <vt:lpstr>Calibri Light</vt:lpstr>
      <vt:lpstr>Courier New</vt:lpstr>
      <vt:lpstr>Tw Cen MT</vt:lpstr>
      <vt:lpstr>Wingdings</vt:lpstr>
      <vt:lpstr>Thème Office</vt:lpstr>
      <vt:lpstr>La réforme du collège expliquée  aux parents   </vt:lpstr>
      <vt:lpstr>La réforme du collège expliquée aux parents </vt:lpstr>
      <vt:lpstr>La réforme du collège expliquée aux parents </vt:lpstr>
      <vt:lpstr>La réforme du collège expliquée aux parents </vt:lpstr>
      <vt:lpstr>La réforme du collège expliquée aux parents </vt:lpstr>
      <vt:lpstr>La réforme du collège expliquée aux parents </vt:lpstr>
      <vt:lpstr>La réforme du collège expliquée aux parents </vt:lpstr>
      <vt:lpstr>La réforme du collège expliquée aux parents </vt:lpstr>
      <vt:lpstr>La réforme du collège expliquée aux parents </vt:lpstr>
      <vt:lpstr>La réforme du collège expliquée aux parents </vt:lpstr>
      <vt:lpstr>La réforme du collège expliquée aux parents </vt:lpstr>
      <vt:lpstr>La réforme du collège expliquée aux parents </vt:lpstr>
      <vt:lpstr>La réforme du collège expliquée aux parents </vt:lpstr>
      <vt:lpstr>La réforme du collège expliquée aux parents </vt:lpstr>
      <vt:lpstr>La réforme du collège expliquée aux parents </vt:lpstr>
      <vt:lpstr>La réforme du collège expliquée aux parents </vt:lpstr>
      <vt:lpstr>La réforme du collège expliquée aux parents </vt:lpstr>
      <vt:lpstr>La réforme du collège expliquée aux parents </vt:lpstr>
      <vt:lpstr>La réforme du collège expliquée aux parents</vt:lpstr>
      <vt:lpstr>La réforme du collège expliquée aux parents </vt:lpstr>
      <vt:lpstr>La réforme du collège expliquée aux parents </vt:lpstr>
      <vt:lpstr>La réforme du collège expliquée aux parents </vt:lpstr>
      <vt:lpstr>La réforme du collège expliquée aux parents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réforme du collège expliquée  aux élèves de 6ème</dc:title>
  <dc:creator>Rémy CATROU</dc:creator>
  <cp:lastModifiedBy>Rémy CATROU</cp:lastModifiedBy>
  <cp:revision>62</cp:revision>
  <dcterms:created xsi:type="dcterms:W3CDTF">2016-03-28T19:14:24Z</dcterms:created>
  <dcterms:modified xsi:type="dcterms:W3CDTF">2016-05-08T20:54:44Z</dcterms:modified>
</cp:coreProperties>
</file>