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4" r:id="rId8"/>
    <p:sldId id="274" r:id="rId9"/>
    <p:sldId id="266" r:id="rId10"/>
    <p:sldId id="267" r:id="rId11"/>
    <p:sldId id="269" r:id="rId12"/>
    <p:sldId id="270" r:id="rId13"/>
    <p:sldId id="271" r:id="rId14"/>
    <p:sldId id="265" r:id="rId15"/>
    <p:sldId id="272" r:id="rId16"/>
    <p:sldId id="268" r:id="rId17"/>
    <p:sldId id="273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uzay.ofaj.org/logi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faj.org/programmes-formations/programme-d-echange-brigitte-sauzay.html*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areic@ac-poitiers.fr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TNgk4nU4Y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1. Le programme</a:t>
            </a:r>
            <a:br>
              <a:rPr lang="fr-FR" dirty="0" smtClean="0"/>
            </a:br>
            <a:r>
              <a:rPr lang="fr-FR" dirty="0" smtClean="0"/>
              <a:t>Brigitte </a:t>
            </a:r>
            <a:r>
              <a:rPr lang="fr-FR" dirty="0" err="1" smtClean="0"/>
              <a:t>Sauzay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Au collège André Albert de Saujon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4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2. La section ABIBAC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Lycée Jean </a:t>
            </a:r>
            <a:r>
              <a:rPr lang="fr-FR" dirty="0" err="1" smtClean="0"/>
              <a:t>Dautet</a:t>
            </a:r>
            <a:r>
              <a:rPr lang="fr-FR" dirty="0" smtClean="0"/>
              <a:t> de La Rochelle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53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160" y="1622810"/>
            <a:ext cx="983395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>
                <a:solidFill>
                  <a:srgbClr val="1E73BE"/>
                </a:solidFill>
                <a:latin typeface="Open Sans"/>
              </a:rPr>
              <a:t>		Préparation d’un </a:t>
            </a:r>
            <a:r>
              <a:rPr lang="fr-FR" altLang="fr-FR" sz="2000" b="1" dirty="0">
                <a:solidFill>
                  <a:srgbClr val="1E73BE"/>
                </a:solidFill>
                <a:latin typeface="Open Sans"/>
              </a:rPr>
              <a:t>double </a:t>
            </a:r>
            <a:r>
              <a:rPr lang="fr-FR" altLang="fr-FR" sz="2000" b="1" dirty="0" smtClean="0">
                <a:solidFill>
                  <a:srgbClr val="1E73BE"/>
                </a:solidFill>
                <a:latin typeface="Open Sans"/>
              </a:rPr>
              <a:t>diplôme :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b="1" dirty="0">
              <a:solidFill>
                <a:srgbClr val="1E73BE"/>
              </a:solidFill>
              <a:latin typeface="Open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 smtClean="0">
                <a:solidFill>
                  <a:srgbClr val="000000"/>
                </a:solidFill>
                <a:latin typeface="Open Sans"/>
              </a:rPr>
              <a:t>		ABIBAC </a:t>
            </a:r>
            <a:r>
              <a:rPr lang="fr-FR" altLang="fr-FR" sz="1600" b="1" dirty="0">
                <a:solidFill>
                  <a:srgbClr val="000000"/>
                </a:solidFill>
                <a:latin typeface="Open Sans"/>
              </a:rPr>
              <a:t>= </a:t>
            </a:r>
            <a:r>
              <a:rPr lang="fr-FR" altLang="fr-FR" sz="1600" b="1" dirty="0" err="1">
                <a:solidFill>
                  <a:srgbClr val="C00000"/>
                </a:solidFill>
                <a:latin typeface="Open Sans"/>
              </a:rPr>
              <a:t>ABI</a:t>
            </a:r>
            <a:r>
              <a:rPr lang="fr-FR" altLang="fr-FR" sz="1600" b="1" dirty="0" err="1">
                <a:solidFill>
                  <a:srgbClr val="000000"/>
                </a:solidFill>
                <a:latin typeface="Open Sans"/>
              </a:rPr>
              <a:t>tur</a:t>
            </a:r>
            <a:r>
              <a:rPr lang="fr-FR" altLang="fr-FR" sz="1600" b="1" dirty="0">
                <a:solidFill>
                  <a:srgbClr val="000000"/>
                </a:solidFill>
                <a:latin typeface="Open Sans"/>
              </a:rPr>
              <a:t> (allemand) + </a:t>
            </a:r>
            <a:r>
              <a:rPr lang="fr-FR" altLang="fr-FR" sz="1600" b="1" dirty="0" err="1" smtClean="0">
                <a:solidFill>
                  <a:srgbClr val="C00000"/>
                </a:solidFill>
                <a:latin typeface="Open Sans"/>
              </a:rPr>
              <a:t>BAC</a:t>
            </a:r>
            <a:r>
              <a:rPr lang="fr-FR" altLang="fr-FR" sz="1600" b="1" dirty="0" err="1" smtClean="0">
                <a:solidFill>
                  <a:srgbClr val="000000"/>
                </a:solidFill>
                <a:latin typeface="Open Sans"/>
              </a:rPr>
              <a:t>calauréat</a:t>
            </a:r>
            <a:endParaRPr lang="fr-FR" altLang="fr-FR" sz="1600" b="1" dirty="0" smtClean="0">
              <a:solidFill>
                <a:srgbClr val="000000"/>
              </a:solidFill>
              <a:latin typeface="Open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rgbClr val="000000"/>
                </a:solidFill>
                <a:latin typeface="Open Sans"/>
              </a:rPr>
              <a:t>Cette formation repose sur un enseignement renforcé en langue allemande </a:t>
            </a:r>
            <a:r>
              <a:rPr lang="fr-FR" altLang="fr-FR" sz="1600" dirty="0" smtClean="0">
                <a:solidFill>
                  <a:srgbClr val="000000"/>
                </a:solidFill>
                <a:latin typeface="Open Sans"/>
              </a:rPr>
              <a:t>avec de </a:t>
            </a:r>
            <a:r>
              <a:rPr lang="fr-FR" altLang="fr-FR" sz="1600" dirty="0">
                <a:solidFill>
                  <a:srgbClr val="000000"/>
                </a:solidFill>
                <a:latin typeface="Open Sans"/>
              </a:rPr>
              <a:t>la littérature </a:t>
            </a:r>
            <a:r>
              <a:rPr lang="fr-FR" altLang="fr-FR" sz="1600" dirty="0" smtClean="0">
                <a:solidFill>
                  <a:srgbClr val="000000"/>
                </a:solidFill>
                <a:latin typeface="Open Sans"/>
              </a:rPr>
              <a:t>allemande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solidFill>
                  <a:srgbClr val="000000"/>
                </a:solidFill>
                <a:latin typeface="Open Sans"/>
              </a:rPr>
              <a:t>et </a:t>
            </a:r>
            <a:r>
              <a:rPr lang="fr-FR" altLang="fr-FR" sz="1600" dirty="0">
                <a:solidFill>
                  <a:srgbClr val="000000"/>
                </a:solidFill>
                <a:latin typeface="Open Sans"/>
              </a:rPr>
              <a:t>l’enseignement de l’histoire-géographie en allemand</a:t>
            </a:r>
            <a:r>
              <a:rPr lang="fr-FR" altLang="fr-FR" sz="1600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rgbClr val="000000"/>
                </a:solidFill>
                <a:latin typeface="Open Sans"/>
              </a:rPr>
              <a:t>Une quarantaine d’établissements de France et </a:t>
            </a:r>
            <a:r>
              <a:rPr lang="fr-FR" altLang="fr-FR" sz="1600" dirty="0" smtClean="0">
                <a:solidFill>
                  <a:srgbClr val="000000"/>
                </a:solidFill>
                <a:latin typeface="Open Sans"/>
              </a:rPr>
              <a:t>d’Allemagne proposent ce dispositif.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000000"/>
              </a:solidFill>
              <a:latin typeface="Open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solidFill>
                  <a:srgbClr val="000000"/>
                </a:solidFill>
                <a:latin typeface="Open Sans"/>
              </a:rPr>
              <a:t>L’originalité </a:t>
            </a:r>
            <a:r>
              <a:rPr lang="fr-FR" altLang="fr-FR" sz="1600" dirty="0">
                <a:solidFill>
                  <a:srgbClr val="000000"/>
                </a:solidFill>
                <a:latin typeface="Open Sans"/>
              </a:rPr>
              <a:t>de ce réseau de sections </a:t>
            </a:r>
            <a:r>
              <a:rPr lang="fr-FR" altLang="fr-FR" sz="1600" dirty="0" err="1">
                <a:solidFill>
                  <a:srgbClr val="000000"/>
                </a:solidFill>
                <a:latin typeface="Open Sans"/>
              </a:rPr>
              <a:t>bi-nationales</a:t>
            </a:r>
            <a:r>
              <a:rPr lang="fr-FR" altLang="fr-FR" sz="1600" dirty="0">
                <a:solidFill>
                  <a:srgbClr val="000000"/>
                </a:solidFill>
                <a:latin typeface="Open Sans"/>
              </a:rPr>
              <a:t> à profil franco-allemand réside dans le jumelage réel de 2 </a:t>
            </a:r>
            <a:r>
              <a:rPr lang="fr-FR" altLang="fr-FR" sz="1600" dirty="0" smtClean="0">
                <a:solidFill>
                  <a:srgbClr val="000000"/>
                </a:solidFill>
                <a:latin typeface="Open Sans"/>
              </a:rPr>
              <a:t>établissements.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000000"/>
              </a:solidFill>
              <a:latin typeface="Open Sans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solidFill>
                  <a:srgbClr val="000000"/>
                </a:solidFill>
                <a:latin typeface="Open Sans"/>
              </a:rPr>
              <a:t>Le </a:t>
            </a:r>
            <a:r>
              <a:rPr lang="fr-FR" altLang="fr-FR" sz="1600" dirty="0">
                <a:solidFill>
                  <a:srgbClr val="000000"/>
                </a:solidFill>
                <a:latin typeface="Open Sans"/>
              </a:rPr>
              <a:t>partenaire officiel du lycée Jean </a:t>
            </a:r>
            <a:r>
              <a:rPr lang="fr-FR" altLang="fr-FR" sz="1600" dirty="0" smtClean="0">
                <a:solidFill>
                  <a:srgbClr val="000000"/>
                </a:solidFill>
                <a:latin typeface="Open Sans"/>
              </a:rPr>
              <a:t>DAUTET est </a:t>
            </a:r>
            <a:r>
              <a:rPr lang="fr-FR" altLang="fr-FR" sz="1600" dirty="0">
                <a:solidFill>
                  <a:srgbClr val="000000"/>
                </a:solidFill>
                <a:latin typeface="Open Sans"/>
              </a:rPr>
              <a:t>la </a:t>
            </a:r>
            <a:r>
              <a:rPr lang="fr-FR" altLang="fr-FR" sz="1600" i="1" dirty="0" err="1">
                <a:solidFill>
                  <a:srgbClr val="000000"/>
                </a:solidFill>
                <a:latin typeface="Open Sans"/>
              </a:rPr>
              <a:t>Stormarnschule</a:t>
            </a:r>
            <a:r>
              <a:rPr lang="fr-FR" altLang="fr-FR" sz="1600" dirty="0">
                <a:solidFill>
                  <a:srgbClr val="000000"/>
                </a:solidFill>
                <a:latin typeface="Open Sans"/>
              </a:rPr>
              <a:t> de la ville </a:t>
            </a:r>
            <a:r>
              <a:rPr lang="fr-FR" altLang="fr-FR" sz="1600" dirty="0" smtClean="0">
                <a:solidFill>
                  <a:srgbClr val="000000"/>
                </a:solidFill>
                <a:latin typeface="Open Sans"/>
              </a:rPr>
              <a:t>d’</a:t>
            </a:r>
            <a:r>
              <a:rPr lang="fr-FR" altLang="fr-FR" sz="1600" dirty="0" err="1" smtClean="0">
                <a:solidFill>
                  <a:srgbClr val="000000"/>
                </a:solidFill>
                <a:latin typeface="Open Sans"/>
              </a:rPr>
              <a:t>Ahrensburg</a:t>
            </a:r>
            <a:r>
              <a:rPr lang="fr-FR" altLang="fr-FR" sz="1600" dirty="0" smtClean="0">
                <a:solidFill>
                  <a:srgbClr val="000000"/>
                </a:solidFill>
                <a:latin typeface="Open Sans"/>
              </a:rPr>
              <a:t>, près de Hambourg. </a:t>
            </a:r>
            <a:endParaRPr lang="fr-FR" altLang="fr-FR" sz="2400" b="1" dirty="0">
              <a:solidFill>
                <a:srgbClr val="1E73BE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3479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0364" y="1450436"/>
            <a:ext cx="86951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 smtClean="0">
                <a:solidFill>
                  <a:srgbClr val="1E73BE"/>
                </a:solidFill>
                <a:latin typeface="Open Sans"/>
              </a:rPr>
              <a:t>Exigences </a:t>
            </a:r>
            <a:r>
              <a:rPr lang="fr-FR" altLang="fr-FR" sz="2800" b="1" dirty="0">
                <a:solidFill>
                  <a:srgbClr val="1E73BE"/>
                </a:solidFill>
                <a:latin typeface="Open Sans"/>
              </a:rPr>
              <a:t>et qualités </a:t>
            </a:r>
            <a:r>
              <a:rPr lang="fr-FR" altLang="fr-FR" sz="2800" b="1" dirty="0" smtClean="0">
                <a:solidFill>
                  <a:srgbClr val="1E73BE"/>
                </a:solidFill>
                <a:latin typeface="Open Sans"/>
              </a:rPr>
              <a:t>requises pour intégrer la section ABIBAC 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800" b="1" dirty="0">
              <a:solidFill>
                <a:srgbClr val="1E73BE"/>
              </a:solidFill>
              <a:latin typeface="Open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solidFill>
                  <a:srgbClr val="000000"/>
                </a:solidFill>
                <a:latin typeface="Open Sans"/>
              </a:rPr>
              <a:t>Être germaniste </a:t>
            </a:r>
            <a:r>
              <a:rPr lang="fr-FR" altLang="fr-FR" dirty="0" smtClean="0">
                <a:solidFill>
                  <a:srgbClr val="000000"/>
                </a:solidFill>
                <a:latin typeface="Open Sans"/>
              </a:rPr>
              <a:t>de très bon </a:t>
            </a:r>
            <a:r>
              <a:rPr lang="fr-FR" altLang="fr-FR" dirty="0">
                <a:solidFill>
                  <a:srgbClr val="000000"/>
                </a:solidFill>
                <a:latin typeface="Open Sans"/>
              </a:rPr>
              <a:t>niveau, germanophones </a:t>
            </a:r>
            <a:r>
              <a:rPr lang="fr-FR" altLang="fr-FR" dirty="0" smtClean="0">
                <a:solidFill>
                  <a:srgbClr val="000000"/>
                </a:solidFill>
                <a:latin typeface="Open Sans"/>
              </a:rPr>
              <a:t>ou </a:t>
            </a:r>
            <a:r>
              <a:rPr lang="fr-FR" altLang="fr-FR" dirty="0">
                <a:solidFill>
                  <a:srgbClr val="000000"/>
                </a:solidFill>
                <a:latin typeface="Open Sans"/>
              </a:rPr>
              <a:t>élèves de classes dites bi-langues</a:t>
            </a:r>
            <a:r>
              <a:rPr lang="fr-FR" altLang="fr-FR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rgbClr val="000000"/>
              </a:solidFill>
              <a:latin typeface="Open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solidFill>
                  <a:srgbClr val="000000"/>
                </a:solidFill>
                <a:latin typeface="Open Sans"/>
              </a:rPr>
              <a:t>Être motivé et nourrir un intérêt pour la langue et la culture germaniques</a:t>
            </a:r>
            <a:r>
              <a:rPr lang="fr-FR" altLang="fr-FR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rgbClr val="000000"/>
              </a:solidFill>
              <a:latin typeface="Open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solidFill>
                  <a:srgbClr val="000000"/>
                </a:solidFill>
                <a:latin typeface="Open Sans"/>
              </a:rPr>
              <a:t>Avoir éventuellement déjà un projet d’études franco-allemandes</a:t>
            </a:r>
            <a:r>
              <a:rPr lang="fr-FR" altLang="fr-FR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rgbClr val="000000"/>
              </a:solidFill>
              <a:latin typeface="Open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solidFill>
                  <a:srgbClr val="000000"/>
                </a:solidFill>
                <a:latin typeface="Open Sans"/>
              </a:rPr>
              <a:t>Être volontaire et </a:t>
            </a:r>
            <a:r>
              <a:rPr lang="fr-FR" altLang="fr-FR" dirty="0">
                <a:solidFill>
                  <a:srgbClr val="C00000"/>
                </a:solidFill>
                <a:latin typeface="Open Sans"/>
              </a:rPr>
              <a:t>capable de fournir un travail </a:t>
            </a:r>
            <a:r>
              <a:rPr lang="fr-FR" altLang="fr-FR" dirty="0" smtClean="0">
                <a:solidFill>
                  <a:srgbClr val="C00000"/>
                </a:solidFill>
                <a:latin typeface="Open Sans"/>
              </a:rPr>
              <a:t>constant.</a:t>
            </a:r>
            <a:endParaRPr lang="fr-FR" altLang="fr-FR" dirty="0">
              <a:solidFill>
                <a:srgbClr val="C00000"/>
              </a:solidFill>
              <a:latin typeface="Open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800" b="1" dirty="0">
              <a:solidFill>
                <a:srgbClr val="1E73BE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2908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036" y="1010275"/>
            <a:ext cx="9709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solidFill>
                  <a:srgbClr val="1E73BE"/>
                </a:solidFill>
                <a:latin typeface="Open Sans"/>
              </a:rPr>
              <a:t>Histoire-Géographie </a:t>
            </a:r>
            <a:r>
              <a:rPr lang="fr-FR" altLang="fr-FR" sz="2800" b="1" dirty="0" smtClean="0">
                <a:solidFill>
                  <a:srgbClr val="1E73BE"/>
                </a:solidFill>
                <a:latin typeface="Open Sans"/>
              </a:rPr>
              <a:t>et littérature en allemande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800" b="1" dirty="0" smtClean="0">
              <a:solidFill>
                <a:srgbClr val="1E73BE"/>
              </a:solidFill>
              <a:latin typeface="Open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olidFill>
                  <a:srgbClr val="000000"/>
                </a:solidFill>
                <a:latin typeface="Open Sans"/>
              </a:rPr>
              <a:t>En </a:t>
            </a:r>
            <a:r>
              <a:rPr lang="fr-FR" altLang="fr-FR" dirty="0">
                <a:solidFill>
                  <a:srgbClr val="000000"/>
                </a:solidFill>
                <a:latin typeface="Open Sans"/>
              </a:rPr>
              <a:t>seconde, les élèves reçoivent une formation spécifique à la méthodologie en histoire/géographie mais aussi au décryptage et l’analyse de textes </a:t>
            </a:r>
            <a:r>
              <a:rPr lang="fr-FR" altLang="fr-FR" dirty="0" smtClean="0">
                <a:solidFill>
                  <a:srgbClr val="000000"/>
                </a:solidFill>
                <a:latin typeface="Open Sans"/>
              </a:rPr>
              <a:t>littéraires.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rgbClr val="000000"/>
              </a:solidFill>
              <a:latin typeface="Open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olidFill>
                  <a:srgbClr val="000000"/>
                </a:solidFill>
                <a:latin typeface="Open Sans"/>
              </a:rPr>
              <a:t>Une </a:t>
            </a:r>
            <a:r>
              <a:rPr lang="fr-FR" altLang="fr-FR" dirty="0">
                <a:solidFill>
                  <a:srgbClr val="000000"/>
                </a:solidFill>
                <a:latin typeface="Open Sans"/>
              </a:rPr>
              <a:t>introduction aux grands courants littéraires et aux différents genres littéraires complète cette formation initiale</a:t>
            </a:r>
            <a:r>
              <a:rPr lang="fr-FR" altLang="fr-FR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000000"/>
                </a:solidFill>
                <a:latin typeface="Open Sans"/>
              </a:rPr>
              <a:t>En première et terminale, le programme de littérature comporte une </a:t>
            </a:r>
            <a:r>
              <a:rPr lang="fr-FR" altLang="fr-FR" dirty="0" smtClean="0">
                <a:solidFill>
                  <a:srgbClr val="000000"/>
                </a:solidFill>
                <a:latin typeface="Open Sans"/>
              </a:rPr>
              <a:t>œuvre officielle</a:t>
            </a:r>
            <a:r>
              <a:rPr lang="fr-FR" altLang="fr-FR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fr-FR" altLang="fr-FR" dirty="0" smtClean="0">
                <a:solidFill>
                  <a:srgbClr val="000000"/>
                </a:solidFill>
                <a:latin typeface="Open Sans"/>
              </a:rPr>
              <a:t>commune </a:t>
            </a:r>
            <a:r>
              <a:rPr lang="fr-FR" altLang="fr-FR" dirty="0">
                <a:solidFill>
                  <a:srgbClr val="000000"/>
                </a:solidFill>
                <a:latin typeface="Open Sans"/>
              </a:rPr>
              <a:t>à toutes les sections </a:t>
            </a:r>
            <a:r>
              <a:rPr lang="fr-FR" altLang="fr-FR" dirty="0" err="1">
                <a:solidFill>
                  <a:srgbClr val="000000"/>
                </a:solidFill>
                <a:latin typeface="Open Sans"/>
              </a:rPr>
              <a:t>Abibac</a:t>
            </a:r>
            <a:r>
              <a:rPr lang="fr-FR" altLang="fr-FR" dirty="0">
                <a:solidFill>
                  <a:srgbClr val="000000"/>
                </a:solidFill>
                <a:latin typeface="Open Sans"/>
              </a:rPr>
              <a:t>, l’essentiel du programme étant défini et choisi en concertation entre les enseignants et les élèves, avec l’aval des collègues allemands.</a:t>
            </a:r>
            <a:endParaRPr lang="fr-FR" altLang="fr-FR" sz="1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solidFill>
                <a:srgbClr val="000000"/>
              </a:solidFill>
              <a:latin typeface="Open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olidFill>
                  <a:srgbClr val="000000"/>
                </a:solidFill>
                <a:latin typeface="Open Sans"/>
              </a:rPr>
              <a:t>En histoire, </a:t>
            </a:r>
            <a:r>
              <a:rPr lang="fr-FR" altLang="fr-FR" dirty="0">
                <a:solidFill>
                  <a:srgbClr val="000000"/>
                </a:solidFill>
                <a:latin typeface="Open Sans"/>
              </a:rPr>
              <a:t>le programme est spécifique aux sections </a:t>
            </a:r>
            <a:r>
              <a:rPr lang="fr-FR" altLang="fr-FR" dirty="0" err="1">
                <a:solidFill>
                  <a:srgbClr val="000000"/>
                </a:solidFill>
                <a:latin typeface="Open Sans"/>
              </a:rPr>
              <a:t>Abibac</a:t>
            </a:r>
            <a:r>
              <a:rPr lang="fr-FR" altLang="fr-FR" dirty="0">
                <a:solidFill>
                  <a:srgbClr val="000000"/>
                </a:solidFill>
                <a:latin typeface="Open Sans"/>
              </a:rPr>
              <a:t> car il est le fruit d’une élaboration franco-allemande commune. En géographie, il reprend le programme français par classe (ES, L, S).</a:t>
            </a:r>
            <a:endParaRPr lang="fr-FR" altLang="fr-FR" sz="2800" b="1" dirty="0">
              <a:solidFill>
                <a:srgbClr val="1E73BE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3850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46254"/>
              </p:ext>
            </p:extLst>
          </p:nvPr>
        </p:nvGraphicFramePr>
        <p:xfrm>
          <a:off x="2239933" y="2200564"/>
          <a:ext cx="7429500" cy="2651760"/>
        </p:xfrm>
        <a:graphic>
          <a:graphicData uri="http://schemas.openxmlformats.org/drawingml/2006/table">
            <a:tbl>
              <a:tblPr/>
              <a:tblGrid>
                <a:gridCol w="1857375">
                  <a:extLst>
                    <a:ext uri="{9D8B030D-6E8A-4147-A177-3AD203B41FA5}">
                      <a16:colId xmlns:a16="http://schemas.microsoft.com/office/drawing/2014/main" val="3759650516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3398330811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3727310917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699986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ase"/>
                      <a:endParaRPr lang="fr-FR" b="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30E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31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E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b="1" dirty="0">
                          <a:effectLst/>
                          <a:latin typeface="inherit"/>
                        </a:rPr>
                        <a:t>Seconde</a:t>
                      </a:r>
                      <a:endParaRPr lang="fr-FR" b="0" dirty="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1031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31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7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b="1">
                          <a:effectLst/>
                          <a:latin typeface="inherit"/>
                        </a:rPr>
                        <a:t>Première </a:t>
                      </a:r>
                      <a:r>
                        <a:rPr lang="fr-FR" b="0">
                          <a:effectLst/>
                          <a:latin typeface="inherit"/>
                        </a:rPr>
                        <a:t/>
                      </a:r>
                      <a:br>
                        <a:rPr lang="fr-FR" b="0">
                          <a:effectLst/>
                          <a:latin typeface="inherit"/>
                        </a:rPr>
                      </a:br>
                      <a:r>
                        <a:rPr lang="fr-FR" b="1">
                          <a:effectLst/>
                          <a:latin typeface="inherit"/>
                        </a:rPr>
                        <a:t>L, ES ou S</a:t>
                      </a:r>
                      <a:endParaRPr lang="fr-FR" b="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708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9D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1">
                          <a:effectLst/>
                          <a:latin typeface="inherit"/>
                        </a:rPr>
                        <a:t>Terminale</a:t>
                      </a:r>
                      <a:r>
                        <a:rPr lang="pt-BR" b="0">
                          <a:effectLst/>
                          <a:latin typeface="inherit"/>
                        </a:rPr>
                        <a:t/>
                      </a:r>
                      <a:br>
                        <a:rPr lang="pt-BR" b="0">
                          <a:effectLst/>
                          <a:latin typeface="inherit"/>
                        </a:rPr>
                      </a:br>
                      <a:r>
                        <a:rPr lang="pt-BR" b="1">
                          <a:effectLst/>
                          <a:latin typeface="inherit"/>
                        </a:rPr>
                        <a:t>L , ES ou S</a:t>
                      </a:r>
                      <a:endParaRPr lang="pt-BR" b="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709D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9D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9D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370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fr-FR" b="1">
                          <a:effectLst/>
                          <a:latin typeface="inherit"/>
                        </a:rPr>
                        <a:t>Langue et littérature allemandes</a:t>
                      </a:r>
                      <a:endParaRPr lang="fr-FR" b="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F0E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7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b="0" dirty="0">
                          <a:effectLst/>
                          <a:latin typeface="inherit"/>
                        </a:rPr>
                        <a:t>6h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C07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7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97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b="0">
                          <a:effectLst/>
                          <a:latin typeface="inherit"/>
                        </a:rPr>
                        <a:t>6h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A07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b="0">
                          <a:effectLst/>
                          <a:latin typeface="inherit"/>
                        </a:rPr>
                        <a:t>6h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F08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8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9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122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fr-FR" b="1">
                          <a:effectLst/>
                          <a:latin typeface="inherit"/>
                        </a:rPr>
                        <a:t>Histoire et géographie en allemand</a:t>
                      </a:r>
                      <a:endParaRPr lang="fr-FR" b="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08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97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8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b="0">
                          <a:effectLst/>
                          <a:latin typeface="inherit"/>
                        </a:rPr>
                        <a:t>4h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1097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97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97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b="0">
                          <a:effectLst/>
                          <a:latin typeface="inherit"/>
                        </a:rPr>
                        <a:t>4h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90A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9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A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b="0" dirty="0">
                          <a:effectLst/>
                          <a:latin typeface="inherit"/>
                        </a:rPr>
                        <a:t>5h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409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9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9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9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30503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88316" y="1540225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solidFill>
                  <a:srgbClr val="1E73BE"/>
                </a:solidFill>
                <a:latin typeface="Open Sans"/>
              </a:rPr>
              <a:t>Les horaires</a:t>
            </a:r>
            <a:endParaRPr lang="fr-FR" altLang="fr-FR" b="1" dirty="0">
              <a:solidFill>
                <a:srgbClr val="1E73BE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218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421" y="2397949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solidFill>
                  <a:srgbClr val="1E73BE"/>
                </a:solidFill>
                <a:latin typeface="Open Sans"/>
              </a:rPr>
              <a:t>Activités réalisées au sein de la section </a:t>
            </a:r>
            <a:r>
              <a:rPr lang="fr-FR" altLang="fr-FR" sz="2800" b="1" dirty="0" err="1" smtClean="0">
                <a:solidFill>
                  <a:srgbClr val="1E73BE"/>
                </a:solidFill>
                <a:latin typeface="Open Sans"/>
              </a:rPr>
              <a:t>Abibac</a:t>
            </a:r>
            <a:endParaRPr lang="fr-FR" altLang="fr-FR" sz="2800" b="1" dirty="0" smtClean="0">
              <a:solidFill>
                <a:srgbClr val="1E73BE"/>
              </a:solidFill>
              <a:latin typeface="Open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800" b="1" dirty="0">
              <a:solidFill>
                <a:srgbClr val="1E73BE"/>
              </a:solidFill>
              <a:latin typeface="Open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solidFill>
                  <a:srgbClr val="000000"/>
                </a:solidFill>
                <a:latin typeface="Open Sans"/>
              </a:rPr>
              <a:t>Séjour obligatoire </a:t>
            </a:r>
            <a:r>
              <a:rPr lang="fr-FR" altLang="fr-FR" dirty="0" smtClean="0">
                <a:solidFill>
                  <a:srgbClr val="000000"/>
                </a:solidFill>
                <a:latin typeface="Open Sans"/>
              </a:rPr>
              <a:t>en </a:t>
            </a:r>
            <a:r>
              <a:rPr lang="fr-FR" altLang="fr-FR" dirty="0">
                <a:solidFill>
                  <a:srgbClr val="000000"/>
                </a:solidFill>
                <a:latin typeface="Open Sans"/>
              </a:rPr>
              <a:t>fin de seconde entre 3 et 6 mois</a:t>
            </a:r>
            <a:r>
              <a:rPr lang="fr-FR" altLang="fr-FR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rgbClr val="000000"/>
              </a:solidFill>
              <a:latin typeface="Open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solidFill>
                  <a:srgbClr val="000000"/>
                </a:solidFill>
                <a:latin typeface="Open Sans"/>
              </a:rPr>
              <a:t>En première ou en terminale voyage culturel d’une semaine en Allemagne ou en Autriche dans la perspective du programme d’histoire/géographie en particulier.</a:t>
            </a:r>
            <a:endParaRPr lang="fr-FR" altLang="fr-FR" dirty="0">
              <a:solidFill>
                <a:srgbClr val="494949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9942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63782" y="187919"/>
            <a:ext cx="9800705" cy="586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8528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1" i="0" u="none" strike="noStrike" cap="none" normalizeH="0" baseline="0" dirty="0" smtClean="0">
              <a:ln>
                <a:noFill/>
              </a:ln>
              <a:solidFill>
                <a:srgbClr val="1E73BE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1" i="0" u="none" strike="noStrike" cap="none" normalizeH="0" baseline="0" dirty="0" smtClean="0">
              <a:ln>
                <a:noFill/>
              </a:ln>
              <a:solidFill>
                <a:srgbClr val="1E73BE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rgbClr val="1E73BE"/>
                </a:solidFill>
                <a:effectLst/>
                <a:latin typeface="Open Sans"/>
              </a:rPr>
              <a:t>				L’examen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1" i="0" u="none" strike="noStrike" cap="none" normalizeH="0" baseline="0" dirty="0" smtClean="0">
              <a:ln>
                <a:noFill/>
              </a:ln>
              <a:solidFill>
                <a:srgbClr val="1E73BE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1) Épreuve écrite de langue et littérature allemandes</a:t>
            </a:r>
            <a:b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Les candidats ont le choix entre 2 sujets : 1 littéraire ou 1 de civilisation. (durée 5 heures)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dirty="0" smtClean="0">
                <a:solidFill>
                  <a:srgbClr val="000000"/>
                </a:solidFill>
                <a:latin typeface="Open Sans"/>
              </a:rPr>
              <a:t>2) 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Épreuve orale de littérature allemande</a:t>
            </a:r>
            <a:b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Présentation d’un texte ou document iconographique en rapport avec les contenus étudiés pendant le cycle terminal ; discussion avec le jury.  (durée 30mn)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dirty="0" smtClean="0">
                <a:solidFill>
                  <a:srgbClr val="000000"/>
                </a:solidFill>
                <a:latin typeface="Open Sans"/>
              </a:rPr>
              <a:t>3) 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Épreuve d’histoire et géographie</a:t>
            </a:r>
            <a:b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Une épreuve de 5h qui repose sur deux types d’épreuves : une composition et une étude de document ou d’un croquis en géographie. Cette épreuve se substitue à l’épreuve d’histoire-géographie en français et compte avec le coefficient propre à la série (Littéraire, Economique-Sociale ou Scientifique).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Double correction par des professeurs allemands et français, tant à l’écrit qu’à l’oral, pour l’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Abitur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Dans le cadre de la délivrance de l’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Abitur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, la 2ème partie de l’épreuve du bac (étude de document ou croquis) relève du contrôle continu durant l’année de terminale.</a:t>
            </a:r>
            <a:endParaRPr kumimoji="0" lang="fr-FR" altLang="fr-FR" sz="2400" b="1" i="0" u="none" strike="noStrike" cap="none" normalizeH="0" baseline="0" dirty="0" smtClean="0">
              <a:ln>
                <a:noFill/>
              </a:ln>
              <a:solidFill>
                <a:srgbClr val="1E73BE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1" i="0" u="none" strike="noStrike" cap="none" normalizeH="0" baseline="0" dirty="0" smtClean="0">
              <a:ln>
                <a:noFill/>
              </a:ln>
              <a:solidFill>
                <a:srgbClr val="1E73BE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fr-FR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81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3535" y="1582341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2000" b="1" dirty="0" smtClean="0">
                <a:solidFill>
                  <a:srgbClr val="1E73BE"/>
                </a:solidFill>
                <a:latin typeface="Open Sans"/>
              </a:rPr>
              <a:t>							Candidatures</a:t>
            </a:r>
          </a:p>
          <a:p>
            <a:pPr algn="just" fontAlgn="base"/>
            <a:endParaRPr lang="fr-FR" sz="2000" b="1" dirty="0">
              <a:solidFill>
                <a:srgbClr val="1E73BE"/>
              </a:solidFill>
              <a:latin typeface="Open Sans"/>
            </a:endParaRPr>
          </a:p>
          <a:p>
            <a:pPr algn="just" fontAlgn="base"/>
            <a:r>
              <a:rPr lang="fr-FR" dirty="0">
                <a:solidFill>
                  <a:srgbClr val="000000"/>
                </a:solidFill>
                <a:latin typeface="Open Sans"/>
              </a:rPr>
              <a:t>Documents à fournir pour se porter candidat </a:t>
            </a:r>
            <a:r>
              <a:rPr lang="fr-FR" dirty="0" smtClean="0">
                <a:solidFill>
                  <a:srgbClr val="000000"/>
                </a:solidFill>
                <a:latin typeface="Open Sans"/>
              </a:rPr>
              <a:t>:</a:t>
            </a:r>
          </a:p>
          <a:p>
            <a:pPr algn="just" fontAlgn="base"/>
            <a:endParaRPr lang="fr-FR" dirty="0">
              <a:solidFill>
                <a:srgbClr val="000000"/>
              </a:solidFill>
              <a:latin typeface="Open San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Open Sans"/>
              </a:rPr>
              <a:t> Dossier </a:t>
            </a:r>
            <a:r>
              <a:rPr lang="fr-FR" dirty="0">
                <a:solidFill>
                  <a:srgbClr val="000000"/>
                </a:solidFill>
                <a:latin typeface="Open Sans"/>
              </a:rPr>
              <a:t>de candidature à retirer dans votre collège d’origine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Open Sans"/>
              </a:rPr>
              <a:t> Lettre </a:t>
            </a:r>
            <a:r>
              <a:rPr lang="fr-FR" dirty="0">
                <a:solidFill>
                  <a:srgbClr val="000000"/>
                </a:solidFill>
                <a:latin typeface="Open Sans"/>
              </a:rPr>
              <a:t>de motivation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Open Sans"/>
              </a:rPr>
              <a:t> Bulletins </a:t>
            </a:r>
            <a:r>
              <a:rPr lang="fr-FR" dirty="0">
                <a:solidFill>
                  <a:srgbClr val="000000"/>
                </a:solidFill>
                <a:latin typeface="Open Sans"/>
              </a:rPr>
              <a:t>de </a:t>
            </a:r>
            <a:r>
              <a:rPr lang="fr-FR" dirty="0" smtClean="0">
                <a:solidFill>
                  <a:srgbClr val="000000"/>
                </a:solidFill>
                <a:latin typeface="Open Sans"/>
              </a:rPr>
              <a:t>4</a:t>
            </a:r>
            <a:r>
              <a:rPr lang="fr-FR" baseline="30000" dirty="0" smtClean="0">
                <a:solidFill>
                  <a:srgbClr val="000000"/>
                </a:solidFill>
                <a:latin typeface="inherit"/>
              </a:rPr>
              <a:t>ème</a:t>
            </a:r>
            <a:r>
              <a:rPr lang="fr-FR" dirty="0" smtClean="0">
                <a:solidFill>
                  <a:srgbClr val="000000"/>
                </a:solidFill>
                <a:latin typeface="Open Sans"/>
              </a:rPr>
              <a:t> et de 3</a:t>
            </a:r>
            <a:r>
              <a:rPr lang="fr-FR" baseline="30000" dirty="0" smtClean="0">
                <a:solidFill>
                  <a:srgbClr val="000000"/>
                </a:solidFill>
                <a:latin typeface="inherit"/>
              </a:rPr>
              <a:t>ème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fr-FR" dirty="0">
                <a:solidFill>
                  <a:srgbClr val="000000"/>
                </a:solidFill>
                <a:latin typeface="Open Sans"/>
              </a:rPr>
              <a:t>Les candidats pourront éventuellement être convoqués à un entretien oral d’une dizaine de minutes au lycée Jean </a:t>
            </a:r>
            <a:r>
              <a:rPr lang="fr-FR" dirty="0" err="1">
                <a:solidFill>
                  <a:srgbClr val="000000"/>
                </a:solidFill>
                <a:latin typeface="Open Sans"/>
              </a:rPr>
              <a:t>Dautet</a:t>
            </a:r>
            <a:r>
              <a:rPr lang="fr-FR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just" fontAlgn="base"/>
            <a:endParaRPr lang="fr-FR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fr-FR" dirty="0">
                <a:solidFill>
                  <a:srgbClr val="000000"/>
                </a:solidFill>
                <a:latin typeface="Open Sans"/>
              </a:rPr>
              <a:t>La section est contingentée à 24 élèves, recrutés sur dossier qui proviennent de toute l’académie (et peuvent bénéficier de l’internat du lycée).</a:t>
            </a:r>
            <a:endParaRPr lang="fr-FR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01780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témoignages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287088" y="2748389"/>
            <a:ext cx="9991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https://revue-abibac.fr/2019/11/27/ode-a-labibac-par-nashine-dorrani-du-lycee-jean-dautet-de-la-rochelle/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7088" y="3580111"/>
            <a:ext cx="9775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https://revue-abibac.fr/2019/11/27/labibac-une-meme-formation-des-parcours-differents/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7087" y="4395656"/>
            <a:ext cx="9195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http://www.apepa.fr/web/temoignage-abibac-baccalaureat-et-abitur-la-verite-sinon-rien/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7087" y="5251437"/>
            <a:ext cx="4750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https://allemand.ac-versailles.fr/spip.php?article74</a:t>
            </a:r>
          </a:p>
        </p:txBody>
      </p:sp>
    </p:spTree>
    <p:extLst>
      <p:ext uri="{BB962C8B-B14F-4D97-AF65-F5344CB8AC3E}">
        <p14:creationId xmlns:p14="http://schemas.microsoft.com/office/powerpoint/2010/main" val="393556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Ã©sultat de recherche d'images pour &quot;qui est Brigitte Sauza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770" y="788233"/>
            <a:ext cx="6683362" cy="501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Ã©sultat de recherche d'images pour &quot;qui est Brigitte Sauza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05" y="718708"/>
            <a:ext cx="2381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5232" y="1158586"/>
            <a:ext cx="5832648" cy="994122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Qu’est-ce que c’est ? </a:t>
            </a:r>
            <a:endParaRPr lang="de-DE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105" y="2767001"/>
            <a:ext cx="9335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C’est un programme d’échange qui permet à de jeunes français et allemands de passer 2 à 3 mois dans le pays voisin.</a:t>
            </a:r>
          </a:p>
          <a:p>
            <a:endParaRPr lang="fr-FR" dirty="0" smtClean="0">
              <a:latin typeface="Arial Rounded MT Bold" panose="020F0704030504030204" pitchFamily="34" charset="0"/>
            </a:endParaRPr>
          </a:p>
          <a:p>
            <a:r>
              <a:rPr lang="fr-FR" dirty="0" smtClean="0">
                <a:latin typeface="Arial Rounded MT Bold" panose="020F0704030504030204" pitchFamily="34" charset="0"/>
              </a:rPr>
              <a:t>Le participant est accueilli chez son correspondant et va en cours avec lui. </a:t>
            </a:r>
            <a:endParaRPr lang="de-DE" dirty="0">
              <a:latin typeface="Arial Rounded MT Bold" panose="020F0704030504030204" pitchFamily="34" charset="0"/>
            </a:endParaRPr>
          </a:p>
          <a:p>
            <a:endParaRPr lang="fr-FR" dirty="0" smtClean="0">
              <a:latin typeface="Arial Rounded MT Bold" panose="020F0704030504030204" pitchFamily="34" charset="0"/>
            </a:endParaRPr>
          </a:p>
          <a:p>
            <a:r>
              <a:rPr lang="fr-FR" dirty="0">
                <a:latin typeface="Arial Rounded MT Bold" panose="020F0704030504030204" pitchFamily="34" charset="0"/>
              </a:rPr>
              <a:t>Une </a:t>
            </a:r>
            <a:r>
              <a:rPr lang="fr-FR" dirty="0" smtClean="0">
                <a:latin typeface="Arial Rounded MT Bold" panose="020F0704030504030204" pitchFamily="34" charset="0"/>
              </a:rPr>
              <a:t>subvention est </a:t>
            </a:r>
            <a:r>
              <a:rPr lang="fr-FR" dirty="0">
                <a:latin typeface="Arial Rounded MT Bold" panose="020F0704030504030204" pitchFamily="34" charset="0"/>
              </a:rPr>
              <a:t>accordée par l’OFAJ pour la prise en charge d’une partie des frais de </a:t>
            </a:r>
            <a:r>
              <a:rPr lang="fr-FR" dirty="0" smtClean="0">
                <a:latin typeface="Arial Rounded MT Bold" panose="020F0704030504030204" pitchFamily="34" charset="0"/>
              </a:rPr>
              <a:t>transport</a:t>
            </a:r>
            <a:r>
              <a:rPr lang="fr-FR" dirty="0">
                <a:latin typeface="Arial Rounded MT Bold" panose="020F0704030504030204" pitchFamily="34" charset="0"/>
              </a:rPr>
              <a:t> </a:t>
            </a:r>
            <a:r>
              <a:rPr lang="fr-FR" dirty="0" smtClean="0">
                <a:latin typeface="Arial Rounded MT Bold" panose="020F0704030504030204" pitchFamily="34" charset="0"/>
              </a:rPr>
              <a:t>(un peu plus de 200 euros)</a:t>
            </a:r>
            <a:endParaRPr lang="de-DE" dirty="0">
              <a:latin typeface="Arial Rounded MT Bold" panose="020F0704030504030204" pitchFamily="34" charset="0"/>
            </a:endParaRPr>
          </a:p>
          <a:p>
            <a:endParaRPr lang="fr-FR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4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Ã©sultat de recherche d'images pour &quot;qui est Brigitte Sauza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05" y="718708"/>
            <a:ext cx="2381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5232" y="1158586"/>
            <a:ext cx="5832648" cy="994122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Quelles sont les modalités pour participer ? </a:t>
            </a:r>
            <a:endParaRPr lang="de-DE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105" y="2767001"/>
            <a:ext cx="93351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Avoir un bon niveau d’allemand, être autonome dans son travail, curieux, ouvert et à l’aise en société. </a:t>
            </a:r>
          </a:p>
          <a:p>
            <a:endParaRPr lang="fr-FR" dirty="0">
              <a:latin typeface="Arial Rounded MT Bold" panose="020F0704030504030204" pitchFamily="34" charset="0"/>
            </a:endParaRPr>
          </a:p>
          <a:p>
            <a:r>
              <a:rPr lang="fr-FR" dirty="0" smtClean="0">
                <a:latin typeface="Arial Rounded MT Bold" panose="020F0704030504030204" pitchFamily="34" charset="0"/>
              </a:rPr>
              <a:t>La famille est partie prenante de ce projet puisqu’elle doit établir un lien avec la famille allemande et accueillir le correspondant dans les meilleures conditions. </a:t>
            </a:r>
          </a:p>
          <a:p>
            <a:endParaRPr lang="fr-FR" dirty="0">
              <a:latin typeface="Arial Rounded MT Bold" panose="020F0704030504030204" pitchFamily="34" charset="0"/>
            </a:endParaRPr>
          </a:p>
          <a:p>
            <a:r>
              <a:rPr lang="de-DE" dirty="0" err="1" smtClean="0">
                <a:latin typeface="Arial Rounded MT Bold" panose="020F0704030504030204" pitchFamily="34" charset="0"/>
              </a:rPr>
              <a:t>Avoir</a:t>
            </a:r>
            <a:r>
              <a:rPr lang="de-DE" dirty="0" smtClean="0">
                <a:latin typeface="Arial Rounded MT Bold" panose="020F0704030504030204" pitchFamily="34" charset="0"/>
              </a:rPr>
              <a:t> la </a:t>
            </a:r>
            <a:r>
              <a:rPr lang="de-DE" dirty="0" err="1" smtClean="0">
                <a:latin typeface="Arial Rounded MT Bold" panose="020F0704030504030204" pitchFamily="34" charset="0"/>
              </a:rPr>
              <a:t>place</a:t>
            </a:r>
            <a:r>
              <a:rPr lang="de-DE" dirty="0" smtClean="0">
                <a:latin typeface="Arial Rounded MT Bold" panose="020F0704030504030204" pitchFamily="34" charset="0"/>
              </a:rPr>
              <a:t> </a:t>
            </a:r>
            <a:r>
              <a:rPr lang="de-DE" dirty="0" err="1" smtClean="0">
                <a:latin typeface="Arial Rounded MT Bold" panose="020F0704030504030204" pitchFamily="34" charset="0"/>
              </a:rPr>
              <a:t>nécessaire</a:t>
            </a:r>
            <a:r>
              <a:rPr lang="de-DE" dirty="0" smtClean="0">
                <a:latin typeface="Arial Rounded MT Bold" panose="020F0704030504030204" pitchFamily="34" charset="0"/>
              </a:rPr>
              <a:t> </a:t>
            </a:r>
            <a:r>
              <a:rPr lang="de-DE" dirty="0" err="1" smtClean="0">
                <a:latin typeface="Arial Rounded MT Bold" panose="020F0704030504030204" pitchFamily="34" charset="0"/>
              </a:rPr>
              <a:t>pour</a:t>
            </a:r>
            <a:r>
              <a:rPr lang="de-DE" dirty="0" smtClean="0">
                <a:latin typeface="Arial Rounded MT Bold" panose="020F0704030504030204" pitchFamily="34" charset="0"/>
              </a:rPr>
              <a:t> </a:t>
            </a:r>
            <a:r>
              <a:rPr lang="de-DE" dirty="0" err="1" smtClean="0">
                <a:latin typeface="Arial Rounded MT Bold" panose="020F0704030504030204" pitchFamily="34" charset="0"/>
              </a:rPr>
              <a:t>accueillir</a:t>
            </a:r>
            <a:r>
              <a:rPr lang="de-DE" dirty="0" smtClean="0">
                <a:latin typeface="Arial Rounded MT Bold" panose="020F0704030504030204" pitchFamily="34" charset="0"/>
              </a:rPr>
              <a:t> le </a:t>
            </a:r>
            <a:r>
              <a:rPr lang="de-DE" dirty="0" err="1" smtClean="0">
                <a:latin typeface="Arial Rounded MT Bold" panose="020F0704030504030204" pitchFamily="34" charset="0"/>
              </a:rPr>
              <a:t>jeune</a:t>
            </a:r>
            <a:r>
              <a:rPr lang="de-DE" dirty="0" smtClean="0">
                <a:latin typeface="Arial Rounded MT Bold" panose="020F0704030504030204" pitchFamily="34" charset="0"/>
              </a:rPr>
              <a:t> </a:t>
            </a:r>
            <a:r>
              <a:rPr lang="de-DE" dirty="0" err="1" smtClean="0">
                <a:latin typeface="Arial Rounded MT Bold" panose="020F0704030504030204" pitchFamily="34" charset="0"/>
              </a:rPr>
              <a:t>allemand</a:t>
            </a:r>
            <a:r>
              <a:rPr lang="de-DE" dirty="0">
                <a:latin typeface="Arial Rounded MT Bold" panose="020F0704030504030204" pitchFamily="34" charset="0"/>
              </a:rPr>
              <a:t> </a:t>
            </a:r>
            <a:r>
              <a:rPr lang="de-DE" dirty="0" smtClean="0">
                <a:latin typeface="Arial Rounded MT Bold" panose="020F0704030504030204" pitchFamily="34" charset="0"/>
              </a:rPr>
              <a:t>et </a:t>
            </a:r>
            <a:r>
              <a:rPr lang="de-DE" dirty="0" err="1" smtClean="0">
                <a:latin typeface="Arial Rounded MT Bold" panose="020F0704030504030204" pitchFamily="34" charset="0"/>
              </a:rPr>
              <a:t>contribuer</a:t>
            </a:r>
            <a:r>
              <a:rPr lang="de-DE" dirty="0" smtClean="0">
                <a:latin typeface="Arial Rounded MT Bold" panose="020F0704030504030204" pitchFamily="34" charset="0"/>
              </a:rPr>
              <a:t> à la </a:t>
            </a:r>
            <a:r>
              <a:rPr lang="de-DE" dirty="0" err="1" smtClean="0">
                <a:latin typeface="Arial Rounded MT Bold" panose="020F0704030504030204" pitchFamily="34" charset="0"/>
              </a:rPr>
              <a:t>réussite</a:t>
            </a:r>
            <a:r>
              <a:rPr lang="de-DE" dirty="0" smtClean="0">
                <a:latin typeface="Arial Rounded MT Bold" panose="020F0704030504030204" pitchFamily="34" charset="0"/>
              </a:rPr>
              <a:t> de </a:t>
            </a:r>
            <a:r>
              <a:rPr lang="de-DE" dirty="0" err="1" smtClean="0">
                <a:latin typeface="Arial Rounded MT Bold" panose="020F0704030504030204" pitchFamily="34" charset="0"/>
              </a:rPr>
              <a:t>son</a:t>
            </a:r>
            <a:r>
              <a:rPr lang="de-DE" dirty="0" smtClean="0">
                <a:latin typeface="Arial Rounded MT Bold" panose="020F0704030504030204" pitchFamily="34" charset="0"/>
              </a:rPr>
              <a:t> </a:t>
            </a:r>
            <a:r>
              <a:rPr lang="de-DE" dirty="0" err="1" smtClean="0">
                <a:latin typeface="Arial Rounded MT Bold" panose="020F0704030504030204" pitchFamily="34" charset="0"/>
              </a:rPr>
              <a:t>séjour</a:t>
            </a:r>
            <a:r>
              <a:rPr lang="de-DE" dirty="0" smtClean="0">
                <a:latin typeface="Arial Rounded MT Bold" panose="020F0704030504030204" pitchFamily="34" charset="0"/>
              </a:rPr>
              <a:t>. </a:t>
            </a:r>
          </a:p>
          <a:p>
            <a:endParaRPr lang="de-DE" dirty="0">
              <a:latin typeface="Arial Rounded MT Bold" panose="020F0704030504030204" pitchFamily="34" charset="0"/>
            </a:endParaRPr>
          </a:p>
          <a:p>
            <a:r>
              <a:rPr lang="de-DE" dirty="0" smtClean="0">
                <a:latin typeface="Arial Rounded MT Bold" panose="020F0704030504030204" pitchFamily="34" charset="0"/>
              </a:rPr>
              <a:t>La </a:t>
            </a:r>
            <a:r>
              <a:rPr lang="de-DE" dirty="0" err="1" smtClean="0">
                <a:latin typeface="Arial Rounded MT Bold" panose="020F0704030504030204" pitchFamily="34" charset="0"/>
              </a:rPr>
              <a:t>réalisation</a:t>
            </a:r>
            <a:r>
              <a:rPr lang="de-DE" dirty="0" smtClean="0">
                <a:latin typeface="Arial Rounded MT Bold" panose="020F0704030504030204" pitchFamily="34" charset="0"/>
              </a:rPr>
              <a:t> du </a:t>
            </a:r>
            <a:r>
              <a:rPr lang="de-DE" dirty="0" err="1" smtClean="0">
                <a:latin typeface="Arial Rounded MT Bold" panose="020F0704030504030204" pitchFamily="34" charset="0"/>
              </a:rPr>
              <a:t>projet</a:t>
            </a:r>
            <a:r>
              <a:rPr lang="de-DE" dirty="0" smtClean="0">
                <a:latin typeface="Arial Rounded MT Bold" panose="020F0704030504030204" pitchFamily="34" charset="0"/>
              </a:rPr>
              <a:t> </a:t>
            </a:r>
            <a:r>
              <a:rPr lang="de-DE" dirty="0" err="1" smtClean="0">
                <a:latin typeface="Arial Rounded MT Bold" panose="020F0704030504030204" pitchFamily="34" charset="0"/>
              </a:rPr>
              <a:t>est</a:t>
            </a:r>
            <a:r>
              <a:rPr lang="de-DE" dirty="0" smtClean="0">
                <a:latin typeface="Arial Rounded MT Bold" panose="020F0704030504030204" pitchFamily="34" charset="0"/>
              </a:rPr>
              <a:t> </a:t>
            </a:r>
            <a:r>
              <a:rPr lang="de-DE" dirty="0" err="1" smtClean="0">
                <a:latin typeface="Arial Rounded MT Bold" panose="020F0704030504030204" pitchFamily="34" charset="0"/>
              </a:rPr>
              <a:t>tributaire</a:t>
            </a:r>
            <a:r>
              <a:rPr lang="de-DE" dirty="0" smtClean="0">
                <a:latin typeface="Arial Rounded MT Bold" panose="020F0704030504030204" pitchFamily="34" charset="0"/>
              </a:rPr>
              <a:t> du </a:t>
            </a:r>
            <a:r>
              <a:rPr lang="de-DE" dirty="0" err="1" smtClean="0">
                <a:latin typeface="Arial Rounded MT Bold" panose="020F0704030504030204" pitchFamily="34" charset="0"/>
              </a:rPr>
              <a:t>nombre</a:t>
            </a:r>
            <a:r>
              <a:rPr lang="de-DE" dirty="0" smtClean="0">
                <a:latin typeface="Arial Rounded MT Bold" panose="020F0704030504030204" pitchFamily="34" charset="0"/>
              </a:rPr>
              <a:t> de </a:t>
            </a:r>
            <a:r>
              <a:rPr lang="de-DE" dirty="0" err="1" smtClean="0">
                <a:latin typeface="Arial Rounded MT Bold" panose="020F0704030504030204" pitchFamily="34" charset="0"/>
              </a:rPr>
              <a:t>places</a:t>
            </a:r>
            <a:r>
              <a:rPr lang="de-DE" dirty="0" smtClean="0">
                <a:latin typeface="Arial Rounded MT Bold" panose="020F0704030504030204" pitchFamily="34" charset="0"/>
              </a:rPr>
              <a:t> </a:t>
            </a:r>
            <a:r>
              <a:rPr lang="de-DE" dirty="0" err="1" smtClean="0">
                <a:latin typeface="Arial Rounded MT Bold" panose="020F0704030504030204" pitchFamily="34" charset="0"/>
              </a:rPr>
              <a:t>côté</a:t>
            </a:r>
            <a:r>
              <a:rPr lang="de-DE" dirty="0" smtClean="0">
                <a:latin typeface="Arial Rounded MT Bold" panose="020F0704030504030204" pitchFamily="34" charset="0"/>
              </a:rPr>
              <a:t> </a:t>
            </a:r>
            <a:r>
              <a:rPr lang="de-DE" dirty="0" err="1" smtClean="0">
                <a:latin typeface="Arial Rounded MT Bold" panose="020F0704030504030204" pitchFamily="34" charset="0"/>
              </a:rPr>
              <a:t>allemand</a:t>
            </a:r>
            <a:r>
              <a:rPr lang="de-DE" dirty="0" smtClean="0">
                <a:latin typeface="Arial Rounded MT Bold" panose="020F0704030504030204" pitchFamily="34" charset="0"/>
              </a:rPr>
              <a:t>. </a:t>
            </a:r>
            <a:endParaRPr lang="de-DE" dirty="0">
              <a:latin typeface="Arial Rounded MT Bold" panose="020F0704030504030204" pitchFamily="34" charset="0"/>
            </a:endParaRPr>
          </a:p>
          <a:p>
            <a:endParaRPr lang="fr-FR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Ã©sultat de recherche d'images pour &quot;qui est Brigitte Sauza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05" y="718708"/>
            <a:ext cx="2381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5232" y="1158586"/>
            <a:ext cx="5832648" cy="994122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Quand peut-on participer ? </a:t>
            </a:r>
            <a:endParaRPr lang="de-DE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105" y="2767001"/>
            <a:ext cx="93351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De préférence, l’élève français part 2 mois en fin de 4</a:t>
            </a:r>
            <a:r>
              <a:rPr lang="fr-FR" baseline="30000" dirty="0" smtClean="0">
                <a:latin typeface="Arial Rounded MT Bold" panose="020F0704030504030204" pitchFamily="34" charset="0"/>
              </a:rPr>
              <a:t>ème</a:t>
            </a:r>
            <a:r>
              <a:rPr lang="fr-FR" dirty="0" smtClean="0">
                <a:latin typeface="Arial Rounded MT Bold" panose="020F0704030504030204" pitchFamily="34" charset="0"/>
              </a:rPr>
              <a:t> et la famille reçoit le correspondant allemand en début de 3</a:t>
            </a:r>
            <a:r>
              <a:rPr lang="fr-FR" baseline="30000" dirty="0" smtClean="0">
                <a:latin typeface="Arial Rounded MT Bold" panose="020F0704030504030204" pitchFamily="34" charset="0"/>
              </a:rPr>
              <a:t>ème</a:t>
            </a:r>
            <a:r>
              <a:rPr lang="fr-FR" dirty="0" smtClean="0">
                <a:latin typeface="Arial Rounded MT Bold" panose="020F0704030504030204" pitchFamily="34" charset="0"/>
              </a:rPr>
              <a:t>. </a:t>
            </a:r>
          </a:p>
          <a:p>
            <a:endParaRPr lang="fr-FR" dirty="0">
              <a:latin typeface="Arial Rounded MT Bold" panose="020F0704030504030204" pitchFamily="34" charset="0"/>
            </a:endParaRPr>
          </a:p>
          <a:p>
            <a:r>
              <a:rPr lang="fr-FR" dirty="0" smtClean="0">
                <a:latin typeface="Arial Rounded MT Bold" panose="020F0704030504030204" pitchFamily="34" charset="0"/>
              </a:rPr>
              <a:t>13 ans, c’est jeune pour partir 2 mois à l’étranger. Il est donc nécessaire de réfléchir et de préparer ce projet au moins 1 an à l’avance. </a:t>
            </a:r>
          </a:p>
          <a:p>
            <a:endParaRPr lang="fr-FR" dirty="0">
              <a:latin typeface="Arial Rounded MT Bold" panose="020F0704030504030204" pitchFamily="34" charset="0"/>
            </a:endParaRPr>
          </a:p>
          <a:p>
            <a:r>
              <a:rPr lang="fr-FR" dirty="0" smtClean="0">
                <a:latin typeface="Arial Rounded MT Bold" panose="020F0704030504030204" pitchFamily="34" charset="0"/>
              </a:rPr>
              <a:t>Mme </a:t>
            </a:r>
            <a:r>
              <a:rPr lang="fr-FR" dirty="0" err="1" smtClean="0">
                <a:latin typeface="Arial Rounded MT Bold" panose="020F0704030504030204" pitchFamily="34" charset="0"/>
              </a:rPr>
              <a:t>Benketira</a:t>
            </a:r>
            <a:r>
              <a:rPr lang="fr-FR" dirty="0" smtClean="0">
                <a:latin typeface="Arial Rounded MT Bold" panose="020F0704030504030204" pitchFamily="34" charset="0"/>
              </a:rPr>
              <a:t> est à l’écoute pour répondre à vos questionnements et préparer au mieux le projet. </a:t>
            </a:r>
            <a:endParaRPr lang="de-DE" dirty="0">
              <a:latin typeface="Arial Rounded MT Bold" panose="020F0704030504030204" pitchFamily="34" charset="0"/>
            </a:endParaRPr>
          </a:p>
          <a:p>
            <a:endParaRPr lang="fr-FR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Ã©sultat de recherche d'images pour &quot;qui est Brigitte Sauza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05" y="718708"/>
            <a:ext cx="2381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5232" y="1158586"/>
            <a:ext cx="5832648" cy="994122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Où ça se passe ? </a:t>
            </a:r>
            <a:endParaRPr lang="de-DE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105" y="2767001"/>
            <a:ext cx="9335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Nous organisons le programme Brigitte </a:t>
            </a:r>
            <a:r>
              <a:rPr lang="fr-FR" dirty="0" err="1" smtClean="0">
                <a:latin typeface="Arial Rounded MT Bold" panose="020F0704030504030204" pitchFamily="34" charset="0"/>
              </a:rPr>
              <a:t>Sauzay</a:t>
            </a:r>
            <a:r>
              <a:rPr lang="fr-FR" dirty="0" smtClean="0">
                <a:latin typeface="Arial Rounded MT Bold" panose="020F0704030504030204" pitchFamily="34" charset="0"/>
              </a:rPr>
              <a:t> avec l’établissement au label « école européenne » de Hildesheim en Basse-Saxe : </a:t>
            </a:r>
            <a:r>
              <a:rPr lang="fr-FR" dirty="0" err="1" smtClean="0">
                <a:latin typeface="Arial Rounded MT Bold" panose="020F0704030504030204" pitchFamily="34" charset="0"/>
              </a:rPr>
              <a:t>Goethegymnasium</a:t>
            </a:r>
            <a:r>
              <a:rPr lang="fr-FR" dirty="0" smtClean="0">
                <a:latin typeface="Arial Rounded MT Bold" panose="020F0704030504030204" pitchFamily="34" charset="0"/>
              </a:rPr>
              <a:t>. </a:t>
            </a:r>
          </a:p>
          <a:p>
            <a:endParaRPr lang="fr-FR" dirty="0">
              <a:latin typeface="Arial Rounded MT Bold" panose="020F0704030504030204" pitchFamily="34" charset="0"/>
            </a:endParaRPr>
          </a:p>
          <a:p>
            <a:r>
              <a:rPr lang="fr-FR" dirty="0" smtClean="0">
                <a:latin typeface="Arial Rounded MT Bold" panose="020F0704030504030204" pitchFamily="34" charset="0"/>
              </a:rPr>
              <a:t>La professeure coordinatrice en Allemagne est Madame </a:t>
            </a:r>
            <a:r>
              <a:rPr lang="fr-FR" dirty="0" err="1" smtClean="0">
                <a:latin typeface="Arial Rounded MT Bold" panose="020F0704030504030204" pitchFamily="34" charset="0"/>
              </a:rPr>
              <a:t>Gonschior</a:t>
            </a:r>
            <a:r>
              <a:rPr lang="fr-FR" dirty="0" smtClean="0">
                <a:latin typeface="Arial Rounded MT Bold" panose="020F0704030504030204" pitchFamily="34" charset="0"/>
              </a:rPr>
              <a:t>. </a:t>
            </a:r>
          </a:p>
          <a:p>
            <a:endParaRPr lang="fr-FR" dirty="0">
              <a:latin typeface="Arial Rounded MT Bold" panose="020F0704030504030204" pitchFamily="34" charset="0"/>
            </a:endParaRPr>
          </a:p>
          <a:p>
            <a:r>
              <a:rPr lang="fr-FR" dirty="0" smtClean="0">
                <a:latin typeface="Arial Rounded MT Bold" panose="020F0704030504030204" pitchFamily="34" charset="0"/>
              </a:rPr>
              <a:t>Mais il peut arriver que nous proposions d’autres destinations comme le nord de l’Allemagne (</a:t>
            </a:r>
            <a:r>
              <a:rPr lang="fr-FR" dirty="0" err="1" smtClean="0">
                <a:latin typeface="Arial Rounded MT Bold" panose="020F0704030504030204" pitchFamily="34" charset="0"/>
              </a:rPr>
              <a:t>Eutin</a:t>
            </a:r>
            <a:r>
              <a:rPr lang="fr-FR" dirty="0" smtClean="0">
                <a:latin typeface="Arial Rounded MT Bold" panose="020F0704030504030204" pitchFamily="34" charset="0"/>
              </a:rPr>
              <a:t>, ville voisine de </a:t>
            </a:r>
            <a:r>
              <a:rPr lang="fr-FR" dirty="0" err="1" smtClean="0">
                <a:latin typeface="Arial Rounded MT Bold" panose="020F0704030504030204" pitchFamily="34" charset="0"/>
              </a:rPr>
              <a:t>Bosau</a:t>
            </a:r>
            <a:r>
              <a:rPr lang="fr-FR" dirty="0" smtClean="0">
                <a:latin typeface="Arial Rounded MT Bold" panose="020F0704030504030204" pitchFamily="34" charset="0"/>
              </a:rPr>
              <a:t>, la ville jumelée avec Saujon)</a:t>
            </a:r>
          </a:p>
        </p:txBody>
      </p:sp>
    </p:spTree>
    <p:extLst>
      <p:ext uri="{BB962C8B-B14F-4D97-AF65-F5344CB8AC3E}">
        <p14:creationId xmlns:p14="http://schemas.microsoft.com/office/powerpoint/2010/main" val="11843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Ã©sultat de recherche d'images pour &quot;qui est Brigitte Sauza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05" y="718708"/>
            <a:ext cx="2381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5232" y="1158586"/>
            <a:ext cx="5832648" cy="994122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Comment s’inscrire ? </a:t>
            </a:r>
            <a:endParaRPr lang="de-DE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4356" y="2889194"/>
            <a:ext cx="9177251" cy="2265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Contacter Mme </a:t>
            </a:r>
            <a:r>
              <a:rPr lang="fr-F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Benketira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professeure d’allemand.</a:t>
            </a:r>
          </a:p>
          <a:p>
            <a:pPr>
              <a:lnSpc>
                <a:spcPct val="107000"/>
              </a:lnSpc>
            </a:pP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près accord du chef d’établissement et de l’équipe pédagogique, la famille peut inscrire l’élève sur le site de l’OFAJ et créer un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dossier Brigitte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Sauzay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ligne : </a:t>
            </a:r>
            <a:r>
              <a:rPr lang="fr-FR" b="1" u="sng" dirty="0" smtClean="0">
                <a:hlinkClick r:id="rId3"/>
              </a:rPr>
              <a:t>https</a:t>
            </a:r>
            <a:r>
              <a:rPr lang="fr-FR" b="1" u="sng" dirty="0">
                <a:hlinkClick r:id="rId3"/>
              </a:rPr>
              <a:t>://</a:t>
            </a:r>
            <a:r>
              <a:rPr lang="fr-FR" b="1" u="sng" dirty="0">
                <a:hlinkClick r:id="rId3"/>
              </a:rPr>
              <a:t>sauzay.ofaj.org/login</a:t>
            </a:r>
            <a:endParaRPr lang="fr-FR" b="1" u="sng" dirty="0"/>
          </a:p>
          <a:p>
            <a:pPr>
              <a:lnSpc>
                <a:spcPct val="107000"/>
              </a:lnSpc>
            </a:pPr>
            <a:endParaRPr lang="fr-FR" sz="1200" b="1" u="sng" dirty="0" smtClean="0"/>
          </a:p>
          <a:p>
            <a:pPr>
              <a:lnSpc>
                <a:spcPct val="107000"/>
              </a:lnSpc>
            </a:pPr>
            <a:endParaRPr lang="fr-FR" sz="1200" b="1" u="sng" dirty="0"/>
          </a:p>
          <a:p>
            <a:pPr>
              <a:lnSpc>
                <a:spcPct val="107000"/>
              </a:lnSpc>
            </a:pPr>
            <a:r>
              <a:rPr lang="fr-FR" dirty="0">
                <a:hlinkClick r:id="rId4"/>
              </a:rPr>
              <a:t>https://</a:t>
            </a:r>
            <a:r>
              <a:rPr lang="fr-FR" dirty="0">
                <a:hlinkClick r:id="rId4"/>
              </a:rPr>
              <a:t>www.ofaj.org/programmes-formations/programme-d-echange-brigitte-sauzay.html*</a:t>
            </a:r>
            <a:endParaRPr lang="fr-FR" dirty="0"/>
          </a:p>
          <a:p>
            <a:pPr>
              <a:lnSpc>
                <a:spcPct val="107000"/>
              </a:lnSpc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793" y="1862052"/>
            <a:ext cx="9326880" cy="2660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subvention sera versée par l’OFAJ 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les conditions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suivantes sont respectées :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L’échange doit durer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mois consécutifs minimum (ou 2 mois pour les élèves de 4</a:t>
            </a:r>
            <a:r>
              <a:rPr lang="fr-FR" sz="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L’envoi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compte-rendu et de l’attestation de scolarité rapidement après de retour de l’élève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réciprocité de l’échange : chaque partenaire a accueilli l’autre chez lui ;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Wingdings" panose="050000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Adresser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également ces documents au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Rectorat : </a:t>
            </a:r>
            <a:r>
              <a:rPr lang="fr-FR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dareic@ac-poitiers.fr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Ã©sultat de recherche d'images pour &quot;qui est Brigitte Sauza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97354"/>
            <a:ext cx="70485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00686" y="4725145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</a:t>
            </a:r>
            <a:r>
              <a:rPr lang="de-DE" dirty="0">
                <a:hlinkClick r:id="rId3"/>
              </a:rPr>
              <a:t>www.youtube.com/watch?v=GpTNgk4nU4Y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02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533</Words>
  <Application>Microsoft Office PowerPoint</Application>
  <PresentationFormat>Grand écran</PresentationFormat>
  <Paragraphs>124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Arial Rounded MT Bold</vt:lpstr>
      <vt:lpstr>Calibri</vt:lpstr>
      <vt:lpstr>Garamond</vt:lpstr>
      <vt:lpstr>inherit</vt:lpstr>
      <vt:lpstr>Open Sans</vt:lpstr>
      <vt:lpstr>Times New Roman</vt:lpstr>
      <vt:lpstr>Wingdings</vt:lpstr>
      <vt:lpstr>Organique</vt:lpstr>
      <vt:lpstr>1. Le programme Brigitte Sauzay</vt:lpstr>
      <vt:lpstr>Présentation PowerPoint</vt:lpstr>
      <vt:lpstr>Qu’est-ce que c’est ? </vt:lpstr>
      <vt:lpstr>Quelles sont les modalités pour participer ? </vt:lpstr>
      <vt:lpstr>Quand peut-on participer ? </vt:lpstr>
      <vt:lpstr>Où ça se passe ? </vt:lpstr>
      <vt:lpstr>Comment s’inscrire ? </vt:lpstr>
      <vt:lpstr>Présentation PowerPoint</vt:lpstr>
      <vt:lpstr>Présentation PowerPoint</vt:lpstr>
      <vt:lpstr>2. La section ABIBAC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témoignages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programme Brigitte Sauzay</dc:title>
  <dc:creator>Tata Mawé</dc:creator>
  <cp:lastModifiedBy>Tata Mawé</cp:lastModifiedBy>
  <cp:revision>20</cp:revision>
  <dcterms:created xsi:type="dcterms:W3CDTF">2021-01-13T22:03:12Z</dcterms:created>
  <dcterms:modified xsi:type="dcterms:W3CDTF">2021-01-13T23:17:39Z</dcterms:modified>
</cp:coreProperties>
</file>