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26" name="PlaceHolder 2"/>
          <p:cNvSpPr>
            <a:spLocks noGrp="1"/>
          </p:cNvSpPr>
          <p:nvPr>
            <p:ph type="body"/>
          </p:nvPr>
        </p:nvSpPr>
        <p:spPr>
          <a:xfrm>
            <a:off x="609480" y="1604520"/>
            <a:ext cx="1097244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27" name="PlaceHolder 3"/>
          <p:cNvSpPr>
            <a:spLocks noGrp="1"/>
          </p:cNvSpPr>
          <p:nvPr>
            <p:ph type="body"/>
          </p:nvPr>
        </p:nvSpPr>
        <p:spPr>
          <a:xfrm>
            <a:off x="609480" y="3682080"/>
            <a:ext cx="1097244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29" name="PlaceHolder 2"/>
          <p:cNvSpPr>
            <a:spLocks noGrp="1"/>
          </p:cNvSpPr>
          <p:nvPr>
            <p:ph type="body"/>
          </p:nvPr>
        </p:nvSpPr>
        <p:spPr>
          <a:xfrm>
            <a:off x="609480" y="160452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30" name="PlaceHolder 3"/>
          <p:cNvSpPr>
            <a:spLocks noGrp="1"/>
          </p:cNvSpPr>
          <p:nvPr>
            <p:ph type="body"/>
          </p:nvPr>
        </p:nvSpPr>
        <p:spPr>
          <a:xfrm>
            <a:off x="6231960" y="160452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31" name="PlaceHolder 4"/>
          <p:cNvSpPr>
            <a:spLocks noGrp="1"/>
          </p:cNvSpPr>
          <p:nvPr>
            <p:ph type="body"/>
          </p:nvPr>
        </p:nvSpPr>
        <p:spPr>
          <a:xfrm>
            <a:off x="6231960" y="368208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32" name="PlaceHolder 5"/>
          <p:cNvSpPr>
            <a:spLocks noGrp="1"/>
          </p:cNvSpPr>
          <p:nvPr>
            <p:ph type="body"/>
          </p:nvPr>
        </p:nvSpPr>
        <p:spPr>
          <a:xfrm>
            <a:off x="609480" y="368208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34" name="PlaceHolder 2"/>
          <p:cNvSpPr>
            <a:spLocks noGrp="1"/>
          </p:cNvSpPr>
          <p:nvPr>
            <p:ph type="body"/>
          </p:nvPr>
        </p:nvSpPr>
        <p:spPr>
          <a:xfrm>
            <a:off x="609480" y="1604520"/>
            <a:ext cx="10972440" cy="397728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35" name="PlaceHolder 3"/>
          <p:cNvSpPr>
            <a:spLocks noGrp="1"/>
          </p:cNvSpPr>
          <p:nvPr>
            <p:ph type="body"/>
          </p:nvPr>
        </p:nvSpPr>
        <p:spPr>
          <a:xfrm>
            <a:off x="609480" y="1604520"/>
            <a:ext cx="10972440" cy="397728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pic>
        <p:nvPicPr>
          <p:cNvPr id="36" name="Image 35"/>
          <p:cNvPicPr/>
          <p:nvPr/>
        </p:nvPicPr>
        <p:blipFill>
          <a:blip r:embed="rId2"/>
          <a:stretch/>
        </p:blipFill>
        <p:spPr>
          <a:xfrm>
            <a:off x="3602880" y="1604520"/>
            <a:ext cx="4984920" cy="3977280"/>
          </a:xfrm>
          <a:prstGeom prst="rect">
            <a:avLst/>
          </a:prstGeom>
          <a:ln>
            <a:noFill/>
          </a:ln>
        </p:spPr>
      </p:pic>
      <p:pic>
        <p:nvPicPr>
          <p:cNvPr id="37" name="Image 36"/>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5"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7" name="PlaceHolder 2"/>
          <p:cNvSpPr>
            <a:spLocks noGrp="1"/>
          </p:cNvSpPr>
          <p:nvPr>
            <p:ph type="body"/>
          </p:nvPr>
        </p:nvSpPr>
        <p:spPr>
          <a:xfrm>
            <a:off x="609480" y="1604520"/>
            <a:ext cx="10972440" cy="397728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9" name="PlaceHolder 2"/>
          <p:cNvSpPr>
            <a:spLocks noGrp="1"/>
          </p:cNvSpPr>
          <p:nvPr>
            <p:ph type="body"/>
          </p:nvPr>
        </p:nvSpPr>
        <p:spPr>
          <a:xfrm>
            <a:off x="609480" y="1604520"/>
            <a:ext cx="5354280" cy="397728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10" name="PlaceHolder 3"/>
          <p:cNvSpPr>
            <a:spLocks noGrp="1"/>
          </p:cNvSpPr>
          <p:nvPr>
            <p:ph type="body"/>
          </p:nvPr>
        </p:nvSpPr>
        <p:spPr>
          <a:xfrm>
            <a:off x="6231960" y="1604520"/>
            <a:ext cx="5354280" cy="397728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1523880" y="1122480"/>
            <a:ext cx="9143640" cy="1106676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14" name="PlaceHolder 2"/>
          <p:cNvSpPr>
            <a:spLocks noGrp="1"/>
          </p:cNvSpPr>
          <p:nvPr>
            <p:ph type="body"/>
          </p:nvPr>
        </p:nvSpPr>
        <p:spPr>
          <a:xfrm>
            <a:off x="609480" y="160452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15" name="PlaceHolder 3"/>
          <p:cNvSpPr>
            <a:spLocks noGrp="1"/>
          </p:cNvSpPr>
          <p:nvPr>
            <p:ph type="body"/>
          </p:nvPr>
        </p:nvSpPr>
        <p:spPr>
          <a:xfrm>
            <a:off x="609480" y="368208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16" name="PlaceHolder 4"/>
          <p:cNvSpPr>
            <a:spLocks noGrp="1"/>
          </p:cNvSpPr>
          <p:nvPr>
            <p:ph type="body"/>
          </p:nvPr>
        </p:nvSpPr>
        <p:spPr>
          <a:xfrm>
            <a:off x="6231960" y="1604520"/>
            <a:ext cx="5354280" cy="397728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18" name="PlaceHolder 2"/>
          <p:cNvSpPr>
            <a:spLocks noGrp="1"/>
          </p:cNvSpPr>
          <p:nvPr>
            <p:ph type="body"/>
          </p:nvPr>
        </p:nvSpPr>
        <p:spPr>
          <a:xfrm>
            <a:off x="609480" y="1604520"/>
            <a:ext cx="5354280" cy="397728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19" name="PlaceHolder 3"/>
          <p:cNvSpPr>
            <a:spLocks noGrp="1"/>
          </p:cNvSpPr>
          <p:nvPr>
            <p:ph type="body"/>
          </p:nvPr>
        </p:nvSpPr>
        <p:spPr>
          <a:xfrm>
            <a:off x="6231960" y="160452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20" name="PlaceHolder 4"/>
          <p:cNvSpPr>
            <a:spLocks noGrp="1"/>
          </p:cNvSpPr>
          <p:nvPr>
            <p:ph type="body"/>
          </p:nvPr>
        </p:nvSpPr>
        <p:spPr>
          <a:xfrm>
            <a:off x="6231960" y="368208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uFill>
                <a:solidFill>
                  <a:srgbClr val="FFFFFF"/>
                </a:solidFill>
              </a:uFill>
              <a:latin typeface="Calibri"/>
            </a:endParaRPr>
          </a:p>
        </p:txBody>
      </p:sp>
      <p:sp>
        <p:nvSpPr>
          <p:cNvPr id="22" name="PlaceHolder 2"/>
          <p:cNvSpPr>
            <a:spLocks noGrp="1"/>
          </p:cNvSpPr>
          <p:nvPr>
            <p:ph type="body"/>
          </p:nvPr>
        </p:nvSpPr>
        <p:spPr>
          <a:xfrm>
            <a:off x="609480" y="160452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23" name="PlaceHolder 3"/>
          <p:cNvSpPr>
            <a:spLocks noGrp="1"/>
          </p:cNvSpPr>
          <p:nvPr>
            <p:ph type="body"/>
          </p:nvPr>
        </p:nvSpPr>
        <p:spPr>
          <a:xfrm>
            <a:off x="6231960" y="1604520"/>
            <a:ext cx="535428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
        <p:nvSpPr>
          <p:cNvPr id="24" name="PlaceHolder 4"/>
          <p:cNvSpPr>
            <a:spLocks noGrp="1"/>
          </p:cNvSpPr>
          <p:nvPr>
            <p:ph type="body"/>
          </p:nvPr>
        </p:nvSpPr>
        <p:spPr>
          <a:xfrm>
            <a:off x="609480" y="3682080"/>
            <a:ext cx="10972440" cy="1896840"/>
          </a:xfrm>
          <a:prstGeom prst="rect">
            <a:avLst/>
          </a:prstGeom>
        </p:spPr>
        <p:txBody>
          <a:bodyPr lIns="0" tIns="0" rIns="0" bIns="0"/>
          <a:lstStyle/>
          <a:p>
            <a:endParaRPr lang="fr-FR" sz="28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fr-FR" sz="6000" b="0" strike="noStrike" spc="-1">
                <a:solidFill>
                  <a:srgbClr val="000000"/>
                </a:solidFill>
                <a:uFill>
                  <a:solidFill>
                    <a:srgbClr val="FFFFFF"/>
                  </a:solidFill>
                </a:uFill>
                <a:latin typeface="Calibri Light"/>
              </a:rPr>
              <a:t>Modifiez le style du titre</a:t>
            </a:r>
            <a:endParaRPr lang="fr-FR" sz="6000" b="0" strike="noStrike" spc="-1">
              <a:solidFill>
                <a:srgbClr val="000000"/>
              </a:solidFill>
              <a:uFill>
                <a:solidFill>
                  <a:srgbClr val="FFFFFF"/>
                </a:solidFill>
              </a:uFill>
              <a:latin typeface="Calibri"/>
            </a:endParaRPr>
          </a:p>
        </p:txBody>
      </p:sp>
      <p:sp>
        <p:nvSpPr>
          <p:cNvPr id="5" name="PlaceHolder 2"/>
          <p:cNvSpPr>
            <a:spLocks noGrp="1"/>
          </p:cNvSpPr>
          <p:nvPr>
            <p:ph type="dt"/>
          </p:nvPr>
        </p:nvSpPr>
        <p:spPr>
          <a:xfrm>
            <a:off x="838080" y="6356520"/>
            <a:ext cx="2742840" cy="364680"/>
          </a:xfrm>
          <a:prstGeom prst="rect">
            <a:avLst/>
          </a:prstGeom>
        </p:spPr>
        <p:txBody>
          <a:bodyPr anchor="ctr"/>
          <a:lstStyle/>
          <a:p>
            <a:pPr>
              <a:lnSpc>
                <a:spcPct val="100000"/>
              </a:lnSpc>
            </a:pPr>
            <a:fld id="{FD3052D1-4376-4D32-A7CB-9852027F7DD2}" type="datetime">
              <a:rPr lang="fr-FR" sz="1200" b="0" strike="noStrike" spc="-1">
                <a:solidFill>
                  <a:srgbClr val="8B8B8B"/>
                </a:solidFill>
                <a:uFill>
                  <a:solidFill>
                    <a:srgbClr val="FFFFFF"/>
                  </a:solidFill>
                </a:uFill>
                <a:latin typeface="Calibri"/>
              </a:rPr>
              <a:t>17/07/2018</a:t>
            </a:fld>
            <a:endParaRPr lang="fr-FR" sz="140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fr-FR"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471B705B-49F9-4E7C-8F62-08183DF34302}" type="slidenum">
              <a:rPr lang="fr-FR" sz="1200" b="0" strike="noStrike" spc="-1">
                <a:solidFill>
                  <a:srgbClr val="8B8B8B"/>
                </a:solidFill>
                <a:uFill>
                  <a:solidFill>
                    <a:srgbClr val="FFFFFF"/>
                  </a:solidFill>
                </a:uFill>
                <a:latin typeface="Calibri"/>
              </a:rPr>
              <a:t>‹N°›</a:t>
            </a:fld>
            <a:endParaRPr lang="fr-FR"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ustomShape 1"/>
          <p:cNvSpPr/>
          <p:nvPr/>
        </p:nvSpPr>
        <p:spPr>
          <a:xfrm>
            <a:off x="984600" y="125469"/>
            <a:ext cx="10286640" cy="4194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b="1" strike="noStrike" cap="all" spc="-1" dirty="0">
                <a:solidFill>
                  <a:srgbClr val="548235"/>
                </a:solidFill>
                <a:effectLst>
                  <a:outerShdw blurRad="38100" dist="38100" dir="2700000" algn="tl">
                    <a:srgbClr val="000000">
                      <a:alpha val="43137"/>
                    </a:srgbClr>
                  </a:outerShdw>
                </a:effectLst>
                <a:uFill>
                  <a:solidFill>
                    <a:srgbClr val="FFFFFF"/>
                  </a:solidFill>
                </a:uFill>
                <a:latin typeface="Times New Roman"/>
              </a:rPr>
              <a:t>« </a:t>
            </a:r>
            <a:r>
              <a:rPr lang="fr-FR" b="1" strike="noStrike" cap="all" spc="-1" dirty="0">
                <a:solidFill>
                  <a:schemeClr val="accent3">
                    <a:lumMod val="50000"/>
                  </a:schemeClr>
                </a:solidFill>
                <a:effectLst>
                  <a:outerShdw blurRad="38100" dist="38100" dir="2700000" algn="tl">
                    <a:srgbClr val="000000">
                      <a:alpha val="43137"/>
                    </a:srgbClr>
                  </a:outerShdw>
                </a:effectLst>
                <a:uFill>
                  <a:solidFill>
                    <a:srgbClr val="FFFFFF"/>
                  </a:solidFill>
                </a:uFill>
                <a:latin typeface="Times New Roman"/>
              </a:rPr>
              <a:t>Le climat et les paysages de l’Islande » </a:t>
            </a:r>
            <a:endParaRPr lang="fr-FR" b="0" strike="noStrike" spc="-1" dirty="0">
              <a:solidFill>
                <a:schemeClr val="accent3">
                  <a:lumMod val="50000"/>
                </a:schemeClr>
              </a:solidFill>
              <a:effectLst>
                <a:outerShdw blurRad="38100" dist="38100" dir="2700000" algn="tl">
                  <a:srgbClr val="000000">
                    <a:alpha val="43137"/>
                  </a:srgbClr>
                </a:outerShdw>
              </a:effectLst>
              <a:uFill>
                <a:solidFill>
                  <a:srgbClr val="FFFFFF"/>
                </a:solidFill>
              </a:uFill>
              <a:latin typeface="Arial"/>
            </a:endParaRPr>
          </a:p>
        </p:txBody>
      </p:sp>
      <p:sp>
        <p:nvSpPr>
          <p:cNvPr id="39" name="CustomShape 2"/>
          <p:cNvSpPr/>
          <p:nvPr/>
        </p:nvSpPr>
        <p:spPr>
          <a:xfrm>
            <a:off x="7832436" y="6062017"/>
            <a:ext cx="4318284" cy="85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000" b="1" u="sng" strike="noStrike" spc="-1" dirty="0">
                <a:solidFill>
                  <a:srgbClr val="000000"/>
                </a:solidFill>
                <a:effectLst>
                  <a:outerShdw blurRad="38100" dist="38100" dir="2700000" algn="tl">
                    <a:srgbClr val="000000">
                      <a:alpha val="43137"/>
                    </a:srgbClr>
                  </a:outerShdw>
                </a:effectLst>
                <a:uFill>
                  <a:solidFill>
                    <a:srgbClr val="FFFFFF"/>
                  </a:solidFill>
                </a:uFill>
                <a:latin typeface="Times New Roman"/>
              </a:rPr>
              <a:t>Unité de rédaction</a:t>
            </a:r>
            <a:r>
              <a:rPr lang="fr-FR" sz="1000" b="1" u="sng" strike="noStrike" spc="-1" dirty="0">
                <a:solidFill>
                  <a:srgbClr val="000000"/>
                </a:solidFill>
                <a:uFill>
                  <a:solidFill>
                    <a:srgbClr val="FFFFFF"/>
                  </a:solidFill>
                </a:uFill>
                <a:latin typeface="Times New Roman"/>
              </a:rPr>
              <a:t>: </a:t>
            </a:r>
            <a:r>
              <a:rPr lang="fr-FR" sz="1000" b="1" strike="noStrike" spc="-1" dirty="0">
                <a:solidFill>
                  <a:srgbClr val="000000"/>
                </a:solidFill>
                <a:uFill>
                  <a:solidFill>
                    <a:srgbClr val="FFFFFF"/>
                  </a:solidFill>
                </a:uFill>
                <a:latin typeface="Times New Roman"/>
              </a:rPr>
              <a:t>4</a:t>
            </a:r>
            <a:r>
              <a:rPr lang="fr-FR" sz="1000" b="1" strike="noStrike" spc="-1" baseline="30000" dirty="0">
                <a:solidFill>
                  <a:srgbClr val="000000"/>
                </a:solidFill>
                <a:uFill>
                  <a:solidFill>
                    <a:srgbClr val="FFFFFF"/>
                  </a:solidFill>
                </a:uFill>
                <a:latin typeface="Times New Roman"/>
              </a:rPr>
              <a:t>e</a:t>
            </a:r>
            <a:r>
              <a:rPr lang="fr-FR" sz="1000" b="1" strike="noStrike" spc="-1" dirty="0">
                <a:solidFill>
                  <a:srgbClr val="000000"/>
                </a:solidFill>
                <a:uFill>
                  <a:solidFill>
                    <a:srgbClr val="FFFFFF"/>
                  </a:solidFill>
                </a:uFill>
                <a:latin typeface="Times New Roman"/>
              </a:rPr>
              <a:t>B</a:t>
            </a:r>
            <a:r>
              <a:rPr lang="fr-FR" sz="1000" b="1" strike="noStrike" spc="-1" dirty="0" smtClean="0">
                <a:solidFill>
                  <a:srgbClr val="000000"/>
                </a:solidFill>
                <a:uFill>
                  <a:solidFill>
                    <a:srgbClr val="FFFFFF"/>
                  </a:solidFill>
                </a:uFill>
                <a:latin typeface="Times New Roman"/>
              </a:rPr>
              <a:t>: </a:t>
            </a:r>
            <a:r>
              <a:rPr lang="fr-FR" sz="1000" b="1" strike="noStrike" spc="-1" dirty="0" err="1" smtClean="0">
                <a:solidFill>
                  <a:srgbClr val="000000"/>
                </a:solidFill>
                <a:uFill>
                  <a:solidFill>
                    <a:srgbClr val="FFFFFF"/>
                  </a:solidFill>
                </a:uFill>
                <a:latin typeface="Times New Roman"/>
              </a:rPr>
              <a:t>Terrasson</a:t>
            </a:r>
            <a:r>
              <a:rPr lang="fr-FR" sz="1000" b="1" strike="noStrike" spc="-1" dirty="0" smtClean="0">
                <a:solidFill>
                  <a:srgbClr val="000000"/>
                </a:solidFill>
                <a:uFill>
                  <a:solidFill>
                    <a:srgbClr val="FFFFFF"/>
                  </a:solidFill>
                </a:uFill>
                <a:latin typeface="Times New Roman"/>
              </a:rPr>
              <a:t> </a:t>
            </a:r>
            <a:r>
              <a:rPr lang="fr-FR" sz="1000" b="1" strike="noStrike" spc="-1" dirty="0">
                <a:solidFill>
                  <a:srgbClr val="000000"/>
                </a:solidFill>
                <a:uFill>
                  <a:solidFill>
                    <a:srgbClr val="FFFFFF"/>
                  </a:solidFill>
                </a:uFill>
                <a:latin typeface="Times New Roman"/>
              </a:rPr>
              <a:t>Emma, Cathala Julien, Babin Mathis, Bour Colin, Courtois Tom
</a:t>
            </a:r>
            <a:r>
              <a:rPr lang="fr-FR" sz="1000" b="1" strike="noStrike" spc="-1" dirty="0" smtClean="0">
                <a:solidFill>
                  <a:srgbClr val="000000"/>
                </a:solidFill>
                <a:uFill>
                  <a:solidFill>
                    <a:srgbClr val="FFFFFF"/>
                  </a:solidFill>
                </a:uFill>
                <a:latin typeface="Times New Roman"/>
              </a:rPr>
              <a:t>Collège </a:t>
            </a:r>
            <a:r>
              <a:rPr lang="fr-FR" sz="1000" b="1" strike="noStrike" spc="-1" dirty="0">
                <a:solidFill>
                  <a:srgbClr val="000000"/>
                </a:solidFill>
                <a:uFill>
                  <a:solidFill>
                    <a:srgbClr val="FFFFFF"/>
                  </a:solidFill>
                </a:uFill>
                <a:latin typeface="Times New Roman"/>
              </a:rPr>
              <a:t>Théophraste Renaudot, </a:t>
            </a:r>
            <a:endParaRPr lang="fr-FR" sz="1800" b="0" strike="noStrike" spc="-1" dirty="0">
              <a:solidFill>
                <a:srgbClr val="000000"/>
              </a:solidFill>
              <a:uFill>
                <a:solidFill>
                  <a:srgbClr val="FFFFFF"/>
                </a:solidFill>
              </a:uFill>
              <a:latin typeface="Arial"/>
            </a:endParaRPr>
          </a:p>
          <a:p>
            <a:pPr>
              <a:lnSpc>
                <a:spcPct val="100000"/>
              </a:lnSpc>
            </a:pPr>
            <a:r>
              <a:rPr lang="fr-FR" sz="1000" b="1" strike="noStrike" spc="-1" dirty="0">
                <a:solidFill>
                  <a:srgbClr val="000000"/>
                </a:solidFill>
                <a:uFill>
                  <a:solidFill>
                    <a:srgbClr val="FFFFFF"/>
                  </a:solidFill>
                </a:uFill>
                <a:latin typeface="Times New Roman"/>
              </a:rPr>
              <a:t>Saint Benoît, France, 2018</a:t>
            </a:r>
            <a:endParaRPr lang="fr-FR" sz="1800" b="0" strike="noStrike" spc="-1" dirty="0">
              <a:solidFill>
                <a:srgbClr val="000000"/>
              </a:solidFill>
              <a:uFill>
                <a:solidFill>
                  <a:srgbClr val="FFFFFF"/>
                </a:solidFill>
              </a:uFill>
              <a:latin typeface="Arial"/>
            </a:endParaRPr>
          </a:p>
        </p:txBody>
      </p:sp>
      <p:sp>
        <p:nvSpPr>
          <p:cNvPr id="40" name="CustomShape 3"/>
          <p:cNvSpPr/>
          <p:nvPr/>
        </p:nvSpPr>
        <p:spPr>
          <a:xfrm>
            <a:off x="7832436" y="5708060"/>
            <a:ext cx="4344564"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000" b="1" u="sng" strike="noStrike" spc="-1" dirty="0">
                <a:solidFill>
                  <a:srgbClr val="000000"/>
                </a:solidFill>
                <a:effectLst>
                  <a:outerShdw blurRad="38100" dist="38100" dir="2700000" algn="tl">
                    <a:srgbClr val="000000">
                      <a:alpha val="43137"/>
                    </a:srgbClr>
                  </a:outerShdw>
                </a:effectLst>
                <a:uFill>
                  <a:solidFill>
                    <a:srgbClr val="FFFFFF"/>
                  </a:solidFill>
                </a:uFill>
                <a:latin typeface="Times New Roman"/>
              </a:rPr>
              <a:t>Crédits photographiques: </a:t>
            </a:r>
            <a:r>
              <a:rPr lang="fr-FR" sz="1000" b="1" strike="noStrike" spc="-1" dirty="0" smtClean="0">
                <a:solidFill>
                  <a:srgbClr val="000000"/>
                </a:solidFill>
                <a:uFill>
                  <a:solidFill>
                    <a:srgbClr val="FFFFFF"/>
                  </a:solidFill>
                </a:uFill>
                <a:latin typeface="Times New Roman"/>
              </a:rPr>
              <a:t>Photographies de sources thermales en pleine nature, et </a:t>
            </a:r>
            <a:r>
              <a:rPr lang="fr-FR" sz="1000" b="1" strike="noStrike" spc="-1" smtClean="0">
                <a:solidFill>
                  <a:srgbClr val="000000"/>
                </a:solidFill>
                <a:uFill>
                  <a:solidFill>
                    <a:srgbClr val="FFFFFF"/>
                  </a:solidFill>
                </a:uFill>
                <a:latin typeface="Times New Roman"/>
              </a:rPr>
              <a:t>d’un glacier: </a:t>
            </a:r>
            <a:r>
              <a:rPr lang="fr-FR" sz="1000" b="1" strike="noStrike" spc="-1" dirty="0">
                <a:solidFill>
                  <a:srgbClr val="000000"/>
                </a:solidFill>
                <a:uFill>
                  <a:solidFill>
                    <a:srgbClr val="FFFFFF"/>
                  </a:solidFill>
                </a:uFill>
                <a:latin typeface="Times New Roman"/>
              </a:rPr>
              <a:t>Eric </a:t>
            </a:r>
            <a:r>
              <a:rPr lang="fr-FR" sz="1000" b="1" strike="noStrike" spc="-1" dirty="0" err="1">
                <a:solidFill>
                  <a:srgbClr val="000000"/>
                </a:solidFill>
                <a:uFill>
                  <a:solidFill>
                    <a:srgbClr val="FFFFFF"/>
                  </a:solidFill>
                </a:uFill>
                <a:latin typeface="Times New Roman"/>
              </a:rPr>
              <a:t>Lorang</a:t>
            </a:r>
            <a:r>
              <a:rPr lang="fr-FR" sz="1000" b="1" strike="noStrike" spc="-1" dirty="0">
                <a:solidFill>
                  <a:srgbClr val="000000"/>
                </a:solidFill>
                <a:uFill>
                  <a:solidFill>
                    <a:srgbClr val="FFFFFF"/>
                  </a:solidFill>
                </a:uFill>
                <a:latin typeface="Times New Roman"/>
              </a:rPr>
              <a:t>, réalisateur du film</a:t>
            </a:r>
            <a:endParaRPr lang="fr-FR" sz="1800" b="0" strike="noStrike" spc="-1" dirty="0">
              <a:solidFill>
                <a:srgbClr val="000000"/>
              </a:solidFill>
              <a:uFill>
                <a:solidFill>
                  <a:srgbClr val="FFFFFF"/>
                </a:solidFill>
              </a:uFill>
              <a:latin typeface="Arial"/>
            </a:endParaRPr>
          </a:p>
        </p:txBody>
      </p:sp>
      <p:sp>
        <p:nvSpPr>
          <p:cNvPr id="41" name="CustomShape 4"/>
          <p:cNvSpPr/>
          <p:nvPr/>
        </p:nvSpPr>
        <p:spPr>
          <a:xfrm>
            <a:off x="181800" y="416601"/>
            <a:ext cx="3633840" cy="5703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200" b="0" strike="noStrike" spc="-1" dirty="0">
                <a:solidFill>
                  <a:srgbClr val="000000"/>
                </a:solidFill>
                <a:uFill>
                  <a:solidFill>
                    <a:srgbClr val="FFFFFF"/>
                  </a:solidFill>
                </a:uFill>
                <a:latin typeface="Times New Roman"/>
              </a:rPr>
              <a:t>	</a:t>
            </a:r>
            <a:r>
              <a:rPr lang="fr-FR" sz="1200" b="0" strike="noStrike" spc="-1" dirty="0">
                <a:solidFill>
                  <a:srgbClr val="000000"/>
                </a:solidFill>
                <a:effectLst>
                  <a:outerShdw blurRad="38100" dist="38100" dir="2700000" algn="tl">
                    <a:srgbClr val="000000">
                      <a:alpha val="43137"/>
                    </a:srgbClr>
                  </a:outerShdw>
                </a:effectLst>
                <a:uFill>
                  <a:solidFill>
                    <a:srgbClr val="FFFFFF"/>
                  </a:solidFill>
                </a:uFill>
                <a:latin typeface="Times New Roman"/>
              </a:rPr>
              <a:t>L</a:t>
            </a:r>
            <a:r>
              <a:rPr lang="fr-FR" sz="1200" b="0" strike="noStrike" spc="-1" dirty="0">
                <a:solidFill>
                  <a:srgbClr val="000000"/>
                </a:solidFill>
                <a:uFill>
                  <a:solidFill>
                    <a:srgbClr val="FFFFFF"/>
                  </a:solidFill>
                </a:uFill>
                <a:latin typeface="Times New Roman"/>
              </a:rPr>
              <a:t>e mardi 03 avril 2018, nous sommes allés au cinéma CGR de Fontaine-le-Conte dans le cadre d’une sortie scolaire. Nous avons regardé le film documentaire </a:t>
            </a:r>
            <a:r>
              <a:rPr lang="fr-FR" sz="1200" b="0" u="sng" strike="noStrike" spc="-1" dirty="0">
                <a:solidFill>
                  <a:srgbClr val="000000"/>
                </a:solidFill>
                <a:uFill>
                  <a:solidFill>
                    <a:srgbClr val="FFFFFF"/>
                  </a:solidFill>
                </a:uFill>
                <a:latin typeface="Times New Roman"/>
              </a:rPr>
              <a:t>Islande. Pays de feu et de glace</a:t>
            </a:r>
            <a:r>
              <a:rPr lang="fr-FR" sz="1200" b="0" strike="noStrike" spc="-1" dirty="0">
                <a:solidFill>
                  <a:srgbClr val="000000"/>
                </a:solidFill>
                <a:uFill>
                  <a:solidFill>
                    <a:srgbClr val="FFFFFF"/>
                  </a:solidFill>
                </a:uFill>
                <a:latin typeface="Times New Roman"/>
              </a:rPr>
              <a:t> </a:t>
            </a:r>
            <a:r>
              <a:rPr lang="fr-FR" sz="1200" b="0" strike="noStrike" spc="-1" dirty="0" err="1">
                <a:solidFill>
                  <a:srgbClr val="000000"/>
                </a:solidFill>
                <a:uFill>
                  <a:solidFill>
                    <a:srgbClr val="FFFFFF"/>
                  </a:solidFill>
                </a:uFill>
                <a:latin typeface="Times New Roman"/>
              </a:rPr>
              <a:t>d’Eric</a:t>
            </a:r>
            <a:r>
              <a:rPr lang="fr-FR" sz="1200" b="0" strike="noStrike" spc="-1" dirty="0">
                <a:solidFill>
                  <a:srgbClr val="000000"/>
                </a:solidFill>
                <a:uFill>
                  <a:solidFill>
                    <a:srgbClr val="FFFFFF"/>
                  </a:solidFill>
                </a:uFill>
                <a:latin typeface="Times New Roman"/>
              </a:rPr>
              <a:t> </a:t>
            </a:r>
            <a:r>
              <a:rPr lang="fr-FR" sz="1200" b="0" strike="noStrike" spc="-1" dirty="0" err="1">
                <a:solidFill>
                  <a:srgbClr val="000000"/>
                </a:solidFill>
                <a:uFill>
                  <a:solidFill>
                    <a:srgbClr val="FFFFFF"/>
                  </a:solidFill>
                </a:uFill>
                <a:latin typeface="Times New Roman"/>
              </a:rPr>
              <a:t>Lorang</a:t>
            </a:r>
            <a:r>
              <a:rPr lang="fr-FR" sz="1200" b="0" strike="noStrike" spc="-1" dirty="0">
                <a:solidFill>
                  <a:srgbClr val="000000"/>
                </a:solidFill>
                <a:uFill>
                  <a:solidFill>
                    <a:srgbClr val="FFFFFF"/>
                  </a:solidFill>
                </a:uFill>
                <a:latin typeface="Times New Roman"/>
              </a:rPr>
              <a:t>, lors d’une ciné-conférence. Ce film comportait plusieurs thèmes, et nous avons travaillé sur le repérage du paysage et du climat de l’Islande.</a:t>
            </a:r>
            <a:endParaRPr lang="fr-FR" sz="1800" b="0" strike="noStrike" spc="-1" dirty="0">
              <a:solidFill>
                <a:srgbClr val="000000"/>
              </a:solidFill>
              <a:uFill>
                <a:solidFill>
                  <a:srgbClr val="FFFFFF"/>
                </a:solidFill>
              </a:uFill>
              <a:latin typeface="Arial"/>
            </a:endParaRPr>
          </a:p>
          <a:p>
            <a:pPr algn="just">
              <a:lnSpc>
                <a:spcPct val="100000"/>
              </a:lnSpc>
            </a:pPr>
            <a:r>
              <a:rPr lang="fr-FR" sz="1200" b="0" strike="noStrike" spc="-1" dirty="0">
                <a:solidFill>
                  <a:srgbClr val="000000"/>
                </a:solidFill>
                <a:uFill>
                  <a:solidFill>
                    <a:srgbClr val="FFFFFF"/>
                  </a:solidFill>
                </a:uFill>
                <a:latin typeface="Times New Roman"/>
              </a:rPr>
              <a:t>        Quel est le point de vue de l’auteur et les valeurs qu’il défend à travers ceux- ci?</a:t>
            </a:r>
            <a:endParaRPr lang="fr-FR" sz="1800" b="0" strike="noStrike" spc="-1" dirty="0">
              <a:solidFill>
                <a:srgbClr val="000000"/>
              </a:solidFill>
              <a:uFill>
                <a:solidFill>
                  <a:srgbClr val="FFFFFF"/>
                </a:solidFill>
              </a:uFill>
              <a:latin typeface="Arial"/>
            </a:endParaRPr>
          </a:p>
          <a:p>
            <a:pPr algn="just">
              <a:lnSpc>
                <a:spcPct val="100000"/>
              </a:lnSpc>
            </a:pPr>
            <a:r>
              <a:rPr lang="fr-FR" sz="1200" b="0" strike="noStrike" spc="-1" dirty="0">
                <a:solidFill>
                  <a:srgbClr val="000000"/>
                </a:solidFill>
                <a:uFill>
                  <a:solidFill>
                    <a:srgbClr val="FFFFFF"/>
                  </a:solidFill>
                </a:uFill>
                <a:latin typeface="Times New Roman"/>
              </a:rPr>
              <a:t>        Tout d’abord, nous parlerons de l’incidence de la position géographique sur les températures de l’Islande. Ensuite, nous évoquerons les paysages que le réalisateur a choisi de montrer.</a:t>
            </a:r>
            <a:endParaRPr lang="fr-FR" sz="1800" b="0" strike="noStrike" spc="-1" dirty="0">
              <a:solidFill>
                <a:srgbClr val="000000"/>
              </a:solidFill>
              <a:uFill>
                <a:solidFill>
                  <a:srgbClr val="FFFFFF"/>
                </a:solidFill>
              </a:uFill>
              <a:latin typeface="Arial"/>
            </a:endParaRPr>
          </a:p>
          <a:p>
            <a:pPr algn="just">
              <a:lnSpc>
                <a:spcPct val="100000"/>
              </a:lnSpc>
            </a:pPr>
            <a:r>
              <a:rPr lang="fr-FR" sz="1200" b="0" strike="noStrike" spc="-1" dirty="0">
                <a:solidFill>
                  <a:srgbClr val="000000"/>
                </a:solidFill>
                <a:uFill>
                  <a:solidFill>
                    <a:srgbClr val="FFFFFF"/>
                  </a:solidFill>
                </a:uFill>
                <a:latin typeface="Times New Roman"/>
              </a:rPr>
              <a:t>
	Dans un premier temps, nous allons parler de la température tempérée de l’Islande due à sa position géographique au sein du système des courants marins.</a:t>
            </a:r>
            <a:endParaRPr lang="fr-FR" sz="1800" b="0" strike="noStrike" spc="-1" dirty="0">
              <a:solidFill>
                <a:srgbClr val="000000"/>
              </a:solidFill>
              <a:uFill>
                <a:solidFill>
                  <a:srgbClr val="FFFFFF"/>
                </a:solidFill>
              </a:uFill>
              <a:latin typeface="Arial"/>
            </a:endParaRPr>
          </a:p>
          <a:p>
            <a:pPr algn="just">
              <a:lnSpc>
                <a:spcPct val="100000"/>
              </a:lnSpc>
            </a:pPr>
            <a:r>
              <a:rPr lang="fr-FR" sz="1200" b="0" strike="noStrike" spc="-1" dirty="0">
                <a:solidFill>
                  <a:srgbClr val="000000"/>
                </a:solidFill>
                <a:uFill>
                  <a:solidFill>
                    <a:srgbClr val="FFFFFF"/>
                  </a:solidFill>
                </a:uFill>
                <a:latin typeface="Times New Roman"/>
              </a:rPr>
              <a:t>         Dans ce film, nous avons observé que l’hiver est assez doux grâce à un courant marin spécifique. L’Islande est en effet située au niveau du Gulf Stream, courant d’eau marin tempéré. Nos recherches personnelles nous ont permis de déterminer que l’été est plutôt frais et que les températures annuelles varient entre -6°C et 15°C</a:t>
            </a:r>
            <a:r>
              <a:rPr lang="fr-FR" sz="1200" b="0" strike="noStrike" spc="-1" baseline="30000" dirty="0">
                <a:solidFill>
                  <a:srgbClr val="000000"/>
                </a:solidFill>
                <a:uFill>
                  <a:solidFill>
                    <a:srgbClr val="FFFFFF"/>
                  </a:solidFill>
                </a:uFill>
                <a:latin typeface="Times New Roman"/>
              </a:rPr>
              <a:t>1</a:t>
            </a:r>
            <a:r>
              <a:rPr lang="fr-FR" sz="1200" b="0" strike="noStrike" spc="-1" dirty="0">
                <a:solidFill>
                  <a:srgbClr val="000000"/>
                </a:solidFill>
                <a:uFill>
                  <a:solidFill>
                    <a:srgbClr val="FFFFFF"/>
                  </a:solidFill>
                </a:uFill>
                <a:latin typeface="Times New Roman"/>
              </a:rPr>
              <a:t>. </a:t>
            </a:r>
            <a:endParaRPr lang="fr-FR" sz="1800" b="0" strike="noStrike" spc="-1" dirty="0">
              <a:solidFill>
                <a:srgbClr val="000000"/>
              </a:solidFill>
              <a:uFill>
                <a:solidFill>
                  <a:srgbClr val="FFFFFF"/>
                </a:solidFill>
              </a:uFill>
              <a:latin typeface="Arial"/>
            </a:endParaRPr>
          </a:p>
          <a:p>
            <a:pPr algn="just">
              <a:lnSpc>
                <a:spcPct val="100000"/>
              </a:lnSpc>
            </a:pPr>
            <a:r>
              <a:rPr lang="fr-FR" sz="1200" b="0" strike="noStrike" spc="-1" dirty="0">
                <a:solidFill>
                  <a:srgbClr val="000000"/>
                </a:solidFill>
                <a:uFill>
                  <a:solidFill>
                    <a:srgbClr val="FFFFFF"/>
                  </a:solidFill>
                </a:uFill>
                <a:latin typeface="Times New Roman"/>
              </a:rPr>
              <a:t>Grâce au film, nous avons également remarqué qu’il neige beaucoup en Islande. Il y a aussi des glaciers mais ils fondent à cause du réchauffement climatique</a:t>
            </a:r>
            <a:r>
              <a:rPr lang="fr-FR" sz="1200" b="0" strike="noStrike" spc="-1" dirty="0" smtClean="0">
                <a:solidFill>
                  <a:srgbClr val="000000"/>
                </a:solidFill>
                <a:uFill>
                  <a:solidFill>
                    <a:srgbClr val="FFFFFF"/>
                  </a:solidFill>
                </a:uFill>
                <a:latin typeface="Times New Roman"/>
              </a:rPr>
              <a:t>.</a:t>
            </a:r>
          </a:p>
          <a:p>
            <a:pPr algn="just">
              <a:lnSpc>
                <a:spcPct val="100000"/>
              </a:lnSpc>
            </a:pPr>
            <a:endParaRPr lang="fr-FR" sz="1200" spc="-1" dirty="0">
              <a:solidFill>
                <a:srgbClr val="000000"/>
              </a:solidFill>
              <a:uFill>
                <a:solidFill>
                  <a:srgbClr val="FFFFFF"/>
                </a:solidFill>
              </a:uFill>
              <a:latin typeface="Times New Roman"/>
            </a:endParaRPr>
          </a:p>
          <a:p>
            <a:pPr algn="just">
              <a:lnSpc>
                <a:spcPct val="100000"/>
              </a:lnSpc>
            </a:pPr>
            <a:r>
              <a:rPr lang="fr-FR" spc="-1" dirty="0">
                <a:solidFill>
                  <a:srgbClr val="000000"/>
                </a:solidFill>
                <a:uFill>
                  <a:solidFill>
                    <a:srgbClr val="FFFFFF"/>
                  </a:solidFill>
                </a:uFill>
                <a:latin typeface="Times New Roman"/>
              </a:rPr>
              <a:t> </a:t>
            </a:r>
            <a:r>
              <a:rPr lang="fr-FR" sz="1200" spc="-1" dirty="0">
                <a:solidFill>
                  <a:srgbClr val="000000"/>
                </a:solidFill>
                <a:uFill>
                  <a:solidFill>
                    <a:srgbClr val="FFFFFF"/>
                  </a:solidFill>
                </a:uFill>
                <a:latin typeface="Times New Roman" panose="02020603050405020304" pitchFamily="18" charset="0"/>
                <a:cs typeface="Times New Roman" panose="02020603050405020304" pitchFamily="18" charset="0"/>
              </a:rPr>
              <a:t>En somme, cette position géographique a beaucoup d’influence sur le climat. Il est frais tout au long de l’année, mais il peut tout de même être un peu plus chaud à certains endroits.</a:t>
            </a:r>
            <a:endParaRPr lang="fr-FR" sz="1200" b="0" strike="noStrike"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a:lnSpc>
                <a:spcPct val="100000"/>
              </a:lnSpc>
            </a:pPr>
            <a:r>
              <a:rPr lang="fr-FR" sz="1100" b="0" strike="noStrike" spc="-1" dirty="0">
                <a:solidFill>
                  <a:srgbClr val="000000"/>
                </a:solidFill>
                <a:uFill>
                  <a:solidFill>
                    <a:srgbClr val="FFFFFF"/>
                  </a:solidFill>
                </a:uFill>
                <a:latin typeface="Calibri"/>
              </a:rPr>
              <a:t>
</a:t>
            </a:r>
            <a:endParaRPr lang="fr-FR" sz="1800" b="0" strike="noStrike" spc="-1" dirty="0">
              <a:solidFill>
                <a:srgbClr val="000000"/>
              </a:solidFill>
              <a:uFill>
                <a:solidFill>
                  <a:srgbClr val="FFFFFF"/>
                </a:solidFill>
              </a:uFill>
              <a:latin typeface="Arial"/>
            </a:endParaRPr>
          </a:p>
          <a:p>
            <a:pPr>
              <a:lnSpc>
                <a:spcPct val="100000"/>
              </a:lnSpc>
            </a:pPr>
            <a:endParaRPr lang="fr-FR" sz="1800" b="0" strike="noStrike" spc="-1" dirty="0">
              <a:solidFill>
                <a:srgbClr val="000000"/>
              </a:solidFill>
              <a:uFill>
                <a:solidFill>
                  <a:srgbClr val="FFFFFF"/>
                </a:solidFill>
              </a:uFill>
              <a:latin typeface="Arial"/>
            </a:endParaRPr>
          </a:p>
        </p:txBody>
      </p:sp>
      <p:sp>
        <p:nvSpPr>
          <p:cNvPr id="42" name="CustomShape 5"/>
          <p:cNvSpPr/>
          <p:nvPr/>
        </p:nvSpPr>
        <p:spPr>
          <a:xfrm>
            <a:off x="7836664" y="5096783"/>
            <a:ext cx="4314056" cy="59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b="0" strike="noStrike" spc="-1" baseline="30000"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a:p>
            <a:pPr>
              <a:lnSpc>
                <a:spcPct val="100000"/>
              </a:lnSpc>
            </a:pPr>
            <a:r>
              <a:rPr lang="fr-FR" sz="1100" b="1" strike="noStrike" spc="-1" dirty="0">
                <a:solidFill>
                  <a:srgbClr val="000000"/>
                </a:solidFill>
                <a:uFill>
                  <a:solidFill>
                    <a:srgbClr val="FFFFFF"/>
                  </a:solidFill>
                </a:uFill>
                <a:latin typeface="Times New Roman"/>
              </a:rPr>
              <a:t>Sources consultées: </a:t>
            </a:r>
            <a:endParaRPr lang="fr-FR" sz="1800" b="0" strike="noStrike" spc="-1" dirty="0">
              <a:solidFill>
                <a:srgbClr val="000000"/>
              </a:solidFill>
              <a:uFill>
                <a:solidFill>
                  <a:srgbClr val="FFFFFF"/>
                </a:solidFill>
              </a:uFill>
              <a:latin typeface="Arial"/>
            </a:endParaRPr>
          </a:p>
          <a:p>
            <a:pPr>
              <a:lnSpc>
                <a:spcPct val="100000"/>
              </a:lnSpc>
            </a:pPr>
            <a:r>
              <a:rPr lang="fr-FR" sz="1100" b="0" strike="noStrike" spc="-1" dirty="0">
                <a:solidFill>
                  <a:srgbClr val="000000"/>
                </a:solidFill>
                <a:uFill>
                  <a:solidFill>
                    <a:srgbClr val="FFFFFF"/>
                  </a:solidFill>
                </a:uFill>
                <a:latin typeface="Times New Roman"/>
              </a:rPr>
              <a:t>1. URL:http://</a:t>
            </a:r>
            <a:r>
              <a:rPr lang="fr-FR" sz="1100" b="0" strike="noStrike" spc="-1" dirty="0" smtClean="0">
                <a:solidFill>
                  <a:srgbClr val="000000"/>
                </a:solidFill>
                <a:uFill>
                  <a:solidFill>
                    <a:srgbClr val="FFFFFF"/>
                  </a:solidFill>
                </a:uFill>
                <a:latin typeface="Times New Roman"/>
              </a:rPr>
              <a:t>www.islandenpoche.net/meteo.html, consulté le 17/06/2018</a:t>
            </a:r>
            <a:endParaRPr lang="fr-FR" sz="1800" b="0" strike="noStrike" spc="-1" dirty="0">
              <a:solidFill>
                <a:srgbClr val="000000"/>
              </a:solidFill>
              <a:uFill>
                <a:solidFill>
                  <a:srgbClr val="FFFFFF"/>
                </a:solidFill>
              </a:uFill>
              <a:latin typeface="Arial"/>
            </a:endParaRPr>
          </a:p>
        </p:txBody>
      </p:sp>
      <p:sp>
        <p:nvSpPr>
          <p:cNvPr id="43" name="CustomShape 6"/>
          <p:cNvSpPr/>
          <p:nvPr/>
        </p:nvSpPr>
        <p:spPr>
          <a:xfrm>
            <a:off x="4044600" y="317773"/>
            <a:ext cx="3657240" cy="88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lang="fr-FR" sz="1800" b="0" strike="noStrike" spc="-1" dirty="0">
              <a:solidFill>
                <a:srgbClr val="000000"/>
              </a:solidFill>
              <a:uFill>
                <a:solidFill>
                  <a:srgbClr val="FFFFFF"/>
                </a:solidFill>
              </a:uFill>
              <a:latin typeface="Arial"/>
            </a:endParaRPr>
          </a:p>
          <a:p>
            <a:pPr algn="just">
              <a:lnSpc>
                <a:spcPct val="100000"/>
              </a:lnSpc>
            </a:pPr>
            <a:r>
              <a:rPr lang="fr-FR" sz="1200" b="0" strike="noStrike" spc="-1" dirty="0">
                <a:solidFill>
                  <a:srgbClr val="000000"/>
                </a:solidFill>
                <a:uFill>
                  <a:solidFill>
                    <a:srgbClr val="FFFFFF"/>
                  </a:solidFill>
                </a:uFill>
                <a:latin typeface="Times New Roman"/>
              </a:rPr>
              <a:t>	Dans un second temps, nous allons évoquer les paysages de l’Islande.</a:t>
            </a:r>
            <a:endParaRPr lang="fr-FR" sz="1800" b="0" strike="noStrike" spc="-1" dirty="0">
              <a:solidFill>
                <a:srgbClr val="000000"/>
              </a:solidFill>
              <a:uFill>
                <a:solidFill>
                  <a:srgbClr val="FFFFFF"/>
                </a:solidFill>
              </a:uFill>
              <a:latin typeface="Arial"/>
            </a:endParaRPr>
          </a:p>
          <a:p>
            <a:pPr algn="just">
              <a:lnSpc>
                <a:spcPct val="100000"/>
              </a:lnSpc>
            </a:pPr>
            <a:r>
              <a:rPr lang="fr-FR" sz="1200" b="0" strike="noStrike" spc="-1" dirty="0">
                <a:solidFill>
                  <a:srgbClr val="000000"/>
                </a:solidFill>
                <a:uFill>
                  <a:solidFill>
                    <a:srgbClr val="FFFFFF"/>
                  </a:solidFill>
                </a:uFill>
                <a:latin typeface="Times New Roman"/>
              </a:rPr>
              <a:t>Elle possède des paysages très divers. Par exemple, au </a:t>
            </a:r>
            <a:r>
              <a:rPr lang="fr-FR" sz="1200" b="0" strike="noStrike" spc="-1" dirty="0" err="1">
                <a:solidFill>
                  <a:srgbClr val="000000"/>
                </a:solidFill>
                <a:uFill>
                  <a:solidFill>
                    <a:srgbClr val="FFFFFF"/>
                  </a:solidFill>
                </a:uFill>
                <a:latin typeface="Times New Roman"/>
              </a:rPr>
              <a:t>Landmannalaugar</a:t>
            </a:r>
            <a:r>
              <a:rPr lang="fr-FR" sz="1200" b="0" strike="noStrike" spc="-1" dirty="0">
                <a:solidFill>
                  <a:srgbClr val="000000"/>
                </a:solidFill>
                <a:uFill>
                  <a:solidFill>
                    <a:srgbClr val="FFFFFF"/>
                  </a:solidFill>
                </a:uFill>
                <a:latin typeface="Times New Roman"/>
              </a:rPr>
              <a:t> il y a beaucoup de volcans et de geysers. Nous pouvons aussi observer des montagnes très colorées, des rivières, des chutes d’eau et sources chaudes. </a:t>
            </a:r>
            <a:endParaRPr lang="fr-FR" sz="1200" b="0" strike="noStrike" spc="-1" dirty="0" smtClean="0">
              <a:solidFill>
                <a:srgbClr val="000000"/>
              </a:solidFill>
              <a:uFill>
                <a:solidFill>
                  <a:srgbClr val="FFFFFF"/>
                </a:solidFill>
              </a:uFill>
              <a:latin typeface="Times New Roman"/>
            </a:endParaRPr>
          </a:p>
          <a:p>
            <a:pPr algn="just">
              <a:lnSpc>
                <a:spcPct val="100000"/>
              </a:lnSpc>
            </a:pPr>
            <a:endParaRPr lang="fr-FR" sz="1200" spc="-1" dirty="0">
              <a:solidFill>
                <a:srgbClr val="000000"/>
              </a:solidFill>
              <a:uFill>
                <a:solidFill>
                  <a:srgbClr val="FFFFFF"/>
                </a:solidFill>
              </a:uFill>
              <a:latin typeface="Times New Roman"/>
            </a:endParaRPr>
          </a:p>
          <a:p>
            <a:pPr algn="just">
              <a:lnSpc>
                <a:spcPct val="100000"/>
              </a:lnSpc>
            </a:pPr>
            <a:endParaRPr lang="fr-FR" sz="1200" b="0" strike="noStrike" spc="-1" dirty="0" smtClean="0">
              <a:solidFill>
                <a:srgbClr val="000000"/>
              </a:solidFill>
              <a:uFill>
                <a:solidFill>
                  <a:srgbClr val="FFFFFF"/>
                </a:solidFill>
              </a:uFill>
              <a:latin typeface="Times New Roman"/>
            </a:endParaRPr>
          </a:p>
          <a:p>
            <a:pPr>
              <a:lnSpc>
                <a:spcPct val="100000"/>
              </a:lnSpc>
            </a:pPr>
            <a:r>
              <a:rPr lang="fr-FR" sz="1800" b="0" strike="noStrike" spc="-1" dirty="0">
                <a:solidFill>
                  <a:srgbClr val="000000"/>
                </a:solidFill>
                <a:uFill>
                  <a:solidFill>
                    <a:srgbClr val="FFFFFF"/>
                  </a:solidFill>
                </a:uFill>
                <a:latin typeface="Calibri"/>
              </a:rPr>
              <a:t>
</a:t>
            </a:r>
            <a:endParaRPr lang="fr-FR" sz="1800" b="0" strike="noStrike" spc="-1" dirty="0">
              <a:solidFill>
                <a:srgbClr val="000000"/>
              </a:solidFill>
              <a:uFill>
                <a:solidFill>
                  <a:srgbClr val="FFFFFF"/>
                </a:solidFill>
              </a:uFill>
              <a:latin typeface="Arial"/>
            </a:endParaRPr>
          </a:p>
        </p:txBody>
      </p:sp>
      <p:sp>
        <p:nvSpPr>
          <p:cNvPr id="44" name="CustomShape 7"/>
          <p:cNvSpPr/>
          <p:nvPr/>
        </p:nvSpPr>
        <p:spPr>
          <a:xfrm>
            <a:off x="4005332" y="4516832"/>
            <a:ext cx="3710160" cy="9468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200" b="0" strike="noStrike" spc="-1" dirty="0">
                <a:solidFill>
                  <a:srgbClr val="000000"/>
                </a:solidFill>
                <a:uFill>
                  <a:solidFill>
                    <a:srgbClr val="FFFFFF"/>
                  </a:solidFill>
                </a:uFill>
                <a:latin typeface="Times New Roman"/>
              </a:rPr>
              <a:t>	</a:t>
            </a:r>
            <a:endParaRPr lang="fr-FR" sz="1800" b="0" strike="noStrike" spc="-1" dirty="0">
              <a:solidFill>
                <a:srgbClr val="000000"/>
              </a:solidFill>
              <a:uFill>
                <a:solidFill>
                  <a:srgbClr val="FFFFFF"/>
                </a:solidFill>
              </a:uFill>
              <a:latin typeface="Arial"/>
            </a:endParaRPr>
          </a:p>
          <a:p>
            <a:pPr algn="just">
              <a:lnSpc>
                <a:spcPct val="100000"/>
              </a:lnSpc>
            </a:pPr>
            <a:r>
              <a:rPr lang="fr-FR" sz="1200" b="0" strike="noStrike" spc="-1" dirty="0">
                <a:solidFill>
                  <a:srgbClr val="000000"/>
                </a:solidFill>
                <a:uFill>
                  <a:solidFill>
                    <a:srgbClr val="FFFFFF"/>
                  </a:solidFill>
                </a:uFill>
                <a:latin typeface="Times New Roman"/>
              </a:rPr>
              <a:t>       Les paysages sont uniques, impressionnants et dangereux à la fois car il y a du volcanisme et l’épaisseur de la couche terrestre en Islande est faible. Ils n’ont pas été modifiés par l’homme, ils sont donc naturels.</a:t>
            </a:r>
            <a:endParaRPr lang="fr-FR" sz="1800" b="0" strike="noStrike" spc="-1" dirty="0">
              <a:solidFill>
                <a:srgbClr val="000000"/>
              </a:solidFill>
              <a:uFill>
                <a:solidFill>
                  <a:srgbClr val="FFFFFF"/>
                </a:solidFill>
              </a:uFill>
              <a:latin typeface="Arial"/>
            </a:endParaRPr>
          </a:p>
          <a:p>
            <a:pPr algn="just">
              <a:lnSpc>
                <a:spcPct val="100000"/>
              </a:lnSpc>
            </a:pPr>
            <a:endParaRPr lang="fr-FR" sz="1200" b="0" strike="noStrike" spc="-1" dirty="0" smtClean="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algn="just"/>
            <a:r>
              <a:rPr lang="fr-FR" sz="1200" spc="-1" dirty="0" smtClean="0">
                <a:solidFill>
                  <a:srgbClr val="000000"/>
                </a:solidFill>
                <a:uFill>
                  <a:solidFill>
                    <a:srgbClr val="FFFFFF"/>
                  </a:solidFill>
                </a:uFill>
                <a:latin typeface="Times New Roman" panose="02020603050405020304" pitchFamily="18" charset="0"/>
                <a:cs typeface="Times New Roman" panose="02020603050405020304" pitchFamily="18" charset="0"/>
              </a:rPr>
              <a:t>	</a:t>
            </a:r>
            <a:r>
              <a:rPr lang="fr-FR" sz="1200" b="1" spc="-1" dirty="0" smtClean="0">
                <a:solidFill>
                  <a:srgbClr val="000000"/>
                </a:solidFill>
                <a:effectLst>
                  <a:outerShdw blurRad="38100" dist="38100" dir="2700000" algn="tl">
                    <a:srgbClr val="000000">
                      <a:alpha val="43137"/>
                    </a:srgbClr>
                  </a:outerShdw>
                </a:effectLst>
                <a:uFill>
                  <a:solidFill>
                    <a:srgbClr val="FFFFFF"/>
                  </a:solidFill>
                </a:uFill>
                <a:latin typeface="Times New Roman" panose="02020603050405020304" pitchFamily="18" charset="0"/>
                <a:cs typeface="Times New Roman" panose="02020603050405020304" pitchFamily="18" charset="0"/>
              </a:rPr>
              <a:t>E</a:t>
            </a:r>
            <a:r>
              <a:rPr lang="fr-FR" sz="1200" spc="-1" dirty="0" smtClean="0">
                <a:solidFill>
                  <a:srgbClr val="000000"/>
                </a:solidFill>
                <a:uFill>
                  <a:solidFill>
                    <a:srgbClr val="FFFFFF"/>
                  </a:solidFill>
                </a:uFill>
                <a:latin typeface="Times New Roman" panose="02020603050405020304" pitchFamily="18" charset="0"/>
                <a:cs typeface="Times New Roman" panose="02020603050405020304" pitchFamily="18" charset="0"/>
              </a:rPr>
              <a:t>n </a:t>
            </a:r>
            <a:r>
              <a:rPr lang="fr-FR" sz="1200" spc="-1" dirty="0">
                <a:solidFill>
                  <a:srgbClr val="000000"/>
                </a:solidFill>
                <a:uFill>
                  <a:solidFill>
                    <a:srgbClr val="FFFFFF"/>
                  </a:solidFill>
                </a:uFill>
                <a:latin typeface="Times New Roman" panose="02020603050405020304" pitchFamily="18" charset="0"/>
                <a:cs typeface="Times New Roman" panose="02020603050405020304" pitchFamily="18" charset="0"/>
              </a:rPr>
              <a:t>conclusion, le climat de l’Islande est frais à cause de sa position géographique. Il peut quand même être un peu plus chaud en été. Les paysages de l’Islande sont constitués de volcans, de geysers, de sources chaudes et de glaciers.</a:t>
            </a:r>
          </a:p>
          <a:p>
            <a:pPr algn="just">
              <a:lnSpc>
                <a:spcPct val="100000"/>
              </a:lnSpc>
            </a:pPr>
            <a:endParaRPr lang="fr-FR" sz="1800" b="0" strike="noStrike" spc="-1" dirty="0">
              <a:solidFill>
                <a:srgbClr val="000000"/>
              </a:solidFill>
              <a:uFill>
                <a:solidFill>
                  <a:srgbClr val="FFFFFF"/>
                </a:solidFill>
              </a:uFill>
              <a:latin typeface="Aria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2340" y="2097586"/>
            <a:ext cx="3619500" cy="2041398"/>
          </a:xfrm>
          <a:prstGeom prst="rect">
            <a:avLst/>
          </a:prstGeom>
        </p:spPr>
      </p:pic>
      <p:sp>
        <p:nvSpPr>
          <p:cNvPr id="5" name="Rectangle 4"/>
          <p:cNvSpPr/>
          <p:nvPr/>
        </p:nvSpPr>
        <p:spPr>
          <a:xfrm>
            <a:off x="4035364" y="3996098"/>
            <a:ext cx="3657240" cy="646331"/>
          </a:xfrm>
          <a:prstGeom prst="rect">
            <a:avLst/>
          </a:prstGeom>
        </p:spPr>
        <p:txBody>
          <a:bodyPr wrap="square">
            <a:spAutoFit/>
          </a:bodyPr>
          <a:lstStyle/>
          <a:p>
            <a:pPr algn="just">
              <a:lnSpc>
                <a:spcPct val="100000"/>
              </a:lnSpc>
            </a:pPr>
            <a:endParaRPr lang="fr-FR" sz="1200" spc="-1" dirty="0">
              <a:solidFill>
                <a:srgbClr val="000000"/>
              </a:solidFill>
              <a:uFill>
                <a:solidFill>
                  <a:srgbClr val="FFFFFF"/>
                </a:solidFill>
              </a:uFill>
              <a:latin typeface="Times New Roman"/>
            </a:endParaRPr>
          </a:p>
          <a:p>
            <a:pPr algn="just">
              <a:lnSpc>
                <a:spcPct val="100000"/>
              </a:lnSpc>
            </a:pPr>
            <a:r>
              <a:rPr lang="fr-FR" sz="1200" spc="-1" dirty="0">
                <a:solidFill>
                  <a:srgbClr val="000000"/>
                </a:solidFill>
                <a:uFill>
                  <a:solidFill>
                    <a:srgbClr val="FFFFFF"/>
                  </a:solidFill>
                </a:uFill>
                <a:latin typeface="Times New Roman"/>
              </a:rPr>
              <a:t>Nous trouvons en Islande des grottes glacières et le plus grand glacier d’Europe qui se nomme le Vatnajökull.</a:t>
            </a:r>
            <a:endParaRPr lang="fr-FR" sz="1200" spc="-1" dirty="0">
              <a:solidFill>
                <a:srgbClr val="000000"/>
              </a:solidFill>
              <a:uFill>
                <a:solidFill>
                  <a:srgbClr val="FFFFFF"/>
                </a:solidFill>
              </a:uFill>
            </a:endParaRPr>
          </a:p>
        </p:txBody>
      </p:sp>
      <p:sp>
        <p:nvSpPr>
          <p:cNvPr id="6" name="Rectangle 5"/>
          <p:cNvSpPr/>
          <p:nvPr/>
        </p:nvSpPr>
        <p:spPr>
          <a:xfrm>
            <a:off x="8054108" y="3124765"/>
            <a:ext cx="3528291" cy="1846659"/>
          </a:xfrm>
          <a:prstGeom prst="rect">
            <a:avLst/>
          </a:prstGeom>
        </p:spPr>
        <p:txBody>
          <a:bodyPr wrap="square">
            <a:spAutoFit/>
          </a:bodyPr>
          <a:lstStyle/>
          <a:p>
            <a:pPr algn="just">
              <a:lnSpc>
                <a:spcPct val="100000"/>
              </a:lnSpc>
            </a:pPr>
            <a:r>
              <a:rPr lang="fr-FR" spc="-1" dirty="0">
                <a:solidFill>
                  <a:srgbClr val="000000"/>
                </a:solidFill>
                <a:uFill>
                  <a:solidFill>
                    <a:srgbClr val="FFFFFF"/>
                  </a:solidFill>
                </a:uFill>
                <a:latin typeface="Times New Roman"/>
              </a:rPr>
              <a:t>	</a:t>
            </a:r>
            <a:r>
              <a:rPr lang="fr-FR" sz="1200" spc="-1" dirty="0" smtClean="0">
                <a:solidFill>
                  <a:srgbClr val="000000"/>
                </a:solidFill>
                <a:uFill>
                  <a:solidFill>
                    <a:srgbClr val="FFFFFF"/>
                  </a:solidFill>
                </a:uFill>
                <a:latin typeface="Times New Roman" panose="02020603050405020304" pitchFamily="18" charset="0"/>
                <a:cs typeface="Times New Roman" panose="02020603050405020304" pitchFamily="18" charset="0"/>
              </a:rPr>
              <a:t>       </a:t>
            </a:r>
            <a:r>
              <a:rPr lang="fr-FR" sz="1200" spc="-1" dirty="0">
                <a:solidFill>
                  <a:srgbClr val="000000"/>
                </a:solidFill>
                <a:uFill>
                  <a:solidFill>
                    <a:srgbClr val="FFFFFF"/>
                  </a:solidFill>
                </a:uFill>
                <a:latin typeface="Times New Roman" panose="02020603050405020304" pitchFamily="18" charset="0"/>
                <a:cs typeface="Times New Roman" panose="02020603050405020304" pitchFamily="18" charset="0"/>
              </a:rPr>
              <a:t>En Islande, les types de paysages qui sont montrés dans ce film, sont des paysages naturels. Le réalisateur a préféré les privilégier par rapport aux villes. Il a aussi favorisé le climat hivernal qui a été montré au début du film, même s’il nous a présenté le temps qu’il fait en été.</a:t>
            </a:r>
          </a:p>
          <a:p>
            <a:pPr algn="just">
              <a:lnSpc>
                <a:spcPct val="100000"/>
              </a:lnSpc>
            </a:pPr>
            <a:r>
              <a:rPr lang="fr-FR" sz="1200" spc="-1" dirty="0">
                <a:solidFill>
                  <a:srgbClr val="000000"/>
                </a:solidFill>
                <a:uFill>
                  <a:solidFill>
                    <a:srgbClr val="FFFFFF"/>
                  </a:solidFill>
                </a:uFill>
                <a:latin typeface="Times New Roman" panose="02020603050405020304" pitchFamily="18" charset="0"/>
                <a:cs typeface="Times New Roman" panose="02020603050405020304" pitchFamily="18" charset="0"/>
              </a:rPr>
              <a:t>La fonte du grand glacier d’Europe se rapporte aux conséquences du réchauffement climatique d’une manière plus large</a:t>
            </a:r>
            <a:endParaRPr lang="fr-FR" sz="1200" dirty="0">
              <a:latin typeface="Times New Roman" panose="02020603050405020304" pitchFamily="18" charset="0"/>
              <a:cs typeface="Times New Roman" panose="02020603050405020304" pitchFamily="18" charset="0"/>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4108" y="686824"/>
            <a:ext cx="3474720" cy="2317638"/>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74</Words>
  <Application>Microsoft Office PowerPoint</Application>
  <PresentationFormat>Grand écran</PresentationFormat>
  <Paragraphs>30</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DejaVu Sans</vt:lpstr>
      <vt:lpstr>Times New Roman</vt:lpstr>
      <vt:lpstr>Office Theme</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JOUANNAUX CECILE</dc:creator>
  <dc:description/>
  <cp:lastModifiedBy>JOUANNAUX CECILE</cp:lastModifiedBy>
  <cp:revision>34</cp:revision>
  <dcterms:created xsi:type="dcterms:W3CDTF">2018-06-17T11:51:11Z</dcterms:created>
  <dcterms:modified xsi:type="dcterms:W3CDTF">2018-07-17T11:39:18Z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Microsoft</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Grand écran</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ies>
</file>