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64" r:id="rId5"/>
    <p:sldId id="269" r:id="rId6"/>
    <p:sldId id="271" r:id="rId7"/>
    <p:sldId id="272" r:id="rId8"/>
    <p:sldId id="270" r:id="rId9"/>
    <p:sldId id="25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2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8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4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3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"/>
            <a:ext cx="9144000" cy="6787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mpots.gouv.fr/portail/particul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0931" y="2236304"/>
            <a:ext cx="651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Découvrir </a:t>
            </a:r>
            <a:r>
              <a:rPr lang="fr-FR" sz="5400" dirty="0" err="1" smtClean="0">
                <a:solidFill>
                  <a:srgbClr val="FF0000"/>
                </a:solidFill>
              </a:rPr>
              <a:t>FranceConnect</a:t>
            </a:r>
            <a:r>
              <a:rPr lang="fr-FR" sz="5400" dirty="0" smtClean="0">
                <a:solidFill>
                  <a:srgbClr val="FF0000"/>
                </a:solidFill>
              </a:rPr>
              <a:t> 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 err="1"/>
              <a:t>FranceConnect</a:t>
            </a:r>
            <a:r>
              <a:rPr lang="fr-FR" b="1" dirty="0"/>
              <a:t> </a:t>
            </a:r>
            <a:r>
              <a:rPr lang="fr-FR" b="1" dirty="0" smtClean="0"/>
              <a:t>est </a:t>
            </a:r>
            <a:r>
              <a:rPr lang="fr-FR" b="1" dirty="0"/>
              <a:t>un dispositif d’identification </a:t>
            </a:r>
            <a:r>
              <a:rPr lang="fr-FR" b="1" dirty="0" smtClean="0"/>
              <a:t>qui vous permet de simplifier les démarches en ligne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pratique, le bouton FranceConnect affiché sur une administration en ligne </a:t>
            </a:r>
            <a:r>
              <a:rPr lang="fr-FR" sz="1600" dirty="0" smtClean="0"/>
              <a:t>vous permet de vous y connecter</a:t>
            </a:r>
            <a:r>
              <a:rPr lang="fr-FR" sz="1600" dirty="0"/>
              <a:t>, sans avoir </a:t>
            </a:r>
            <a:r>
              <a:rPr lang="fr-FR" sz="1600" dirty="0" smtClean="0"/>
              <a:t>à </a:t>
            </a:r>
            <a:r>
              <a:rPr lang="fr-FR" sz="1600" dirty="0"/>
              <a:t>créer de compte sur le </a:t>
            </a:r>
            <a:r>
              <a:rPr lang="fr-FR" sz="1600" dirty="0" smtClean="0"/>
              <a:t>site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Gratuit, il s’appuie sur des comptes certifiés existants 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Par </a:t>
            </a:r>
            <a:r>
              <a:rPr lang="fr-FR" sz="1600" dirty="0"/>
              <a:t>ailleurs, </a:t>
            </a:r>
            <a:r>
              <a:rPr lang="fr-FR" sz="1600" dirty="0" err="1"/>
              <a:t>FranceConnect</a:t>
            </a:r>
            <a:r>
              <a:rPr lang="fr-FR" sz="1600" dirty="0"/>
              <a:t> agit comme un tiers de </a:t>
            </a:r>
            <a:r>
              <a:rPr lang="fr-FR" sz="1600" dirty="0" smtClean="0"/>
              <a:t>confiance entre 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Vous, internautes </a:t>
            </a:r>
            <a:r>
              <a:rPr lang="fr-FR" sz="1600" dirty="0"/>
              <a:t>majeurs cliquant sur le bouton </a:t>
            </a:r>
            <a:r>
              <a:rPr lang="fr-FR" sz="1600" dirty="0" err="1"/>
              <a:t>FranceConnect</a:t>
            </a:r>
            <a:endParaRPr lang="fr-FR" sz="1600" dirty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/>
              <a:t>Les Fournisseurs de Service (FS) : </a:t>
            </a:r>
            <a:r>
              <a:rPr lang="fr-FR" sz="1600" dirty="0" smtClean="0"/>
              <a:t>administrations en ligne qui </a:t>
            </a:r>
            <a:r>
              <a:rPr lang="fr-FR" sz="1600" dirty="0"/>
              <a:t>peuvent profiter de la qualité de ces identités pour permettre cette fois-ci d’accéder à leurs propres </a:t>
            </a:r>
            <a:r>
              <a:rPr lang="fr-FR" sz="1600" dirty="0" smtClean="0"/>
              <a:t>services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Les </a:t>
            </a:r>
            <a:r>
              <a:rPr lang="fr-FR" sz="1600" dirty="0"/>
              <a:t>Fournisseurs d’Identité (FI) : des acteurs ayant distribué à leurs utilisateurs des identités numériques délivrées après vérification des données de leur identité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91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17768" y="1248355"/>
            <a:ext cx="6766560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4FA3"/>
                </a:solidFill>
              </a:rPr>
              <a:t>Ce que </a:t>
            </a:r>
            <a:r>
              <a:rPr lang="fr-FR" b="1" dirty="0" err="1">
                <a:solidFill>
                  <a:srgbClr val="034FA3"/>
                </a:solidFill>
              </a:rPr>
              <a:t>FranceConnect</a:t>
            </a:r>
            <a:r>
              <a:rPr lang="fr-FR" b="1" dirty="0">
                <a:solidFill>
                  <a:srgbClr val="034FA3"/>
                </a:solidFill>
              </a:rPr>
              <a:t> </a:t>
            </a:r>
            <a:r>
              <a:rPr lang="fr-FR" b="1" dirty="0" smtClean="0">
                <a:solidFill>
                  <a:srgbClr val="034FA3"/>
                </a:solidFill>
              </a:rPr>
              <a:t>apporte </a:t>
            </a:r>
            <a:r>
              <a:rPr lang="fr-FR" b="1" dirty="0">
                <a:solidFill>
                  <a:srgbClr val="034FA3"/>
                </a:solidFill>
              </a:rPr>
              <a:t>?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34FA3"/>
                </a:solidFill>
              </a:rPr>
              <a:t>+ SIMPLE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</a:t>
            </a:r>
            <a:r>
              <a:rPr lang="fr-FR" sz="1600" dirty="0" smtClean="0">
                <a:solidFill>
                  <a:srgbClr val="034FA3"/>
                </a:solidFill>
              </a:rPr>
              <a:t>propose à l’utilisateur d’être </a:t>
            </a:r>
            <a:r>
              <a:rPr lang="fr-FR" sz="1600" dirty="0">
                <a:solidFill>
                  <a:srgbClr val="034FA3"/>
                </a:solidFill>
              </a:rPr>
              <a:t>reconnu par l’ensemble des services en ligne en utilisant l’un de </a:t>
            </a:r>
            <a:r>
              <a:rPr lang="fr-FR" sz="1600" dirty="0" smtClean="0">
                <a:solidFill>
                  <a:srgbClr val="034FA3"/>
                </a:solidFill>
              </a:rPr>
              <a:t>ses </a:t>
            </a:r>
            <a:r>
              <a:rPr lang="fr-FR" sz="1600" dirty="0">
                <a:solidFill>
                  <a:srgbClr val="034FA3"/>
                </a:solidFill>
              </a:rPr>
              <a:t>comptes existants.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034FA3"/>
                </a:solidFill>
              </a:rPr>
              <a:t>Plus </a:t>
            </a:r>
            <a:r>
              <a:rPr lang="fr-FR" sz="1600" dirty="0">
                <a:solidFill>
                  <a:srgbClr val="034FA3"/>
                </a:solidFill>
              </a:rPr>
              <a:t>besoin de jongler avec une multitude d’identités numériques.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034FA3"/>
                </a:solidFill>
              </a:rPr>
              <a:t>+ SECURISE</a:t>
            </a:r>
            <a:endParaRPr lang="fr-FR" sz="1600" dirty="0">
              <a:solidFill>
                <a:srgbClr val="034FA3"/>
              </a:solidFill>
            </a:endParaRP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ne stocke pas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personnelles. Seules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d’identité sont communiquées au service en ligne, dans le respect des contraintes de confidentialité et de manière sécurisée. A chaque connexion, </a:t>
            </a:r>
            <a:r>
              <a:rPr lang="fr-FR" sz="1600" dirty="0" smtClean="0">
                <a:solidFill>
                  <a:srgbClr val="034FA3"/>
                </a:solidFill>
              </a:rPr>
              <a:t>un email est envoyé.</a:t>
            </a:r>
            <a:endParaRPr lang="fr-FR" sz="1600" dirty="0">
              <a:solidFill>
                <a:srgbClr val="034FA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4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Comment ça marche ?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10992" y="2941978"/>
            <a:ext cx="8849131" cy="2574234"/>
            <a:chOff x="110992" y="1918252"/>
            <a:chExt cx="8849131" cy="2574234"/>
          </a:xfrm>
        </p:grpSpPr>
        <p:sp>
          <p:nvSpPr>
            <p:cNvPr id="20" name="Rectangle 19"/>
            <p:cNvSpPr/>
            <p:nvPr/>
          </p:nvSpPr>
          <p:spPr>
            <a:xfrm>
              <a:off x="110992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1496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2504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992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496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2504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0992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600" dirty="0" smtClean="0">
                  <a:solidFill>
                    <a:schemeClr val="bg1"/>
                  </a:solidFill>
                </a:rPr>
                <a:t>Cliquez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41496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2. Sélectionnez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72000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3. Saisissez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02504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4. Vous êtes identifiez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70" y="3502866"/>
              <a:ext cx="1970656" cy="49266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34185" y="2458278"/>
              <a:ext cx="2134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sur le bouton </a:t>
              </a:r>
              <a:r>
                <a:rPr lang="fr-FR" sz="1200" dirty="0" err="1" smtClean="0"/>
                <a:t>FranceConnect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64689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un compte existant pour vous identifier : Impots.gouv.fr, Ameli.fr, </a:t>
              </a:r>
              <a:r>
                <a:rPr lang="fr-FR" sz="1200" dirty="0" err="1" smtClean="0"/>
                <a:t>Loggin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LaPoste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95193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votre identifiant et mot de passe pour le compte sélectionné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25697" y="2458278"/>
              <a:ext cx="2134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vous êtes désormais reconnu par le service en ligne</a:t>
              </a:r>
              <a:endParaRPr lang="fr-FR" sz="1200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615" y="3428480"/>
              <a:ext cx="1687826" cy="93896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30" y="3383000"/>
              <a:ext cx="1314256" cy="105414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527" y="3187789"/>
              <a:ext cx="931281" cy="102692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628650" y="123663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34FA3"/>
                </a:solidFill>
              </a:rPr>
              <a:t>Accédez simplement à vos services publics en </a:t>
            </a:r>
            <a:r>
              <a:rPr lang="fr-FR" sz="2400" b="1" dirty="0" smtClean="0">
                <a:solidFill>
                  <a:srgbClr val="034FA3"/>
                </a:solidFill>
              </a:rPr>
              <a:t>ligne</a:t>
            </a:r>
          </a:p>
          <a:p>
            <a:pPr algn="ctr"/>
            <a:endParaRPr lang="fr-FR" sz="2400" b="1" dirty="0">
              <a:solidFill>
                <a:srgbClr val="034FA3"/>
              </a:solidFill>
            </a:endParaRPr>
          </a:p>
          <a:p>
            <a:pPr algn="ctr"/>
            <a:r>
              <a:rPr lang="fr-FR" sz="2400" dirty="0" smtClean="0">
                <a:solidFill>
                  <a:srgbClr val="034FA3"/>
                </a:solidFill>
              </a:rPr>
              <a:t>Un seul bouton. Aucune inscription préalable.</a:t>
            </a:r>
            <a:endParaRPr lang="fr-FR" sz="2400" dirty="0">
              <a:solidFill>
                <a:srgbClr val="034FA3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515350" cy="1325563"/>
          </a:xfrm>
        </p:spPr>
        <p:txBody>
          <a:bodyPr anchor="t"/>
          <a:lstStyle/>
          <a:p>
            <a:r>
              <a:rPr lang="fr-FR" dirty="0" smtClean="0"/>
              <a:t>&gt; </a:t>
            </a:r>
            <a:r>
              <a:rPr lang="fr-FR" dirty="0"/>
              <a:t>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987981"/>
            <a:ext cx="7886700" cy="262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 smtClean="0"/>
              <a:t>La </a:t>
            </a:r>
            <a:r>
              <a:rPr lang="fr-FR" b="1" dirty="0"/>
              <a:t>plupart des internautes détiennent déjà des identités </a:t>
            </a:r>
            <a:r>
              <a:rPr lang="fr-FR" b="1" dirty="0" smtClean="0"/>
              <a:t>numériques, c’est pourquoi </a:t>
            </a:r>
            <a:r>
              <a:rPr lang="fr-FR" b="1" dirty="0" err="1" smtClean="0"/>
              <a:t>FranceConnect</a:t>
            </a:r>
            <a:r>
              <a:rPr lang="fr-FR" b="1" dirty="0" smtClean="0"/>
              <a:t> s’appuie actuellement </a:t>
            </a:r>
            <a:r>
              <a:rPr lang="fr-FR" b="1" dirty="0"/>
              <a:t>sur </a:t>
            </a:r>
            <a:r>
              <a:rPr lang="fr-FR" b="1" dirty="0" smtClean="0"/>
              <a:t>3 comptes existants  </a:t>
            </a:r>
            <a:r>
              <a:rPr lang="fr-FR" b="1" dirty="0"/>
              <a:t>: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impôts.gouv.fr,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d’assurance maladie  Améli.fr, 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de La Poste-</a:t>
            </a:r>
            <a:r>
              <a:rPr lang="fr-FR" sz="1600" dirty="0" err="1"/>
              <a:t>Loggin</a:t>
            </a:r>
            <a:r>
              <a:rPr lang="fr-FR" sz="1600" dirty="0"/>
              <a:t>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Avec l’une des 3 identités, l’internaute peut accéder à d’autres services que ceux pour lequel cette identité était initialement prévue</a:t>
            </a:r>
            <a:r>
              <a:rPr lang="fr-FR" b="1" dirty="0" smtClean="0"/>
              <a:t>.</a:t>
            </a:r>
            <a:endParaRPr lang="fr-FR" b="1" dirty="0"/>
          </a:p>
          <a:p>
            <a:pPr marL="0" indent="0">
              <a:lnSpc>
                <a:spcPct val="100000"/>
              </a:lnSpc>
              <a:buNone/>
            </a:pPr>
            <a:endParaRPr lang="fr-FR" b="1" dirty="0"/>
          </a:p>
          <a:p>
            <a:pPr indent="-457200">
              <a:lnSpc>
                <a:spcPct val="100000"/>
              </a:lnSpc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impots.gouv.fr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0091" t="19404" r="4843" b="19850"/>
          <a:stretch/>
        </p:blipFill>
        <p:spPr>
          <a:xfrm>
            <a:off x="501445" y="4367161"/>
            <a:ext cx="3190875" cy="2419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4601" b="72342"/>
          <a:stretch/>
        </p:blipFill>
        <p:spPr>
          <a:xfrm>
            <a:off x="825296" y="2742974"/>
            <a:ext cx="7650726" cy="9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541536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S’identifier avec IMPOTS.GOUV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sur </a:t>
            </a:r>
            <a:r>
              <a:rPr lang="fr-FR" sz="1600" dirty="0"/>
              <a:t>le portail des </a:t>
            </a:r>
            <a:r>
              <a:rPr lang="fr-FR" sz="1600" dirty="0" smtClean="0">
                <a:hlinkClick r:id="rId4"/>
              </a:rPr>
              <a:t>impôts impots.gouv.fr </a:t>
            </a:r>
            <a:r>
              <a:rPr lang="fr-FR" sz="1600" dirty="0" smtClean="0"/>
              <a:t>, </a:t>
            </a:r>
            <a:r>
              <a:rPr lang="fr-FR" sz="1600" dirty="0"/>
              <a:t>rendez-vous sur votre </a:t>
            </a:r>
            <a:r>
              <a:rPr lang="fr-FR" sz="1600" b="1" dirty="0"/>
              <a:t>« espace particulier » </a:t>
            </a: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diriger vous vers «  </a:t>
            </a:r>
            <a:r>
              <a:rPr lang="fr-FR" sz="1600" b="1" dirty="0" smtClean="0"/>
              <a:t>création de mon espace particulier</a:t>
            </a:r>
            <a:r>
              <a:rPr lang="fr-FR" sz="1600" dirty="0" smtClean="0"/>
              <a:t> »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55846" t="12534" r="28727" b="69164"/>
          <a:stretch/>
        </p:blipFill>
        <p:spPr>
          <a:xfrm>
            <a:off x="3934977" y="4244930"/>
            <a:ext cx="1730066" cy="115456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543665" y="4822210"/>
            <a:ext cx="2391312" cy="143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" idx="1"/>
          </p:cNvCxnSpPr>
          <p:nvPr/>
        </p:nvCxnSpPr>
        <p:spPr>
          <a:xfrm flipH="1" flipV="1">
            <a:off x="2054943" y="5419450"/>
            <a:ext cx="1880034" cy="69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l="63281" t="21704" r="21190" b="57379"/>
          <a:stretch/>
        </p:blipFill>
        <p:spPr>
          <a:xfrm>
            <a:off x="3934977" y="5455736"/>
            <a:ext cx="1730066" cy="1310768"/>
          </a:xfrm>
          <a:prstGeom prst="rect">
            <a:avLst/>
          </a:prstGeom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5742037" y="5729068"/>
            <a:ext cx="3303640" cy="102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i="1" dirty="0" smtClean="0"/>
              <a:t>À noter : Chaque membre d’un foyer fiscal peut avoir son compte personnel. Si votre conjoint a déjà un identifiant, assurez-vous de prendre le deuxième numéro de déclarant.</a:t>
            </a:r>
            <a:endParaRPr lang="fr-FR" sz="1600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/>
          <a:srcRect l="15283" t="48806" r="62866" b="15054"/>
          <a:stretch/>
        </p:blipFill>
        <p:spPr>
          <a:xfrm>
            <a:off x="6440282" y="4086411"/>
            <a:ext cx="1602043" cy="14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Ameli.fr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6753224" cy="4732338"/>
          </a:xfrm>
        </p:spPr>
        <p:txBody>
          <a:bodyPr>
            <a:normAutofit/>
          </a:bodyPr>
          <a:lstStyle/>
          <a:p>
            <a:r>
              <a:rPr lang="fr-FR" b="1" dirty="0"/>
              <a:t>Si vous utilisez AMELI.FR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sur le portail </a:t>
            </a:r>
            <a:r>
              <a:rPr lang="fr-FR" sz="1600" dirty="0" smtClean="0"/>
              <a:t>de </a:t>
            </a:r>
            <a:r>
              <a:rPr lang="fr-FR" sz="1600" dirty="0"/>
              <a:t>l’assurance maladie  </a:t>
            </a:r>
            <a:r>
              <a:rPr lang="fr-FR" sz="1600" dirty="0">
                <a:hlinkClick r:id="rId2"/>
              </a:rPr>
              <a:t>http://www.ameli.fr</a:t>
            </a:r>
            <a:r>
              <a:rPr lang="fr-FR" sz="1600" dirty="0" smtClean="0">
                <a:hlinkClick r:id="rId2"/>
              </a:rPr>
              <a:t>/#</a:t>
            </a: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Cliquez sur «</a:t>
            </a:r>
            <a:r>
              <a:rPr lang="fr-FR" sz="1600" dirty="0"/>
              <a:t>  </a:t>
            </a:r>
            <a:r>
              <a:rPr lang="fr-FR" sz="1600" b="1" dirty="0" smtClean="0"/>
              <a:t>compte </a:t>
            </a:r>
            <a:r>
              <a:rPr lang="fr-FR" sz="1600" b="1" dirty="0" err="1" smtClean="0"/>
              <a:t>Ameli</a:t>
            </a:r>
            <a:r>
              <a:rPr lang="fr-FR" sz="1600" b="1" dirty="0" smtClean="0"/>
              <a:t>, Accédez à votre espace personnel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sur « je crée mon compte »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 Enfin renseignez vos informations personnelles (n° de sécurité sociale, date de naissance, nom, et code postal)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Un code provisoire vous sera envoyé par courrier pour plus de sécurité </a:t>
            </a: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9200" t="8221" r="67419" b="13237"/>
          <a:stretch/>
        </p:blipFill>
        <p:spPr>
          <a:xfrm>
            <a:off x="7524749" y="1585452"/>
            <a:ext cx="1390651" cy="4591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30361" r="38869" b="17033"/>
          <a:stretch/>
        </p:blipFill>
        <p:spPr>
          <a:xfrm>
            <a:off x="528221" y="3143276"/>
            <a:ext cx="3333751" cy="2076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0751" r="31771" b="7738"/>
          <a:stretch/>
        </p:blipFill>
        <p:spPr>
          <a:xfrm>
            <a:off x="4105276" y="3143276"/>
            <a:ext cx="3033294" cy="1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286750" cy="1325563"/>
          </a:xfrm>
        </p:spPr>
        <p:txBody>
          <a:bodyPr anchor="t"/>
          <a:lstStyle/>
          <a:p>
            <a:r>
              <a:rPr lang="fr-FR" dirty="0" smtClean="0"/>
              <a:t>&gt; S’authentifier avec un des 3 comptes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766733"/>
            <a:ext cx="8515350" cy="466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Si </a:t>
            </a:r>
            <a:r>
              <a:rPr lang="fr-FR" b="1" dirty="0"/>
              <a:t>vous utilisez la POSTE</a:t>
            </a:r>
          </a:p>
          <a:p>
            <a:pPr marL="268288" lvl="1" indent="0">
              <a:buNone/>
            </a:pPr>
            <a:r>
              <a:rPr lang="fr-FR" sz="1600" i="1" dirty="0"/>
              <a:t>La Poste est un partenaire </a:t>
            </a:r>
            <a:r>
              <a:rPr lang="fr-FR" sz="1600" i="1" dirty="0" err="1"/>
              <a:t>FranceConnect</a:t>
            </a:r>
            <a:r>
              <a:rPr lang="fr-FR" sz="1600" i="1" dirty="0"/>
              <a:t>. Vous pouvez utiliser votre identité numérique délivrée par La Poste pour bénéficier des services proposés par les administrations en ligne </a:t>
            </a:r>
            <a:r>
              <a:rPr lang="fr-FR" sz="1600" i="1" dirty="0" err="1" smtClean="0"/>
              <a:t>FranceConnectées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Pour créer votre identité numérique La Poste, vous pouvez aller sur le portail de La Poste </a:t>
            </a:r>
            <a:r>
              <a:rPr lang="fr-FR" sz="1600" dirty="0">
                <a:hlinkClick r:id="rId2"/>
              </a:rPr>
              <a:t>https://www.idn.laposte.fr</a:t>
            </a:r>
            <a:r>
              <a:rPr lang="fr-FR" sz="1600" dirty="0" smtClean="0">
                <a:hlinkClick r:id="rId2"/>
              </a:rPr>
              <a:t>/</a:t>
            </a:r>
            <a:r>
              <a:rPr lang="fr-FR" sz="16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b="1" dirty="0" smtClean="0"/>
              <a:t>Cliquez sur «  je m’inscris » et rentrez votre adresse email et votre mot de passe </a:t>
            </a:r>
            <a:endParaRPr lang="fr-FR" sz="16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043" t="44920" r="4753" b="12397"/>
          <a:stretch/>
        </p:blipFill>
        <p:spPr>
          <a:xfrm>
            <a:off x="1462088" y="3352801"/>
            <a:ext cx="6619874" cy="172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04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Les avantages de </a:t>
            </a:r>
            <a:r>
              <a:rPr lang="fr-FR" dirty="0" err="1" smtClean="0"/>
              <a:t>FranceConnect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66637"/>
            <a:ext cx="7886700" cy="143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/>
              <a:t>FranceConnect </a:t>
            </a:r>
            <a:r>
              <a:rPr lang="fr-FR" b="1" dirty="0" smtClean="0"/>
              <a:t> vous facilite </a:t>
            </a:r>
            <a:r>
              <a:rPr lang="fr-FR" b="1" dirty="0"/>
              <a:t>les démarches en </a:t>
            </a:r>
            <a:r>
              <a:rPr lang="fr-FR" b="1" dirty="0" smtClean="0"/>
              <a:t>ligne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fournir sans cesse les mêmes justificatifs pour diverses </a:t>
            </a:r>
            <a:r>
              <a:rPr lang="fr-FR" sz="1600" dirty="0" smtClean="0"/>
              <a:t>démarches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devoir mémoriser et jongler avec de multiples </a:t>
            </a:r>
            <a:r>
              <a:rPr lang="fr-FR" sz="1600" dirty="0" smtClean="0"/>
              <a:t>identifiants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l’abandon des démarches au moment de la demande de création de </a:t>
            </a:r>
            <a:r>
              <a:rPr lang="fr-FR" sz="1600" dirty="0" smtClean="0"/>
              <a:t>compte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/>
              <a:t>FranceConnect, c’est </a:t>
            </a:r>
            <a:r>
              <a:rPr lang="fr-FR" dirty="0" smtClean="0"/>
              <a:t>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Une connexion facilitée : </a:t>
            </a:r>
            <a:r>
              <a:rPr lang="fr-FR" sz="1600" dirty="0" smtClean="0"/>
              <a:t>vous accédez </a:t>
            </a:r>
            <a:r>
              <a:rPr lang="fr-FR" sz="1600" dirty="0"/>
              <a:t>avec l’identifiant et le mot de passe de </a:t>
            </a:r>
            <a:r>
              <a:rPr lang="fr-FR" sz="1600" dirty="0" smtClean="0"/>
              <a:t>votre choix </a:t>
            </a:r>
            <a:r>
              <a:rPr lang="fr-FR" sz="1600" dirty="0"/>
              <a:t>à tous les sites de </a:t>
            </a:r>
            <a:r>
              <a:rPr lang="fr-FR" sz="1600" dirty="0" smtClean="0"/>
              <a:t>l’administration.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Une </a:t>
            </a:r>
            <a:r>
              <a:rPr lang="fr-FR" sz="1600" dirty="0"/>
              <a:t>fluidité des parcours web : authentifiés avec FranceConnect, </a:t>
            </a:r>
            <a:r>
              <a:rPr lang="fr-FR" sz="1600" dirty="0" smtClean="0"/>
              <a:t>vous êtes </a:t>
            </a:r>
            <a:r>
              <a:rPr lang="fr-FR" sz="1600" dirty="0"/>
              <a:t>automatiquement reconnus </a:t>
            </a:r>
            <a:r>
              <a:rPr lang="fr-FR" sz="1600" dirty="0" smtClean="0"/>
              <a:t> d’un </a:t>
            </a:r>
            <a:r>
              <a:rPr lang="fr-FR" sz="1600" dirty="0"/>
              <a:t>site à l’autre (Mairie, Région, fournisseur d’eau, </a:t>
            </a:r>
            <a:r>
              <a:rPr lang="fr-FR" sz="1600" dirty="0" err="1"/>
              <a:t>etc</a:t>
            </a:r>
            <a:r>
              <a:rPr lang="fr-FR" sz="1600" dirty="0" smtClean="0"/>
              <a:t>).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L’assurance d’une relation de confiance : des données sécurisées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3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e4f4ec3ac351cf8381b457260c05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CAC9C4-8F58-46A9-B787-706530B1EBE8}"/>
</file>

<file path=customXml/itemProps2.xml><?xml version="1.0" encoding="utf-8"?>
<ds:datastoreItem xmlns:ds="http://schemas.openxmlformats.org/officeDocument/2006/customXml" ds:itemID="{67259CFE-DE57-411B-95A2-6BDB225615A0}"/>
</file>

<file path=customXml/itemProps3.xml><?xml version="1.0" encoding="utf-8"?>
<ds:datastoreItem xmlns:ds="http://schemas.openxmlformats.org/officeDocument/2006/customXml" ds:itemID="{36C680A8-4809-4E6D-ACFB-25F66E7B9F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537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&gt; FranceConnect, c’est quoi ?</vt:lpstr>
      <vt:lpstr>&gt; FranceConnect, c’est quoi ?</vt:lpstr>
      <vt:lpstr>&gt; Comment ça marche ?</vt:lpstr>
      <vt:lpstr>&gt; S’authentifier avec un des 3 comptes</vt:lpstr>
      <vt:lpstr>Présentation PowerPoint</vt:lpstr>
      <vt:lpstr>Présentation PowerPoint</vt:lpstr>
      <vt:lpstr>&gt; S’authentifier avec un des 3 comptes</vt:lpstr>
      <vt:lpstr>&gt; Les avantages de FranceConnect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brogard</dc:creator>
  <cp:lastModifiedBy>Administration centrale</cp:lastModifiedBy>
  <cp:revision>26</cp:revision>
  <dcterms:created xsi:type="dcterms:W3CDTF">2017-01-23T09:54:26Z</dcterms:created>
  <dcterms:modified xsi:type="dcterms:W3CDTF">2017-07-11T09:27:02Z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