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2" r:id="rId7"/>
    <p:sldId id="263" r:id="rId8"/>
    <p:sldId id="264" r:id="rId9"/>
    <p:sldId id="266" r:id="rId10"/>
    <p:sldId id="272" r:id="rId11"/>
    <p:sldId id="267" r:id="rId12"/>
    <p:sldId id="268" r:id="rId13"/>
    <p:sldId id="269" r:id="rId14"/>
    <p:sldId id="271"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24BBA2-16ED-4171-AB2C-E049AB62DE3F}" type="datetimeFigureOut">
              <a:rPr lang="fr-FR" smtClean="0"/>
              <a:t>10/06/2016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F83280-B8BE-4D66-8979-FDF805823A0B}" type="slidenum">
              <a:rPr lang="fr-FR" smtClean="0"/>
              <a:t>‹N°›</a:t>
            </a:fld>
            <a:endParaRPr lang="fr-FR"/>
          </a:p>
        </p:txBody>
      </p:sp>
    </p:spTree>
    <p:extLst>
      <p:ext uri="{BB962C8B-B14F-4D97-AF65-F5344CB8AC3E}">
        <p14:creationId xmlns:p14="http://schemas.microsoft.com/office/powerpoint/2010/main" val="2342897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Modifiez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7F50AB85-8895-43E7-ABB4-85997CBE0F1A}" type="datetimeFigureOut">
              <a:rPr lang="fr-FR" smtClean="0"/>
              <a:t>10/06/2016</a:t>
            </a:fld>
            <a:endParaRPr lang="fr-F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F580711-1B8B-4BD0-BAE5-1FE1F25F0DDE}"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50AB85-8895-43E7-ABB4-85997CBE0F1A}" type="datetimeFigureOut">
              <a:rPr lang="fr-FR" smtClean="0"/>
              <a:t>10/06/2016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F580711-1B8B-4BD0-BAE5-1FE1F25F0DDE}"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50AB85-8895-43E7-ABB4-85997CBE0F1A}" type="datetimeFigureOut">
              <a:rPr lang="fr-FR" smtClean="0"/>
              <a:t>10/06/2016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F580711-1B8B-4BD0-BAE5-1FE1F25F0DDE}"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Modifiez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7F50AB85-8895-43E7-ABB4-85997CBE0F1A}" type="datetimeFigureOut">
              <a:rPr lang="fr-FR" smtClean="0"/>
              <a:t>10/06/2016</a:t>
            </a:fld>
            <a:endParaRPr lang="fr-F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p>
        </p:txBody>
      </p:sp>
      <p:sp>
        <p:nvSpPr>
          <p:cNvPr id="6" name="Espace réservé du numéro de diapositive 5"/>
          <p:cNvSpPr>
            <a:spLocks noGrp="1"/>
          </p:cNvSpPr>
          <p:nvPr>
            <p:ph type="sldNum" sz="quarter" idx="12"/>
          </p:nvPr>
        </p:nvSpPr>
        <p:spPr/>
        <p:txBody>
          <a:bodyPr/>
          <a:lstStyle/>
          <a:p>
            <a:fld id="{2F580711-1B8B-4BD0-BAE5-1FE1F25F0DDE}"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7F50AB85-8895-43E7-ABB4-85997CBE0F1A}" type="datetimeFigureOut">
              <a:rPr lang="fr-FR" smtClean="0"/>
              <a:t>10/06/2016</a:t>
            </a:fld>
            <a:endParaRPr lang="fr-F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p>
        </p:txBody>
      </p:sp>
      <p:sp>
        <p:nvSpPr>
          <p:cNvPr id="6" name="Espace réservé du numéro de diapositive 5"/>
          <p:cNvSpPr>
            <a:spLocks noGrp="1"/>
          </p:cNvSpPr>
          <p:nvPr>
            <p:ph type="sldNum" sz="quarter" idx="12"/>
          </p:nvPr>
        </p:nvSpPr>
        <p:spPr>
          <a:xfrm>
            <a:off x="8451056" y="809624"/>
            <a:ext cx="502920" cy="300831"/>
          </a:xfrm>
        </p:spPr>
        <p:txBody>
          <a:bodyPr/>
          <a:lstStyle/>
          <a:p>
            <a:fld id="{2F580711-1B8B-4BD0-BAE5-1FE1F25F0DDE}" type="slidenum">
              <a:rPr lang="fr-FR" smtClean="0"/>
              <a:t>‹N°›</a:t>
            </a:fld>
            <a:endParaRPr lang="fr-F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7F50AB85-8895-43E7-ABB4-85997CBE0F1A}" type="datetimeFigureOut">
              <a:rPr lang="fr-FR" smtClean="0"/>
              <a:t>10/06/2016</a:t>
            </a:fld>
            <a:endParaRPr lang="fr-F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2F580711-1B8B-4BD0-BAE5-1FE1F25F0DDE}"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7F50AB85-8895-43E7-ABB4-85997CBE0F1A}" type="datetimeFigureOut">
              <a:rPr lang="fr-FR" smtClean="0"/>
              <a:t>10/06/2016</a:t>
            </a:fld>
            <a:endParaRPr lang="fr-F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2F580711-1B8B-4BD0-BAE5-1FE1F25F0DDE}"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7F50AB85-8895-43E7-ABB4-85997CBE0F1A}" type="datetimeFigureOut">
              <a:rPr lang="fr-FR" smtClean="0"/>
              <a:t>10/06/2016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F580711-1B8B-4BD0-BAE5-1FE1F25F0DDE}"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7F50AB85-8895-43E7-ABB4-85997CBE0F1A}" type="datetimeFigureOut">
              <a:rPr lang="fr-FR" smtClean="0"/>
              <a:t>10/06/2016</a:t>
            </a:fld>
            <a:endParaRPr lang="fr-F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2F580711-1B8B-4BD0-BAE5-1FE1F25F0DDE}"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7F50AB85-8895-43E7-ABB4-85997CBE0F1A}" type="datetimeFigureOut">
              <a:rPr lang="fr-FR" smtClean="0"/>
              <a:t>10/06/2016</a:t>
            </a:fld>
            <a:endParaRPr lang="fr-F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2F580711-1B8B-4BD0-BAE5-1FE1F25F0DDE}"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7F50AB85-8895-43E7-ABB4-85997CBE0F1A}" type="datetimeFigureOut">
              <a:rPr lang="fr-FR" smtClean="0"/>
              <a:t>10/06/2016</a:t>
            </a:fld>
            <a:endParaRPr lang="fr-F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2F580711-1B8B-4BD0-BAE5-1FE1F25F0DDE}"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F50AB85-8895-43E7-ABB4-85997CBE0F1A}" type="datetimeFigureOut">
              <a:rPr lang="fr-FR" smtClean="0"/>
              <a:t>10/06/2016</a:t>
            </a:fld>
            <a:endParaRPr lang="fr-F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F580711-1B8B-4BD0-BAE5-1FE1F25F0DDE}"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Conseil d’administration du jeudi 9 juin 2016</a:t>
            </a:r>
            <a:endParaRPr lang="fr-FR" dirty="0"/>
          </a:p>
        </p:txBody>
      </p:sp>
      <p:sp>
        <p:nvSpPr>
          <p:cNvPr id="3" name="Sous-titre 2"/>
          <p:cNvSpPr>
            <a:spLocks noGrp="1"/>
          </p:cNvSpPr>
          <p:nvPr>
            <p:ph type="subTitle" idx="1"/>
          </p:nvPr>
        </p:nvSpPr>
        <p:spPr/>
        <p:txBody>
          <a:bodyPr/>
          <a:lstStyle/>
          <a:p>
            <a:r>
              <a:rPr lang="fr-FR" dirty="0" smtClean="0"/>
              <a:t>Collège de la </a:t>
            </a:r>
            <a:r>
              <a:rPr lang="fr-FR" dirty="0" err="1" smtClean="0"/>
              <a:t>Trézence</a:t>
            </a:r>
            <a:r>
              <a:rPr lang="fr-FR" dirty="0" smtClean="0"/>
              <a:t> </a:t>
            </a:r>
            <a:r>
              <a:rPr lang="fr-FR" dirty="0" err="1" smtClean="0"/>
              <a:t>Loulay</a:t>
            </a:r>
            <a:endParaRPr lang="fr-FR" dirty="0"/>
          </a:p>
        </p:txBody>
      </p:sp>
      <p:sp>
        <p:nvSpPr>
          <p:cNvPr id="4" name="ZoneTexte 3"/>
          <p:cNvSpPr txBox="1"/>
          <p:nvPr/>
        </p:nvSpPr>
        <p:spPr>
          <a:xfrm>
            <a:off x="1043608" y="3573016"/>
            <a:ext cx="7200800" cy="523220"/>
          </a:xfrm>
          <a:prstGeom prst="rect">
            <a:avLst/>
          </a:prstGeom>
          <a:noFill/>
        </p:spPr>
        <p:txBody>
          <a:bodyPr wrap="square" rtlCol="0">
            <a:spAutoFit/>
          </a:bodyPr>
          <a:lstStyle/>
          <a:p>
            <a:r>
              <a:rPr lang="fr-FR" sz="2800" dirty="0" smtClean="0"/>
              <a:t>Vie pédagogique et éducative</a:t>
            </a:r>
            <a:endParaRPr lang="fr-FR" sz="2800" dirty="0"/>
          </a:p>
        </p:txBody>
      </p:sp>
    </p:spTree>
    <p:extLst>
      <p:ext uri="{BB962C8B-B14F-4D97-AF65-F5344CB8AC3E}">
        <p14:creationId xmlns:p14="http://schemas.microsoft.com/office/powerpoint/2010/main" val="1046373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smtClean="0"/>
              <a:t>Organisation de la rentrée scolaire 2016</a:t>
            </a:r>
            <a:endParaRPr lang="fr-FR" sz="2800" dirty="0"/>
          </a:p>
        </p:txBody>
      </p:sp>
      <p:sp>
        <p:nvSpPr>
          <p:cNvPr id="3" name="Espace réservé du contenu 2"/>
          <p:cNvSpPr>
            <a:spLocks noGrp="1"/>
          </p:cNvSpPr>
          <p:nvPr>
            <p:ph idx="1"/>
          </p:nvPr>
        </p:nvSpPr>
        <p:spPr>
          <a:xfrm>
            <a:off x="467544" y="1844824"/>
            <a:ext cx="8229600" cy="4572000"/>
          </a:xfrm>
        </p:spPr>
        <p:txBody>
          <a:bodyPr>
            <a:normAutofit fontScale="92500"/>
          </a:bodyPr>
          <a:lstStyle/>
          <a:p>
            <a:r>
              <a:rPr lang="fr-FR" dirty="0" smtClean="0"/>
              <a:t>Jeudi 25 aout : </a:t>
            </a:r>
            <a:r>
              <a:rPr lang="fr-FR" i="1" dirty="0" smtClean="0"/>
              <a:t>ouverture de l’établissement</a:t>
            </a:r>
          </a:p>
          <a:p>
            <a:endParaRPr lang="fr-FR" dirty="0" smtClean="0"/>
          </a:p>
          <a:p>
            <a:r>
              <a:rPr lang="fr-FR" dirty="0" smtClean="0"/>
              <a:t>Mercredi 31 aout: </a:t>
            </a:r>
            <a:r>
              <a:rPr lang="fr-FR" i="1" dirty="0" smtClean="0"/>
              <a:t>pré rentrée pour les enseignants</a:t>
            </a:r>
          </a:p>
          <a:p>
            <a:endParaRPr lang="fr-FR" dirty="0" smtClean="0"/>
          </a:p>
          <a:p>
            <a:r>
              <a:rPr lang="fr-FR" dirty="0" smtClean="0"/>
              <a:t>Jeudi 1 er </a:t>
            </a:r>
            <a:r>
              <a:rPr lang="fr-FR" dirty="0" smtClean="0"/>
              <a:t>septembre: </a:t>
            </a:r>
            <a:r>
              <a:rPr lang="fr-FR" b="1" i="1" dirty="0" smtClean="0"/>
              <a:t>rentrée des 6èmes</a:t>
            </a:r>
          </a:p>
          <a:p>
            <a:endParaRPr lang="fr-FR" dirty="0" smtClean="0"/>
          </a:p>
          <a:p>
            <a:r>
              <a:rPr lang="fr-FR" dirty="0" smtClean="0"/>
              <a:t>Vendredi 2 septembre: </a:t>
            </a:r>
            <a:r>
              <a:rPr lang="fr-FR" b="1" i="1" dirty="0" smtClean="0"/>
              <a:t>rentrée des autres niveaux (6/5.4)</a:t>
            </a:r>
          </a:p>
        </p:txBody>
      </p:sp>
    </p:spTree>
    <p:extLst>
      <p:ext uri="{BB962C8B-B14F-4D97-AF65-F5344CB8AC3E}">
        <p14:creationId xmlns:p14="http://schemas.microsoft.com/office/powerpoint/2010/main" val="1605668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smtClean="0"/>
              <a:t>Plan académique de formation- formations d’initiatives locales (FIL)</a:t>
            </a:r>
            <a:endParaRPr lang="fr-FR" sz="2800" dirty="0"/>
          </a:p>
        </p:txBody>
      </p:sp>
      <p:sp>
        <p:nvSpPr>
          <p:cNvPr id="3" name="Espace réservé du contenu 2"/>
          <p:cNvSpPr>
            <a:spLocks noGrp="1"/>
          </p:cNvSpPr>
          <p:nvPr>
            <p:ph idx="1"/>
          </p:nvPr>
        </p:nvSpPr>
        <p:spPr/>
        <p:txBody>
          <a:bodyPr>
            <a:normAutofit fontScale="40000" lnSpcReduction="20000"/>
          </a:bodyPr>
          <a:lstStyle/>
          <a:p>
            <a:pPr marL="64008" indent="0">
              <a:buNone/>
            </a:pPr>
            <a:r>
              <a:rPr lang="fr-FR" dirty="0" smtClean="0"/>
              <a:t>2 types de formation:</a:t>
            </a:r>
          </a:p>
          <a:p>
            <a:pPr marL="64008" indent="0">
              <a:buNone/>
            </a:pPr>
            <a:r>
              <a:rPr lang="fr-FR" dirty="0" smtClean="0"/>
              <a:t>	Les formations académiques inscrites au PAF (plutôt techniques et pédagogiques)</a:t>
            </a:r>
          </a:p>
          <a:p>
            <a:pPr marL="64008" indent="0">
              <a:buNone/>
            </a:pPr>
            <a:r>
              <a:rPr lang="fr-FR" dirty="0" smtClean="0"/>
              <a:t>	Les formations d’initiative locale (projets de secteurs)</a:t>
            </a:r>
          </a:p>
          <a:p>
            <a:pPr marL="64008" indent="0">
              <a:buNone/>
            </a:pPr>
            <a:r>
              <a:rPr lang="fr-FR" dirty="0" smtClean="0"/>
              <a:t>Pour les deux, les inscriptions se font début septembre.</a:t>
            </a:r>
          </a:p>
          <a:p>
            <a:pPr marL="64008" indent="0">
              <a:buNone/>
            </a:pPr>
            <a:endParaRPr lang="fr-FR" dirty="0"/>
          </a:p>
          <a:p>
            <a:pPr marL="64008" indent="0">
              <a:buNone/>
            </a:pPr>
            <a:r>
              <a:rPr lang="fr-FR" dirty="0" smtClean="0"/>
              <a:t>Dans la cadre </a:t>
            </a:r>
            <a:r>
              <a:rPr lang="fr-FR" dirty="0"/>
              <a:t>du réseau ECLORE, il a été décidé d’ouvrir les formations d’initiative locale suivantes (sous réserve de validation par le Rectorat) :</a:t>
            </a:r>
          </a:p>
          <a:p>
            <a:pPr lvl="0"/>
            <a:r>
              <a:rPr lang="fr-FR" dirty="0"/>
              <a:t>Formation PSC1 adultes, support : </a:t>
            </a:r>
            <a:r>
              <a:rPr lang="fr-FR" dirty="0" err="1"/>
              <a:t>clg</a:t>
            </a:r>
            <a:r>
              <a:rPr lang="fr-FR" dirty="0"/>
              <a:t> Texier </a:t>
            </a:r>
          </a:p>
          <a:p>
            <a:pPr lvl="0"/>
            <a:r>
              <a:rPr lang="fr-FR" dirty="0"/>
              <a:t>Communication non violente niveau 1, support : </a:t>
            </a:r>
            <a:r>
              <a:rPr lang="fr-FR" dirty="0" err="1"/>
              <a:t>clg</a:t>
            </a:r>
            <a:r>
              <a:rPr lang="fr-FR" dirty="0"/>
              <a:t> Texier </a:t>
            </a:r>
          </a:p>
          <a:p>
            <a:pPr lvl="0"/>
            <a:r>
              <a:rPr lang="fr-FR" dirty="0"/>
              <a:t>Collège au cinéma cycle 3 (attention il s’agit bien de CM1/cm2/6</a:t>
            </a:r>
            <a:r>
              <a:rPr lang="fr-FR" baseline="30000" dirty="0"/>
              <a:t>ème</a:t>
            </a:r>
            <a:r>
              <a:rPr lang="fr-FR" dirty="0"/>
              <a:t>) support : </a:t>
            </a:r>
            <a:r>
              <a:rPr lang="fr-FR" dirty="0" err="1"/>
              <a:t>clg</a:t>
            </a:r>
            <a:r>
              <a:rPr lang="fr-FR" dirty="0"/>
              <a:t> Matha</a:t>
            </a:r>
          </a:p>
          <a:p>
            <a:pPr lvl="0"/>
            <a:r>
              <a:rPr lang="fr-FR" dirty="0"/>
              <a:t>Collège au cinéma cycle 4 (5/4/3) , support : </a:t>
            </a:r>
            <a:r>
              <a:rPr lang="fr-FR" dirty="0" err="1"/>
              <a:t>clg</a:t>
            </a:r>
            <a:r>
              <a:rPr lang="fr-FR" dirty="0"/>
              <a:t> Texier</a:t>
            </a:r>
          </a:p>
          <a:p>
            <a:pPr lvl="0"/>
            <a:r>
              <a:rPr lang="fr-FR" dirty="0"/>
              <a:t>Liaison </a:t>
            </a:r>
            <a:r>
              <a:rPr lang="fr-FR" dirty="0" err="1"/>
              <a:t>Clg</a:t>
            </a:r>
            <a:r>
              <a:rPr lang="fr-FR" dirty="0"/>
              <a:t> lycées, PP de 4</a:t>
            </a:r>
            <a:r>
              <a:rPr lang="fr-FR" baseline="30000" dirty="0"/>
              <a:t>ème</a:t>
            </a:r>
            <a:r>
              <a:rPr lang="fr-FR" dirty="0"/>
              <a:t>, 3</a:t>
            </a:r>
            <a:r>
              <a:rPr lang="fr-FR" baseline="30000" dirty="0"/>
              <a:t>ème</a:t>
            </a:r>
            <a:r>
              <a:rPr lang="fr-FR" dirty="0"/>
              <a:t> et 2</a:t>
            </a:r>
            <a:r>
              <a:rPr lang="fr-FR" baseline="30000" dirty="0"/>
              <a:t>nde</a:t>
            </a:r>
            <a:r>
              <a:rPr lang="fr-FR" dirty="0"/>
              <a:t>, support : Lycée AD</a:t>
            </a:r>
          </a:p>
          <a:p>
            <a:pPr lvl="0"/>
            <a:r>
              <a:rPr lang="fr-FR" dirty="0"/>
              <a:t>Réseau </a:t>
            </a:r>
            <a:r>
              <a:rPr lang="fr-FR" dirty="0" err="1"/>
              <a:t>eclore</a:t>
            </a:r>
            <a:r>
              <a:rPr lang="fr-FR" dirty="0"/>
              <a:t>, continuum des parcours en LV anglais (primaire et secondaire), support lycée AD</a:t>
            </a:r>
          </a:p>
          <a:p>
            <a:pPr lvl="0"/>
            <a:r>
              <a:rPr lang="fr-FR" dirty="0"/>
              <a:t>Les DYS (les AVS pourront y être invités), support : lycée AD</a:t>
            </a:r>
          </a:p>
          <a:p>
            <a:pPr lvl="0"/>
            <a:r>
              <a:rPr lang="fr-FR" b="1" dirty="0"/>
              <a:t>Liaison école-collège cycle de consolidation en français (1/2j) puis maths (1/2j), support : </a:t>
            </a:r>
            <a:r>
              <a:rPr lang="fr-FR" b="1" dirty="0" err="1"/>
              <a:t>clg</a:t>
            </a:r>
            <a:r>
              <a:rPr lang="fr-FR" b="1" dirty="0"/>
              <a:t> </a:t>
            </a:r>
            <a:r>
              <a:rPr lang="fr-FR" b="1" dirty="0" err="1"/>
              <a:t>Loulay</a:t>
            </a:r>
            <a:r>
              <a:rPr lang="fr-FR" b="1" dirty="0"/>
              <a:t> + écoles primaires du secteur</a:t>
            </a:r>
          </a:p>
          <a:p>
            <a:pPr lvl="0"/>
            <a:r>
              <a:rPr lang="fr-FR" b="1" dirty="0"/>
              <a:t>Liaison école-collège cycle de consolidation en sciences, techno et </a:t>
            </a:r>
            <a:r>
              <a:rPr lang="fr-FR" b="1" dirty="0" err="1"/>
              <a:t>eps</a:t>
            </a:r>
            <a:r>
              <a:rPr lang="fr-FR" b="1" dirty="0"/>
              <a:t> (1/2 j mercredi de préférence), support : </a:t>
            </a:r>
            <a:r>
              <a:rPr lang="fr-FR" b="1" dirty="0" err="1"/>
              <a:t>clg</a:t>
            </a:r>
            <a:r>
              <a:rPr lang="fr-FR" b="1" dirty="0"/>
              <a:t> </a:t>
            </a:r>
            <a:r>
              <a:rPr lang="fr-FR" b="1" dirty="0" err="1"/>
              <a:t>Loulay</a:t>
            </a:r>
            <a:r>
              <a:rPr lang="fr-FR" b="1" dirty="0"/>
              <a:t> + écoles primaires du secteur</a:t>
            </a:r>
          </a:p>
          <a:p>
            <a:endParaRPr lang="fr-FR" dirty="0"/>
          </a:p>
          <a:p>
            <a:pPr marL="64008" indent="0">
              <a:buNone/>
            </a:pPr>
            <a:r>
              <a:rPr lang="fr-FR" dirty="0" smtClean="0"/>
              <a:t>Vote sur la validation de la demande d’ouverture de FIL en lien avec le nouveau cycle 3 (liaison école/collège)</a:t>
            </a:r>
            <a:endParaRPr lang="fr-FR" dirty="0"/>
          </a:p>
        </p:txBody>
      </p:sp>
    </p:spTree>
    <p:extLst>
      <p:ext uri="{BB962C8B-B14F-4D97-AF65-F5344CB8AC3E}">
        <p14:creationId xmlns:p14="http://schemas.microsoft.com/office/powerpoint/2010/main" val="1326835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Manuels scolaires</a:t>
            </a:r>
            <a:endParaRPr lang="fr-FR" dirty="0"/>
          </a:p>
        </p:txBody>
      </p:sp>
      <p:sp>
        <p:nvSpPr>
          <p:cNvPr id="3" name="Espace réservé du contenu 2"/>
          <p:cNvSpPr>
            <a:spLocks noGrp="1"/>
          </p:cNvSpPr>
          <p:nvPr>
            <p:ph idx="1"/>
          </p:nvPr>
        </p:nvSpPr>
        <p:spPr/>
        <p:txBody>
          <a:bodyPr>
            <a:normAutofit fontScale="47500" lnSpcReduction="20000"/>
          </a:bodyPr>
          <a:lstStyle/>
          <a:p>
            <a:pPr marL="64008" indent="0">
              <a:buNone/>
            </a:pPr>
            <a:r>
              <a:rPr lang="fr-FR" dirty="0"/>
              <a:t>Par notification en date du 17 mai 2016, reçue le 26 mai 2016, une subvention de 10 850€ a été attribuée au collège pour couvrir les dépenses obligatoires 2016-2017 en matière de droits de reprographie, manuels scolaires et carnets de correspondance.</a:t>
            </a:r>
          </a:p>
          <a:p>
            <a:pPr marL="64008" indent="0">
              <a:buNone/>
            </a:pPr>
            <a:r>
              <a:rPr lang="fr-FR" dirty="0"/>
              <a:t>En raison de la mise en place des nouveaux programmes du collège, le Rectorat nous informe que le financement permettant l'achat des nouveaux manuels sera échelonné sur deux ans, en fonction des disciplines et des niveaux. </a:t>
            </a:r>
          </a:p>
          <a:p>
            <a:pPr marL="64008" indent="0">
              <a:buNone/>
            </a:pPr>
            <a:r>
              <a:rPr lang="fr-FR" dirty="0"/>
              <a:t>La dotation 2016 comprend l'achat des manuels de:</a:t>
            </a:r>
          </a:p>
          <a:p>
            <a:pPr marL="64008" indent="0">
              <a:buNone/>
            </a:pPr>
            <a:r>
              <a:rPr lang="fr-FR" dirty="0"/>
              <a:t>- français, mathématiques et histoire-géographie pour tous les collégiens des cycles 3 et 4</a:t>
            </a:r>
          </a:p>
          <a:p>
            <a:pPr marL="64008" indent="0">
              <a:buNone/>
            </a:pPr>
            <a:r>
              <a:rPr lang="fr-FR" dirty="0"/>
              <a:t>- LV2 pour les élèves de 5ème</a:t>
            </a:r>
          </a:p>
          <a:p>
            <a:pPr marL="64008" indent="0">
              <a:buNone/>
            </a:pPr>
            <a:r>
              <a:rPr lang="fr-FR" dirty="0"/>
              <a:t>- sciences pour les élèves de 6ème</a:t>
            </a:r>
          </a:p>
          <a:p>
            <a:endParaRPr lang="fr-FR" dirty="0"/>
          </a:p>
          <a:p>
            <a:r>
              <a:rPr lang="fr-FR" dirty="0" smtClean="0"/>
              <a:t>Après étude en conseil pédagogique et discussion lors des conseils d’enseignement il sera proposé d’acheter les livres pour  les matières dans lesquelles le manuel est indispensable. Pour certaines matières les livres resteront dans la salle (limitant les frais d’achat et les poids des sacs !)</a:t>
            </a:r>
          </a:p>
          <a:p>
            <a:r>
              <a:rPr lang="fr-FR" dirty="0" smtClean="0"/>
              <a:t>Une rallonge financière supplémentaire a été demandée au Rectorat afin de pouvoir répondre aux demandes ministérielles.</a:t>
            </a:r>
          </a:p>
          <a:p>
            <a:r>
              <a:rPr lang="fr-FR" dirty="0" smtClean="0"/>
              <a:t>Pour chaque série achetée, un exemplaire sera mis à disposition au CDI et en salle de permanence.</a:t>
            </a:r>
          </a:p>
          <a:p>
            <a:endParaRPr lang="fr-FR" dirty="0"/>
          </a:p>
          <a:p>
            <a:r>
              <a:rPr lang="fr-FR" dirty="0" smtClean="0"/>
              <a:t>Il est demandé l’approbation du CA pour ce choix de démarche.</a:t>
            </a:r>
            <a:endParaRPr lang="fr-FR" dirty="0"/>
          </a:p>
        </p:txBody>
      </p:sp>
    </p:spTree>
    <p:extLst>
      <p:ext uri="{BB962C8B-B14F-4D97-AF65-F5344CB8AC3E}">
        <p14:creationId xmlns:p14="http://schemas.microsoft.com/office/powerpoint/2010/main" val="163041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Recrutement ASSEDUS</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smtClean="0"/>
              <a:t>Nous avons actuellement une dotation de 3,5 ETP.</a:t>
            </a:r>
          </a:p>
          <a:p>
            <a:r>
              <a:rPr lang="fr-FR" dirty="0" smtClean="0"/>
              <a:t>Mme </a:t>
            </a:r>
            <a:r>
              <a:rPr lang="fr-FR" dirty="0" err="1" smtClean="0"/>
              <a:t>Couhet</a:t>
            </a:r>
            <a:r>
              <a:rPr lang="fr-FR" dirty="0" smtClean="0"/>
              <a:t> (75%)</a:t>
            </a:r>
          </a:p>
          <a:p>
            <a:r>
              <a:rPr lang="fr-FR" dirty="0" smtClean="0"/>
              <a:t>Mme </a:t>
            </a:r>
            <a:r>
              <a:rPr lang="fr-FR" dirty="0" err="1" smtClean="0"/>
              <a:t>Vally</a:t>
            </a:r>
            <a:r>
              <a:rPr lang="fr-FR" dirty="0" smtClean="0"/>
              <a:t> (75 %)</a:t>
            </a:r>
          </a:p>
          <a:p>
            <a:r>
              <a:rPr lang="fr-FR" dirty="0" smtClean="0"/>
              <a:t>Mr Renard (Temps plein)</a:t>
            </a:r>
          </a:p>
          <a:p>
            <a:r>
              <a:rPr lang="fr-FR" dirty="0" smtClean="0"/>
              <a:t>Mme </a:t>
            </a:r>
            <a:r>
              <a:rPr lang="fr-FR" dirty="0" err="1" smtClean="0"/>
              <a:t>Bourrieau</a:t>
            </a:r>
            <a:r>
              <a:rPr lang="fr-FR" dirty="0" smtClean="0"/>
              <a:t> (Temps plein)</a:t>
            </a:r>
          </a:p>
          <a:p>
            <a:pPr marL="64008" indent="0" algn="just">
              <a:buNone/>
            </a:pPr>
            <a:r>
              <a:rPr lang="fr-FR" dirty="0" smtClean="0"/>
              <a:t>La dotation pour l’année scolaire prochaine est abondée </a:t>
            </a:r>
            <a:r>
              <a:rPr lang="fr-FR" b="1" u="sng" dirty="0" smtClean="0"/>
              <a:t>d’un ½ poste supplémentaire </a:t>
            </a:r>
            <a:r>
              <a:rPr lang="fr-FR" dirty="0" smtClean="0"/>
              <a:t>(dans le cadre de la mise en place de la réforme).</a:t>
            </a:r>
          </a:p>
          <a:p>
            <a:pPr marL="64008" indent="0" algn="just">
              <a:buNone/>
            </a:pPr>
            <a:r>
              <a:rPr lang="fr-FR" dirty="0" smtClean="0"/>
              <a:t>Mme </a:t>
            </a:r>
            <a:r>
              <a:rPr lang="fr-FR" dirty="0" err="1" smtClean="0"/>
              <a:t>Bourrieau</a:t>
            </a:r>
            <a:r>
              <a:rPr lang="fr-FR" dirty="0" smtClean="0"/>
              <a:t> est en fin de contrat.</a:t>
            </a:r>
          </a:p>
          <a:p>
            <a:pPr marL="64008" indent="0" algn="just">
              <a:buNone/>
            </a:pPr>
            <a:r>
              <a:rPr lang="fr-FR" dirty="0" smtClean="0"/>
              <a:t>Mr Renard et Mme </a:t>
            </a:r>
            <a:r>
              <a:rPr lang="fr-FR" dirty="0" err="1" smtClean="0"/>
              <a:t>Couhet</a:t>
            </a:r>
            <a:r>
              <a:rPr lang="fr-FR" dirty="0" smtClean="0"/>
              <a:t> sont renouvelés à plein temps. Il reste l’équivalent de 2 temps plein à recruter, avec plusieurs options de modalités.</a:t>
            </a:r>
          </a:p>
          <a:p>
            <a:pPr marL="64008" indent="0">
              <a:buNone/>
            </a:pPr>
            <a:endParaRPr lang="fr-FR" dirty="0" smtClean="0"/>
          </a:p>
          <a:p>
            <a:pPr marL="64008" indent="0">
              <a:buNone/>
            </a:pPr>
            <a:r>
              <a:rPr lang="fr-FR" dirty="0" smtClean="0"/>
              <a:t>Vote sur le principe de recrutement à hauteur de 4 ETP.</a:t>
            </a:r>
            <a:endParaRPr lang="fr-FR" dirty="0"/>
          </a:p>
          <a:p>
            <a:endParaRPr lang="fr-FR" dirty="0"/>
          </a:p>
        </p:txBody>
      </p:sp>
    </p:spTree>
    <p:extLst>
      <p:ext uri="{BB962C8B-B14F-4D97-AF65-F5344CB8AC3E}">
        <p14:creationId xmlns:p14="http://schemas.microsoft.com/office/powerpoint/2010/main" val="9611134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Validation des IMP (indemnités de mission particulière</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6 unités d’IMP attribuées pour le collège dont 2 fléchées RUPN (voté en CA du 12 octobre 2015), (1IMP équivalent 1 HSA)</a:t>
            </a:r>
          </a:p>
          <a:p>
            <a:r>
              <a:rPr lang="fr-FR" dirty="0" smtClean="0"/>
              <a:t>Proposition de répartition des 4 restantes:</a:t>
            </a:r>
          </a:p>
          <a:p>
            <a:pPr marL="64008" indent="0">
              <a:buNone/>
            </a:pPr>
            <a:r>
              <a:rPr lang="fr-FR" dirty="0"/>
              <a:t>	</a:t>
            </a:r>
            <a:r>
              <a:rPr lang="fr-FR" sz="1600" dirty="0" smtClean="0"/>
              <a:t>référente culture: Mme Simonneau 0,5 IMP</a:t>
            </a:r>
          </a:p>
          <a:p>
            <a:pPr marL="64008" indent="0">
              <a:buNone/>
            </a:pPr>
            <a:r>
              <a:rPr lang="fr-FR" sz="1600" dirty="0"/>
              <a:t>	</a:t>
            </a:r>
            <a:r>
              <a:rPr lang="fr-FR" sz="1600" dirty="0" err="1" smtClean="0"/>
              <a:t>Coordo</a:t>
            </a:r>
            <a:r>
              <a:rPr lang="fr-FR" sz="1600" dirty="0" smtClean="0"/>
              <a:t> EPS: Mr Bourrier 0,5 IMP</a:t>
            </a:r>
          </a:p>
          <a:p>
            <a:pPr marL="64008" indent="0">
              <a:buNone/>
            </a:pPr>
            <a:r>
              <a:rPr lang="fr-FR" sz="1600" dirty="0"/>
              <a:t>	</a:t>
            </a:r>
            <a:r>
              <a:rPr lang="fr-FR" sz="1600" dirty="0" smtClean="0"/>
              <a:t>Organisation manif chorale: Mme Bernard 0,5 IMP</a:t>
            </a:r>
          </a:p>
          <a:p>
            <a:pPr marL="64008" indent="0">
              <a:buNone/>
            </a:pPr>
            <a:r>
              <a:rPr lang="fr-FR" sz="1600" dirty="0"/>
              <a:t>	</a:t>
            </a:r>
            <a:r>
              <a:rPr lang="fr-FR" sz="1600" dirty="0" smtClean="0"/>
              <a:t>référente décrochage: Mme </a:t>
            </a:r>
            <a:r>
              <a:rPr lang="fr-FR" sz="1600" dirty="0" err="1" smtClean="0"/>
              <a:t>Tardy</a:t>
            </a:r>
            <a:r>
              <a:rPr lang="fr-FR" sz="1600" dirty="0" smtClean="0"/>
              <a:t> 0,5 IMP</a:t>
            </a:r>
          </a:p>
          <a:p>
            <a:pPr marL="64008" indent="0">
              <a:buNone/>
            </a:pPr>
            <a:r>
              <a:rPr lang="fr-FR" sz="1600" dirty="0" smtClean="0"/>
              <a:t>	</a:t>
            </a:r>
            <a:r>
              <a:rPr lang="fr-FR" sz="1600" dirty="0" err="1" smtClean="0"/>
              <a:t>Acc</a:t>
            </a:r>
            <a:r>
              <a:rPr lang="fr-FR" sz="1600" dirty="0" smtClean="0"/>
              <a:t> élèves en difficultés: </a:t>
            </a:r>
          </a:p>
          <a:p>
            <a:pPr marL="64008" indent="0">
              <a:buNone/>
            </a:pPr>
            <a:r>
              <a:rPr lang="fr-FR" sz="1600" dirty="0"/>
              <a:t>	</a:t>
            </a:r>
            <a:r>
              <a:rPr lang="fr-FR" sz="1600" dirty="0" smtClean="0"/>
              <a:t>		Mr </a:t>
            </a:r>
            <a:r>
              <a:rPr lang="fr-FR" sz="1600" dirty="0" err="1" smtClean="0"/>
              <a:t>Etien</a:t>
            </a:r>
            <a:r>
              <a:rPr lang="fr-FR" sz="1600" dirty="0" smtClean="0"/>
              <a:t> 1 IMP</a:t>
            </a:r>
          </a:p>
          <a:p>
            <a:pPr marL="64008" indent="0">
              <a:buNone/>
            </a:pPr>
            <a:r>
              <a:rPr lang="fr-FR" sz="1600" dirty="0"/>
              <a:t>	</a:t>
            </a:r>
            <a:r>
              <a:rPr lang="fr-FR" sz="1600" dirty="0" smtClean="0"/>
              <a:t>		Mme Boucly, 0,25 IMP</a:t>
            </a:r>
          </a:p>
          <a:p>
            <a:pPr marL="64008" indent="0">
              <a:buNone/>
            </a:pPr>
            <a:r>
              <a:rPr lang="fr-FR" sz="1600" dirty="0"/>
              <a:t>	</a:t>
            </a:r>
            <a:r>
              <a:rPr lang="fr-FR" sz="1600" dirty="0" smtClean="0"/>
              <a:t>		Mr Bourrier 0,25 IMP</a:t>
            </a:r>
          </a:p>
          <a:p>
            <a:pPr marL="64008" indent="0">
              <a:buNone/>
            </a:pPr>
            <a:r>
              <a:rPr lang="fr-FR" sz="1600" dirty="0"/>
              <a:t>	</a:t>
            </a:r>
            <a:r>
              <a:rPr lang="fr-FR" sz="1600" dirty="0" smtClean="0"/>
              <a:t>		Mme </a:t>
            </a:r>
            <a:r>
              <a:rPr lang="fr-FR" sz="1600" dirty="0" err="1" smtClean="0"/>
              <a:t>Nougé</a:t>
            </a:r>
            <a:r>
              <a:rPr lang="fr-FR" sz="1600" dirty="0" smtClean="0"/>
              <a:t> 0,25 IMP</a:t>
            </a:r>
          </a:p>
          <a:p>
            <a:pPr marL="64008" indent="0">
              <a:buNone/>
            </a:pPr>
            <a:r>
              <a:rPr lang="fr-FR" sz="1600" dirty="0"/>
              <a:t>	</a:t>
            </a:r>
            <a:r>
              <a:rPr lang="fr-FR" sz="1600" dirty="0" smtClean="0"/>
              <a:t>		Mme </a:t>
            </a:r>
            <a:r>
              <a:rPr lang="fr-FR" sz="1600" dirty="0" err="1" smtClean="0"/>
              <a:t>Barrucand</a:t>
            </a:r>
            <a:r>
              <a:rPr lang="fr-FR" sz="1600" dirty="0" smtClean="0"/>
              <a:t> 0,25 IMP</a:t>
            </a:r>
            <a:r>
              <a:rPr lang="fr-FR" sz="1600" dirty="0"/>
              <a:t>	</a:t>
            </a:r>
            <a:endParaRPr lang="fr-FR" sz="1600" dirty="0" smtClean="0"/>
          </a:p>
          <a:p>
            <a:pPr marL="64008" indent="0">
              <a:buNone/>
            </a:pPr>
            <a:r>
              <a:rPr lang="fr-FR" sz="1600" dirty="0" smtClean="0"/>
              <a:t>Vote sur la répartition des IMP		</a:t>
            </a:r>
            <a:endParaRPr lang="fr-FR" sz="1600" dirty="0"/>
          </a:p>
        </p:txBody>
      </p:sp>
    </p:spTree>
    <p:extLst>
      <p:ext uri="{BB962C8B-B14F-4D97-AF65-F5344CB8AC3E}">
        <p14:creationId xmlns:p14="http://schemas.microsoft.com/office/powerpoint/2010/main" val="3430150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04664"/>
            <a:ext cx="8229600" cy="6084168"/>
          </a:xfrm>
        </p:spPr>
        <p:txBody>
          <a:bodyPr>
            <a:normAutofit fontScale="85000" lnSpcReduction="20000"/>
          </a:bodyPr>
          <a:lstStyle/>
          <a:p>
            <a:pPr marL="578358" indent="-514350">
              <a:buFont typeface="+mj-lt"/>
              <a:buAutoNum type="arabicPeriod"/>
            </a:pPr>
            <a:r>
              <a:rPr lang="fr-FR" sz="2400" dirty="0" smtClean="0"/>
              <a:t>Bilan de l’année scolaire 2015/2016: rapport du chef d’établissement, bilan AS, bilan CDI (ACTE)</a:t>
            </a:r>
          </a:p>
          <a:p>
            <a:pPr marL="578358" indent="-514350">
              <a:buFont typeface="+mj-lt"/>
              <a:buAutoNum type="arabicPeriod"/>
            </a:pPr>
            <a:endParaRPr lang="fr-FR" sz="2400" dirty="0" smtClean="0"/>
          </a:p>
          <a:p>
            <a:pPr marL="578358" indent="-514350">
              <a:buFont typeface="+mj-lt"/>
              <a:buAutoNum type="arabicPeriod"/>
            </a:pPr>
            <a:r>
              <a:rPr lang="fr-FR" sz="2400" dirty="0" smtClean="0"/>
              <a:t>Organisation de la fin d’année scolaire (pour information)</a:t>
            </a:r>
          </a:p>
          <a:p>
            <a:pPr marL="578358" indent="-514350">
              <a:buFont typeface="+mj-lt"/>
              <a:buAutoNum type="arabicPeriod"/>
            </a:pPr>
            <a:endParaRPr lang="fr-FR" sz="2400" dirty="0" smtClean="0"/>
          </a:p>
          <a:p>
            <a:pPr marL="578358" indent="-514350">
              <a:buFont typeface="+mj-lt"/>
              <a:buAutoNum type="arabicPeriod"/>
            </a:pPr>
            <a:r>
              <a:rPr lang="fr-FR" sz="2400" dirty="0" smtClean="0"/>
              <a:t>Fermeture de l’établissement pendant les congés scolaires (pour information)</a:t>
            </a:r>
          </a:p>
          <a:p>
            <a:pPr marL="578358" indent="-514350">
              <a:buFont typeface="+mj-lt"/>
              <a:buAutoNum type="arabicPeriod"/>
            </a:pPr>
            <a:endParaRPr lang="fr-FR" sz="2400" dirty="0"/>
          </a:p>
          <a:p>
            <a:pPr marL="578358" indent="-514350">
              <a:buFont typeface="+mj-lt"/>
              <a:buAutoNum type="arabicPeriod"/>
            </a:pPr>
            <a:r>
              <a:rPr lang="fr-FR" sz="2400" dirty="0" smtClean="0"/>
              <a:t>Organisation de la rentrée scolaire 2016: point effectifs, personnels, DGH (pour information)</a:t>
            </a:r>
          </a:p>
          <a:p>
            <a:pPr marL="578358" indent="-514350">
              <a:buFont typeface="+mj-lt"/>
              <a:buAutoNum type="arabicPeriod"/>
            </a:pPr>
            <a:endParaRPr lang="fr-FR" sz="2400" dirty="0" smtClean="0"/>
          </a:p>
          <a:p>
            <a:pPr marL="578358" indent="-514350">
              <a:buFont typeface="+mj-lt"/>
              <a:buAutoNum type="arabicPeriod"/>
            </a:pPr>
            <a:r>
              <a:rPr lang="fr-FR" sz="2400" dirty="0" smtClean="0"/>
              <a:t>Plan académique de formation, demandes d’ouverture de FIL (ACTE)</a:t>
            </a:r>
          </a:p>
          <a:p>
            <a:pPr marL="578358" indent="-514350">
              <a:buFont typeface="+mj-lt"/>
              <a:buAutoNum type="arabicPeriod"/>
            </a:pPr>
            <a:endParaRPr lang="fr-FR" sz="2400" dirty="0" smtClean="0"/>
          </a:p>
          <a:p>
            <a:pPr marL="578358" indent="-514350">
              <a:buFont typeface="+mj-lt"/>
              <a:buAutoNum type="arabicPeriod"/>
            </a:pPr>
            <a:r>
              <a:rPr lang="fr-FR" sz="2400" dirty="0" smtClean="0"/>
              <a:t>Dotation manuels scolaires et choix (ACTE)</a:t>
            </a:r>
          </a:p>
          <a:p>
            <a:pPr marL="578358" indent="-514350">
              <a:buFont typeface="+mj-lt"/>
              <a:buAutoNum type="arabicPeriod"/>
            </a:pPr>
            <a:endParaRPr lang="fr-FR" sz="2400" dirty="0" smtClean="0"/>
          </a:p>
          <a:p>
            <a:pPr marL="578358" indent="-514350">
              <a:buFont typeface="+mj-lt"/>
              <a:buAutoNum type="arabicPeriod"/>
            </a:pPr>
            <a:r>
              <a:rPr lang="fr-FR" sz="2400" dirty="0" smtClean="0"/>
              <a:t>Recrutement ASSEDU (ACTE)</a:t>
            </a:r>
          </a:p>
          <a:p>
            <a:pPr marL="578358" indent="-514350">
              <a:buFont typeface="+mj-lt"/>
              <a:buAutoNum type="arabicPeriod"/>
            </a:pPr>
            <a:endParaRPr lang="fr-FR" sz="2400" dirty="0" smtClean="0"/>
          </a:p>
          <a:p>
            <a:pPr marL="578358" indent="-514350">
              <a:buFont typeface="+mj-lt"/>
              <a:buAutoNum type="arabicPeriod"/>
            </a:pPr>
            <a:r>
              <a:rPr lang="fr-FR" sz="2400" dirty="0" smtClean="0"/>
              <a:t>Validation des IMP (ACTE)</a:t>
            </a:r>
          </a:p>
        </p:txBody>
      </p:sp>
    </p:spTree>
    <p:extLst>
      <p:ext uri="{BB962C8B-B14F-4D97-AF65-F5344CB8AC3E}">
        <p14:creationId xmlns:p14="http://schemas.microsoft.com/office/powerpoint/2010/main" val="483361506"/>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Rapport annuel du chef d’établissement</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smtClean="0"/>
              <a:t>Rapport annuel du chef d’établissement </a:t>
            </a:r>
          </a:p>
          <a:p>
            <a:r>
              <a:rPr lang="fr-FR" dirty="0" smtClean="0"/>
              <a:t>Bilan AS</a:t>
            </a:r>
          </a:p>
          <a:p>
            <a:r>
              <a:rPr lang="fr-FR" dirty="0" smtClean="0"/>
              <a:t>Bilan CDI</a:t>
            </a:r>
          </a:p>
          <a:p>
            <a:endParaRPr lang="fr-FR" dirty="0"/>
          </a:p>
          <a:p>
            <a:pPr marL="64008" indent="0">
              <a:buNone/>
            </a:pPr>
            <a:r>
              <a:rPr lang="fr-FR" dirty="0" smtClean="0"/>
              <a:t>Vote pour validation du rapport du chef d’établissement</a:t>
            </a:r>
          </a:p>
          <a:p>
            <a:pPr marL="64008" indent="0">
              <a:buNone/>
            </a:pPr>
            <a:r>
              <a:rPr lang="fr-FR" sz="1600" dirty="0" smtClean="0"/>
              <a:t>	 </a:t>
            </a:r>
            <a:endParaRPr lang="fr-FR" sz="1600" dirty="0"/>
          </a:p>
        </p:txBody>
      </p:sp>
    </p:spTree>
    <p:extLst>
      <p:ext uri="{BB962C8B-B14F-4D97-AF65-F5344CB8AC3E}">
        <p14:creationId xmlns:p14="http://schemas.microsoft.com/office/powerpoint/2010/main" val="3257034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Organisation de la fin d’année scolaire</a:t>
            </a:r>
            <a:endParaRPr lang="fr-FR" dirty="0"/>
          </a:p>
        </p:txBody>
      </p:sp>
      <p:sp>
        <p:nvSpPr>
          <p:cNvPr id="3" name="Espace réservé du contenu 2"/>
          <p:cNvSpPr>
            <a:spLocks noGrp="1"/>
          </p:cNvSpPr>
          <p:nvPr>
            <p:ph idx="1"/>
          </p:nvPr>
        </p:nvSpPr>
        <p:spPr>
          <a:xfrm>
            <a:off x="395536" y="1916832"/>
            <a:ext cx="8229600" cy="4032448"/>
          </a:xfrm>
        </p:spPr>
        <p:txBody>
          <a:bodyPr>
            <a:normAutofit lnSpcReduction="10000"/>
          </a:bodyPr>
          <a:lstStyle/>
          <a:p>
            <a:r>
              <a:rPr lang="fr-FR" u="sng" dirty="0" smtClean="0"/>
              <a:t>Conseils de classe</a:t>
            </a:r>
            <a:r>
              <a:rPr lang="fr-FR" dirty="0" smtClean="0"/>
              <a:t>: </a:t>
            </a:r>
          </a:p>
          <a:p>
            <a:pPr lvl="1"/>
            <a:r>
              <a:rPr lang="fr-FR" dirty="0" smtClean="0"/>
              <a:t>Mardi 7 juin 3èmes</a:t>
            </a:r>
          </a:p>
          <a:p>
            <a:pPr lvl="1"/>
            <a:r>
              <a:rPr lang="fr-FR" dirty="0" smtClean="0"/>
              <a:t>Jeudi 16 juin 4èmes</a:t>
            </a:r>
          </a:p>
          <a:p>
            <a:pPr lvl="1"/>
            <a:r>
              <a:rPr lang="fr-FR" dirty="0" smtClean="0"/>
              <a:t>Lundi 20 juin 6èmes</a:t>
            </a:r>
          </a:p>
          <a:p>
            <a:pPr lvl="1"/>
            <a:r>
              <a:rPr lang="fr-FR" dirty="0" smtClean="0"/>
              <a:t>Lundi 27 juin 5èmes</a:t>
            </a:r>
          </a:p>
          <a:p>
            <a:pPr lvl="1"/>
            <a:endParaRPr lang="fr-FR" dirty="0"/>
          </a:p>
          <a:p>
            <a:pPr lvl="1"/>
            <a:r>
              <a:rPr lang="fr-FR" dirty="0" smtClean="0"/>
              <a:t>Retour des manuels scolaires:</a:t>
            </a:r>
          </a:p>
          <a:p>
            <a:pPr lvl="2"/>
            <a:r>
              <a:rPr lang="fr-FR" dirty="0" smtClean="0"/>
              <a:t>Mardi 21 juin (6/5/4)</a:t>
            </a:r>
          </a:p>
          <a:p>
            <a:pPr lvl="2"/>
            <a:r>
              <a:rPr lang="fr-FR" dirty="0" smtClean="0"/>
              <a:t>Lundi 27 juin (3)</a:t>
            </a:r>
          </a:p>
          <a:p>
            <a:pPr lvl="2"/>
            <a:endParaRPr lang="fr-FR" dirty="0"/>
          </a:p>
          <a:p>
            <a:pPr lvl="2"/>
            <a:endParaRPr lang="fr-FR" dirty="0" smtClean="0"/>
          </a:p>
          <a:p>
            <a:pPr lvl="2"/>
            <a:endParaRPr lang="fr-FR" dirty="0" smtClean="0"/>
          </a:p>
        </p:txBody>
      </p:sp>
    </p:spTree>
    <p:extLst>
      <p:ext uri="{BB962C8B-B14F-4D97-AF65-F5344CB8AC3E}">
        <p14:creationId xmlns:p14="http://schemas.microsoft.com/office/powerpoint/2010/main" val="596725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857250"/>
          </a:xfrm>
        </p:spPr>
        <p:txBody>
          <a:bodyPr>
            <a:normAutofit fontScale="90000"/>
          </a:bodyPr>
          <a:lstStyle/>
          <a:p>
            <a:pPr algn="ctr"/>
            <a:r>
              <a:rPr lang="fr-FR" dirty="0"/>
              <a:t> Organisation de la fin d’année scolaire</a:t>
            </a:r>
          </a:p>
        </p:txBody>
      </p:sp>
      <p:sp>
        <p:nvSpPr>
          <p:cNvPr id="3" name="Espace réservé du contenu 2"/>
          <p:cNvSpPr>
            <a:spLocks noGrp="1"/>
          </p:cNvSpPr>
          <p:nvPr>
            <p:ph idx="1"/>
          </p:nvPr>
        </p:nvSpPr>
        <p:spPr>
          <a:xfrm>
            <a:off x="457200" y="1484784"/>
            <a:ext cx="8229600" cy="4970024"/>
          </a:xfrm>
        </p:spPr>
        <p:txBody>
          <a:bodyPr>
            <a:normAutofit lnSpcReduction="10000"/>
          </a:bodyPr>
          <a:lstStyle/>
          <a:p>
            <a:r>
              <a:rPr lang="fr-FR" dirty="0" smtClean="0"/>
              <a:t>Cours normaux jusqu’au mardi 21 juin inclus</a:t>
            </a:r>
          </a:p>
          <a:p>
            <a:r>
              <a:rPr lang="fr-FR" dirty="0" smtClean="0"/>
              <a:t>Préparation des salles puis DNB les 22, 23 et 24 juin (cours annulés)</a:t>
            </a:r>
          </a:p>
          <a:p>
            <a:r>
              <a:rPr lang="fr-FR" dirty="0" smtClean="0"/>
              <a:t>Cours perturbés du 27 au 1</a:t>
            </a:r>
            <a:r>
              <a:rPr lang="fr-FR" baseline="30000" dirty="0" smtClean="0"/>
              <a:t>er</a:t>
            </a:r>
            <a:r>
              <a:rPr lang="fr-FR" dirty="0" smtClean="0"/>
              <a:t> juillet:</a:t>
            </a:r>
          </a:p>
          <a:p>
            <a:pPr lvl="1"/>
            <a:r>
              <a:rPr lang="fr-FR" dirty="0" smtClean="0"/>
              <a:t>Mardi 28 et mercredi 29 (professeurs convoqués en correction d’épreuves) </a:t>
            </a:r>
            <a:r>
              <a:rPr lang="fr-FR" dirty="0" err="1" smtClean="0"/>
              <a:t>cf</a:t>
            </a:r>
            <a:r>
              <a:rPr lang="fr-FR" dirty="0" smtClean="0"/>
              <a:t> </a:t>
            </a:r>
            <a:r>
              <a:rPr lang="fr-FR" dirty="0" err="1" smtClean="0"/>
              <a:t>pronote</a:t>
            </a:r>
            <a:endParaRPr lang="fr-FR" dirty="0" smtClean="0"/>
          </a:p>
          <a:p>
            <a:pPr lvl="1"/>
            <a:r>
              <a:rPr lang="fr-FR" dirty="0" smtClean="0"/>
              <a:t>Jeudi 30 juin et vendredi 1</a:t>
            </a:r>
            <a:r>
              <a:rPr lang="fr-FR" baseline="30000" dirty="0" smtClean="0"/>
              <a:t>er</a:t>
            </a:r>
            <a:r>
              <a:rPr lang="fr-FR" dirty="0" smtClean="0"/>
              <a:t> juillet (journées banalisées préparation de rentrée, mise  en place de la réforme, cours annulés)</a:t>
            </a:r>
          </a:p>
          <a:p>
            <a:pPr lvl="1"/>
            <a:endParaRPr lang="fr-FR" dirty="0" smtClean="0"/>
          </a:p>
          <a:p>
            <a:pPr marL="64008" indent="0">
              <a:buNone/>
            </a:pPr>
            <a:endParaRPr lang="fr-FR" dirty="0" smtClean="0"/>
          </a:p>
          <a:p>
            <a:pPr marL="64008" indent="0">
              <a:buNone/>
            </a:pPr>
            <a:endParaRPr lang="fr-FR" dirty="0"/>
          </a:p>
        </p:txBody>
      </p:sp>
    </p:spTree>
    <p:extLst>
      <p:ext uri="{BB962C8B-B14F-4D97-AF65-F5344CB8AC3E}">
        <p14:creationId xmlns:p14="http://schemas.microsoft.com/office/powerpoint/2010/main" val="1221808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857250"/>
          </a:xfrm>
        </p:spPr>
        <p:txBody>
          <a:bodyPr>
            <a:normAutofit fontScale="90000"/>
          </a:bodyPr>
          <a:lstStyle/>
          <a:p>
            <a:pPr algn="ctr"/>
            <a:r>
              <a:rPr lang="fr-FR" dirty="0"/>
              <a:t> Organisation de la fin d’année scolaire</a:t>
            </a:r>
          </a:p>
        </p:txBody>
      </p:sp>
      <p:sp>
        <p:nvSpPr>
          <p:cNvPr id="3" name="Espace réservé du contenu 2"/>
          <p:cNvSpPr>
            <a:spLocks noGrp="1"/>
          </p:cNvSpPr>
          <p:nvPr>
            <p:ph idx="1"/>
          </p:nvPr>
        </p:nvSpPr>
        <p:spPr>
          <a:xfrm>
            <a:off x="457200" y="1484784"/>
            <a:ext cx="8229600" cy="4970024"/>
          </a:xfrm>
        </p:spPr>
        <p:txBody>
          <a:bodyPr>
            <a:normAutofit/>
          </a:bodyPr>
          <a:lstStyle/>
          <a:p>
            <a:r>
              <a:rPr lang="fr-FR" dirty="0" smtClean="0"/>
              <a:t>Lundi 4 juillet cours normaux et sortie de fin d’année pour les délégués de classe</a:t>
            </a:r>
          </a:p>
          <a:p>
            <a:r>
              <a:rPr lang="fr-FR" dirty="0" smtClean="0"/>
              <a:t>Mardi 5 juillet:</a:t>
            </a:r>
          </a:p>
          <a:p>
            <a:pPr lvl="1"/>
            <a:r>
              <a:rPr lang="fr-FR" dirty="0" smtClean="0"/>
              <a:t>Matin activités sportives encadrées</a:t>
            </a:r>
          </a:p>
          <a:p>
            <a:pPr lvl="1"/>
            <a:r>
              <a:rPr lang="fr-FR" dirty="0" smtClean="0"/>
              <a:t>Après midi: représentation du théâtre de </a:t>
            </a:r>
            <a:r>
              <a:rPr lang="fr-FR" dirty="0" err="1" smtClean="0"/>
              <a:t>Loulay</a:t>
            </a:r>
            <a:r>
              <a:rPr lang="fr-FR" dirty="0" smtClean="0"/>
              <a:t> pour nos élèves au foyer rural.</a:t>
            </a:r>
          </a:p>
          <a:p>
            <a:pPr lvl="1"/>
            <a:endParaRPr lang="fr-FR" dirty="0" smtClean="0"/>
          </a:p>
          <a:p>
            <a:pPr marL="537210" lvl="1" indent="0" algn="ctr">
              <a:buNone/>
            </a:pPr>
            <a:r>
              <a:rPr lang="fr-FR" b="1" u="sng" dirty="0" smtClean="0"/>
              <a:t>Jeudi 7 juillet à 9H : affichage des résultats du DNB</a:t>
            </a:r>
          </a:p>
          <a:p>
            <a:pPr marL="64008" indent="0">
              <a:buNone/>
            </a:pPr>
            <a:endParaRPr lang="fr-FR" dirty="0" smtClean="0"/>
          </a:p>
          <a:p>
            <a:pPr marL="64008" indent="0">
              <a:buNone/>
            </a:pPr>
            <a:endParaRPr lang="fr-FR" dirty="0"/>
          </a:p>
        </p:txBody>
      </p:sp>
    </p:spTree>
    <p:extLst>
      <p:ext uri="{BB962C8B-B14F-4D97-AF65-F5344CB8AC3E}">
        <p14:creationId xmlns:p14="http://schemas.microsoft.com/office/powerpoint/2010/main" val="612735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Fermeture de l’établissement pendant les congés d’été</a:t>
            </a:r>
            <a:endParaRPr lang="fr-FR" dirty="0"/>
          </a:p>
        </p:txBody>
      </p:sp>
      <p:sp>
        <p:nvSpPr>
          <p:cNvPr id="3" name="Espace réservé du contenu 2"/>
          <p:cNvSpPr>
            <a:spLocks noGrp="1"/>
          </p:cNvSpPr>
          <p:nvPr>
            <p:ph idx="1"/>
          </p:nvPr>
        </p:nvSpPr>
        <p:spPr>
          <a:xfrm>
            <a:off x="457200" y="2564904"/>
            <a:ext cx="8229600" cy="3889904"/>
          </a:xfrm>
        </p:spPr>
        <p:txBody>
          <a:bodyPr>
            <a:normAutofit/>
          </a:bodyPr>
          <a:lstStyle/>
          <a:p>
            <a:pPr marL="64008" indent="0" algn="ctr">
              <a:buNone/>
            </a:pPr>
            <a:r>
              <a:rPr lang="fr-FR" sz="4000" dirty="0" smtClean="0"/>
              <a:t>Le collège sera fermé le 12 juillet au soir et ré ouvrira le jeudi 25 aout.</a:t>
            </a:r>
            <a:endParaRPr lang="fr-FR" sz="4000" dirty="0"/>
          </a:p>
        </p:txBody>
      </p:sp>
    </p:spTree>
    <p:extLst>
      <p:ext uri="{BB962C8B-B14F-4D97-AF65-F5344CB8AC3E}">
        <p14:creationId xmlns:p14="http://schemas.microsoft.com/office/powerpoint/2010/main" val="170257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t>Organisation de la rentrée scolaire: point effectifs, personnels, DGH</a:t>
            </a:r>
            <a:endParaRPr lang="fr-FR" sz="2400" dirty="0"/>
          </a:p>
        </p:txBody>
      </p:sp>
      <p:sp>
        <p:nvSpPr>
          <p:cNvPr id="3" name="Espace réservé du contenu 2"/>
          <p:cNvSpPr>
            <a:spLocks noGrp="1"/>
          </p:cNvSpPr>
          <p:nvPr>
            <p:ph idx="1"/>
          </p:nvPr>
        </p:nvSpPr>
        <p:spPr/>
        <p:txBody>
          <a:bodyPr/>
          <a:lstStyle/>
          <a:p>
            <a:r>
              <a:rPr lang="fr-FR" dirty="0" smtClean="0"/>
              <a:t>Prévisions d’effectifs:</a:t>
            </a:r>
          </a:p>
          <a:p>
            <a:pPr marL="64008" indent="0">
              <a:buNone/>
            </a:pPr>
            <a:endParaRPr lang="fr-FR" dirty="0" smtClean="0"/>
          </a:p>
          <a:p>
            <a:pPr lvl="1"/>
            <a:r>
              <a:rPr lang="fr-FR" dirty="0" smtClean="0"/>
              <a:t>6</a:t>
            </a:r>
            <a:r>
              <a:rPr lang="fr-FR" baseline="30000" dirty="0" smtClean="0"/>
              <a:t>ème</a:t>
            </a:r>
            <a:r>
              <a:rPr lang="fr-FR" dirty="0" smtClean="0"/>
              <a:t>, 2 divisions pour 39 élèves attendus</a:t>
            </a:r>
          </a:p>
          <a:p>
            <a:pPr lvl="1"/>
            <a:r>
              <a:rPr lang="fr-FR" dirty="0" smtClean="0"/>
              <a:t>5</a:t>
            </a:r>
            <a:r>
              <a:rPr lang="fr-FR" baseline="30000" dirty="0" smtClean="0"/>
              <a:t>ème</a:t>
            </a:r>
            <a:r>
              <a:rPr lang="fr-FR" dirty="0" smtClean="0"/>
              <a:t>, 2 divisions pour 52 élèves attendus</a:t>
            </a:r>
          </a:p>
          <a:p>
            <a:pPr lvl="1"/>
            <a:r>
              <a:rPr lang="fr-FR" dirty="0" smtClean="0"/>
              <a:t>4</a:t>
            </a:r>
            <a:r>
              <a:rPr lang="fr-FR" baseline="30000" dirty="0" smtClean="0"/>
              <a:t>ème</a:t>
            </a:r>
            <a:r>
              <a:rPr lang="fr-FR" dirty="0" smtClean="0"/>
              <a:t>, 2 divisions pour 45 élèves attendus</a:t>
            </a:r>
          </a:p>
          <a:p>
            <a:pPr lvl="1"/>
            <a:r>
              <a:rPr lang="fr-FR" dirty="0" smtClean="0"/>
              <a:t>3</a:t>
            </a:r>
            <a:r>
              <a:rPr lang="fr-FR" baseline="30000" dirty="0" smtClean="0"/>
              <a:t>ème</a:t>
            </a:r>
            <a:r>
              <a:rPr lang="fr-FR" dirty="0" smtClean="0"/>
              <a:t>, 2 divisions pour 38 élèves attendus  </a:t>
            </a:r>
            <a:r>
              <a:rPr lang="fr-FR" sz="1600" dirty="0" smtClean="0"/>
              <a:t>(sous réserve de redoublements, non affectés)</a:t>
            </a:r>
          </a:p>
          <a:p>
            <a:pPr marL="537210" lvl="1" indent="0">
              <a:buNone/>
            </a:pPr>
            <a:endParaRPr lang="fr-FR" sz="1600" dirty="0"/>
          </a:p>
        </p:txBody>
      </p:sp>
    </p:spTree>
    <p:extLst>
      <p:ext uri="{BB962C8B-B14F-4D97-AF65-F5344CB8AC3E}">
        <p14:creationId xmlns:p14="http://schemas.microsoft.com/office/powerpoint/2010/main" val="3877865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t>Organisation de la rentrée scolaire: point effectifs, personnels, DGH</a:t>
            </a:r>
            <a:endParaRPr lang="fr-FR" sz="2400" dirty="0"/>
          </a:p>
        </p:txBody>
      </p:sp>
      <p:sp>
        <p:nvSpPr>
          <p:cNvPr id="3" name="Espace réservé du contenu 2"/>
          <p:cNvSpPr>
            <a:spLocks noGrp="1"/>
          </p:cNvSpPr>
          <p:nvPr>
            <p:ph idx="1"/>
          </p:nvPr>
        </p:nvSpPr>
        <p:spPr/>
        <p:txBody>
          <a:bodyPr>
            <a:normAutofit fontScale="85000" lnSpcReduction="20000"/>
          </a:bodyPr>
          <a:lstStyle/>
          <a:p>
            <a:r>
              <a:rPr lang="fr-FR" dirty="0" smtClean="0"/>
              <a:t>Personnels et DGH:</a:t>
            </a:r>
          </a:p>
          <a:p>
            <a:pPr marL="64008" indent="0">
              <a:buNone/>
            </a:pPr>
            <a:r>
              <a:rPr lang="fr-FR" sz="1800" dirty="0" smtClean="0"/>
              <a:t>Les Commissions paritaires se tiennent ces jours ci.</a:t>
            </a:r>
          </a:p>
          <a:p>
            <a:pPr marL="64008" indent="0">
              <a:buNone/>
            </a:pPr>
            <a:r>
              <a:rPr lang="fr-FR" sz="1800" dirty="0" smtClean="0"/>
              <a:t>Mme </a:t>
            </a:r>
            <a:r>
              <a:rPr lang="fr-FR" sz="1800" dirty="0" err="1" smtClean="0"/>
              <a:t>Tardy</a:t>
            </a:r>
            <a:r>
              <a:rPr lang="fr-FR" sz="1800" dirty="0" smtClean="0"/>
              <a:t>, CPE, est en partance pour Mayotte, le poste est pourvu par une titulaire.</a:t>
            </a:r>
          </a:p>
          <a:p>
            <a:pPr marL="64008" indent="0">
              <a:buNone/>
            </a:pPr>
            <a:r>
              <a:rPr lang="fr-FR" sz="1800" dirty="0" smtClean="0"/>
              <a:t>Mr </a:t>
            </a:r>
            <a:r>
              <a:rPr lang="fr-FR" sz="1800" dirty="0" err="1" smtClean="0"/>
              <a:t>Etien</a:t>
            </a:r>
            <a:r>
              <a:rPr lang="fr-FR" sz="1800" dirty="0" smtClean="0"/>
              <a:t>, professeur d’anglais, part en retraite, le poste est pourvu par une titulaire.</a:t>
            </a:r>
          </a:p>
          <a:p>
            <a:pPr marL="64008" indent="0">
              <a:buNone/>
            </a:pPr>
            <a:r>
              <a:rPr lang="fr-FR" sz="1800" dirty="0" smtClean="0"/>
              <a:t>Mr </a:t>
            </a:r>
            <a:r>
              <a:rPr lang="fr-FR" sz="1800" dirty="0" err="1" smtClean="0"/>
              <a:t>Leau</a:t>
            </a:r>
            <a:r>
              <a:rPr lang="fr-FR" sz="1800" dirty="0" smtClean="0"/>
              <a:t>, Principal par </a:t>
            </a:r>
            <a:r>
              <a:rPr lang="fr-FR" sz="1800" dirty="0" err="1" smtClean="0"/>
              <a:t>interim</a:t>
            </a:r>
            <a:r>
              <a:rPr lang="fr-FR" sz="1800" dirty="0" smtClean="0"/>
              <a:t> est remplacé par Mr Villers, Titulaire, qui nous vient de Dunkerque.</a:t>
            </a:r>
          </a:p>
          <a:p>
            <a:pPr marL="64008" indent="0">
              <a:buNone/>
            </a:pPr>
            <a:endParaRPr lang="fr-FR" sz="1800" dirty="0"/>
          </a:p>
          <a:p>
            <a:pPr marL="64008" indent="0">
              <a:buNone/>
            </a:pPr>
            <a:r>
              <a:rPr lang="fr-FR" sz="1800" b="1" u="sng" dirty="0" smtClean="0"/>
              <a:t>Partages de postes:</a:t>
            </a:r>
          </a:p>
          <a:p>
            <a:pPr marL="64008" indent="0">
              <a:buNone/>
            </a:pPr>
            <a:r>
              <a:rPr lang="fr-FR" sz="1800" dirty="0" smtClean="0"/>
              <a:t>En lettres modernes: BMP 4h partagé avec le </a:t>
            </a:r>
            <a:r>
              <a:rPr lang="fr-FR" sz="1800" dirty="0" err="1" smtClean="0"/>
              <a:t>clg</a:t>
            </a:r>
            <a:r>
              <a:rPr lang="fr-FR" sz="1800" dirty="0" smtClean="0"/>
              <a:t> de </a:t>
            </a:r>
            <a:r>
              <a:rPr lang="fr-FR" sz="1800" dirty="0" err="1" smtClean="0"/>
              <a:t>Tonnay</a:t>
            </a:r>
            <a:r>
              <a:rPr lang="fr-FR" sz="1800" dirty="0" smtClean="0"/>
              <a:t> Boutonne (12h)</a:t>
            </a:r>
          </a:p>
          <a:p>
            <a:pPr marL="64008" indent="0">
              <a:buNone/>
            </a:pPr>
            <a:r>
              <a:rPr lang="fr-FR" sz="1800" dirty="0" smtClean="0"/>
              <a:t>En allemand, BMP 3h + 2 HSA partagé avec Aulnay et Matha (peut encore changer)</a:t>
            </a:r>
          </a:p>
          <a:p>
            <a:pPr marL="64008" indent="0">
              <a:buNone/>
            </a:pPr>
            <a:r>
              <a:rPr lang="fr-FR" sz="1800" dirty="0" smtClean="0"/>
              <a:t>En anglais, BMP 6h + 1HSA partagé avec le </a:t>
            </a:r>
            <a:r>
              <a:rPr lang="fr-FR" sz="1800" dirty="0" err="1" smtClean="0"/>
              <a:t>Clg</a:t>
            </a:r>
            <a:r>
              <a:rPr lang="fr-FR" sz="1800" dirty="0" smtClean="0"/>
              <a:t> de Surgères</a:t>
            </a:r>
          </a:p>
          <a:p>
            <a:pPr marL="64008" indent="0">
              <a:buNone/>
            </a:pPr>
            <a:r>
              <a:rPr lang="fr-FR" sz="1800" dirty="0" smtClean="0"/>
              <a:t>En espagnol, BMP de 15h partagé avec le </a:t>
            </a:r>
            <a:r>
              <a:rPr lang="fr-FR" sz="1800" dirty="0" err="1" smtClean="0"/>
              <a:t>clg</a:t>
            </a:r>
            <a:r>
              <a:rPr lang="fr-FR" sz="1800" dirty="0" smtClean="0"/>
              <a:t> de Burie (3h +0,5HSA)</a:t>
            </a:r>
          </a:p>
          <a:p>
            <a:pPr marL="64008" indent="0">
              <a:buNone/>
            </a:pPr>
            <a:r>
              <a:rPr lang="fr-FR" sz="1800" dirty="0" smtClean="0"/>
              <a:t>En   histoire géo, BMP 16h (Mr Daniel suggéré)</a:t>
            </a:r>
          </a:p>
          <a:p>
            <a:pPr marL="64008" indent="0">
              <a:buNone/>
            </a:pPr>
            <a:r>
              <a:rPr lang="fr-FR" sz="1800" dirty="0" smtClean="0"/>
              <a:t>En mathématiques, BMP 3,5 h (seul pour l’instant)</a:t>
            </a:r>
          </a:p>
          <a:p>
            <a:pPr marL="64008" indent="0">
              <a:buNone/>
            </a:pPr>
            <a:r>
              <a:rPr lang="fr-FR" sz="1800" dirty="0" smtClean="0"/>
              <a:t>En technologie, BMP 12h partagé avec la SEP de St Jean (4h)</a:t>
            </a:r>
          </a:p>
          <a:p>
            <a:pPr marL="64008" indent="0">
              <a:buNone/>
            </a:pPr>
            <a:r>
              <a:rPr lang="fr-FR" sz="1800" dirty="0" smtClean="0"/>
              <a:t>En physique, BMP 12h partagé avec le </a:t>
            </a:r>
            <a:r>
              <a:rPr lang="fr-FR" sz="1800" dirty="0" err="1" smtClean="0"/>
              <a:t>clg</a:t>
            </a:r>
            <a:r>
              <a:rPr lang="fr-FR" sz="1800" dirty="0" smtClean="0"/>
              <a:t> de Surgères (6h + 1,5 HSA)</a:t>
            </a:r>
          </a:p>
          <a:p>
            <a:pPr marL="64008" indent="0">
              <a:buNone/>
            </a:pPr>
            <a:r>
              <a:rPr lang="fr-FR" sz="1800" dirty="0" smtClean="0"/>
              <a:t>En SVT, BMP 15h, (Mme Boucly suggérée)</a:t>
            </a:r>
          </a:p>
          <a:p>
            <a:pPr marL="64008" indent="0">
              <a:buNone/>
            </a:pPr>
            <a:r>
              <a:rPr lang="fr-FR" sz="1800" dirty="0" smtClean="0"/>
              <a:t>En musique et arts plastiques (compléments de service avec Aulnay pour 2 titulaires)</a:t>
            </a:r>
          </a:p>
          <a:p>
            <a:pPr marL="64008" indent="0">
              <a:buNone/>
            </a:pPr>
            <a:r>
              <a:rPr lang="fr-FR" sz="1800" dirty="0" smtClean="0"/>
              <a:t>En EPS, BMP 8h  (2</a:t>
            </a:r>
            <a:r>
              <a:rPr lang="fr-FR" sz="1800" baseline="30000" dirty="0" smtClean="0"/>
              <a:t>ème</a:t>
            </a:r>
            <a:r>
              <a:rPr lang="fr-FR" sz="1800" dirty="0" smtClean="0"/>
              <a:t> forfait UNSS demandé au Rectorat)</a:t>
            </a:r>
          </a:p>
          <a:p>
            <a:pPr marL="64008" indent="0">
              <a:buNone/>
            </a:pPr>
            <a:endParaRPr lang="fr-FR" sz="1800" dirty="0" smtClean="0"/>
          </a:p>
          <a:p>
            <a:pPr marL="64008" indent="0">
              <a:buNone/>
            </a:pPr>
            <a:endParaRPr lang="fr-FR" sz="1800" dirty="0" smtClean="0"/>
          </a:p>
          <a:p>
            <a:pPr marL="64008" indent="0">
              <a:buNone/>
            </a:pPr>
            <a:endParaRPr lang="fr-FR" sz="1800" dirty="0" smtClean="0"/>
          </a:p>
          <a:p>
            <a:pPr marL="64008" indent="0">
              <a:buNone/>
            </a:pPr>
            <a:endParaRPr lang="fr-FR" dirty="0" smtClean="0"/>
          </a:p>
          <a:p>
            <a:pPr marL="537210" lvl="1" indent="0">
              <a:buNone/>
            </a:pPr>
            <a:endParaRPr lang="fr-FR" sz="1600" dirty="0"/>
          </a:p>
        </p:txBody>
      </p:sp>
    </p:spTree>
    <p:extLst>
      <p:ext uri="{BB962C8B-B14F-4D97-AF65-F5344CB8AC3E}">
        <p14:creationId xmlns:p14="http://schemas.microsoft.com/office/powerpoint/2010/main" val="351315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317</TotalTime>
  <Words>1046</Words>
  <Application>Microsoft Office PowerPoint</Application>
  <PresentationFormat>Affichage à l'écran (4:3)</PresentationFormat>
  <Paragraphs>146</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Verve</vt:lpstr>
      <vt:lpstr>Conseil d’administration du jeudi 9 juin 2016</vt:lpstr>
      <vt:lpstr>Présentation PowerPoint</vt:lpstr>
      <vt:lpstr>Rapport annuel du chef d’établissement</vt:lpstr>
      <vt:lpstr>Organisation de la fin d’année scolaire</vt:lpstr>
      <vt:lpstr> Organisation de la fin d’année scolaire</vt:lpstr>
      <vt:lpstr> Organisation de la fin d’année scolaire</vt:lpstr>
      <vt:lpstr>Fermeture de l’établissement pendant les congés d’été</vt:lpstr>
      <vt:lpstr>Organisation de la rentrée scolaire: point effectifs, personnels, DGH</vt:lpstr>
      <vt:lpstr>Organisation de la rentrée scolaire: point effectifs, personnels, DGH</vt:lpstr>
      <vt:lpstr>Organisation de la rentrée scolaire 2016</vt:lpstr>
      <vt:lpstr>Plan académique de formation- formations d’initiatives locales (FIL)</vt:lpstr>
      <vt:lpstr>Manuels scolaires</vt:lpstr>
      <vt:lpstr>Recrutement ASSEDUS</vt:lpstr>
      <vt:lpstr>Validation des IMP (indemnités de mission particulière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Conseil pédagogique du lundi 2 novembre 2015</dc:title>
  <dc:creator>principal</dc:creator>
  <cp:lastModifiedBy>principal</cp:lastModifiedBy>
  <cp:revision>44</cp:revision>
  <cp:lastPrinted>2016-06-07T07:39:27Z</cp:lastPrinted>
  <dcterms:created xsi:type="dcterms:W3CDTF">2015-11-02T10:04:53Z</dcterms:created>
  <dcterms:modified xsi:type="dcterms:W3CDTF">2016-06-10T10:11:19Z</dcterms:modified>
</cp:coreProperties>
</file>