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82" r:id="rId13"/>
    <p:sldId id="277" r:id="rId14"/>
    <p:sldId id="279" r:id="rId15"/>
    <p:sldId id="281" r:id="rId16"/>
    <p:sldId id="280" r:id="rId17"/>
    <p:sldId id="278" r:id="rId18"/>
    <p:sldId id="269" r:id="rId19"/>
    <p:sldId id="272" r:id="rId20"/>
    <p:sldId id="270" r:id="rId21"/>
    <p:sldId id="27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B72774-5650-4527-BAE7-25D5AA65FFCF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B010B1-1F57-4203-82B1-284893832A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7784" y="620688"/>
            <a:ext cx="547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Comic Sans MS" pitchFamily="66" charset="0"/>
              </a:rPr>
              <a:t>VOYAGE EN ITALIE</a:t>
            </a:r>
          </a:p>
          <a:p>
            <a:pPr algn="ctr"/>
            <a:endParaRPr lang="fr-FR" sz="4400" b="1" dirty="0">
              <a:latin typeface="Comic Sans MS" pitchFamily="66" charset="0"/>
            </a:endParaRPr>
          </a:p>
          <a:p>
            <a:pPr algn="ctr"/>
            <a:r>
              <a:rPr lang="fr-FR" sz="4400" b="1" dirty="0">
                <a:latin typeface="Comic Sans MS" pitchFamily="66" charset="0"/>
              </a:rPr>
              <a:t>Avril 2019</a:t>
            </a:r>
          </a:p>
        </p:txBody>
      </p:sp>
      <p:pic>
        <p:nvPicPr>
          <p:cNvPr id="50178" name="Picture 2" descr="http://www.thetimes.co.uk/travel/s3/growthtravel-prod/uploads/2016/04/Rome-on-a-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3888432" cy="259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116632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mic Sans MS" pitchFamily="66" charset="0"/>
              </a:rPr>
              <a:t>Jour 3/ Mardi 9 avril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u="sng" dirty="0">
                <a:latin typeface="Comic Sans MS" pitchFamily="66" charset="0"/>
              </a:rPr>
              <a:t>Matin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Visite du quartier 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Trastevere et de l’île </a:t>
            </a:r>
            <a:r>
              <a:rPr lang="fr-FR" sz="3200" dirty="0" err="1">
                <a:latin typeface="Comic Sans MS" pitchFamily="66" charset="0"/>
              </a:rPr>
              <a:t>Tibérine</a:t>
            </a:r>
            <a:endParaRPr lang="fr-FR" sz="3200" dirty="0">
              <a:latin typeface="Comic Sans MS" pitchFamily="66" charset="0"/>
            </a:endParaRP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u="sng" dirty="0">
                <a:latin typeface="Comic Sans MS" pitchFamily="66" charset="0"/>
              </a:rPr>
              <a:t>Après-midi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Visite de l’ancienne </a:t>
            </a:r>
          </a:p>
          <a:p>
            <a:r>
              <a:rPr lang="fr-FR" sz="3200" dirty="0">
                <a:latin typeface="Comic Sans MS" pitchFamily="66" charset="0"/>
              </a:rPr>
              <a:t>cité d’Ostie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dirty="0">
                <a:latin typeface="Comic Sans MS" pitchFamily="66" charset="0"/>
              </a:rPr>
              <a:t>-Retour dans </a:t>
            </a:r>
          </a:p>
          <a:p>
            <a:r>
              <a:rPr lang="fr-FR" sz="3200" dirty="0">
                <a:latin typeface="Comic Sans MS" pitchFamily="66" charset="0"/>
              </a:rPr>
              <a:t>les familles</a:t>
            </a:r>
          </a:p>
        </p:txBody>
      </p:sp>
      <p:pic>
        <p:nvPicPr>
          <p:cNvPr id="5122" name="Picture 2" descr="http://www.enjoyrome.com/wp-content/uploads/2015/06/ostia-theater-lo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24890"/>
            <a:ext cx="4200908" cy="2100454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48ED5D3-00A5-43E2-BB71-EB8C9FBAD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5" y="116632"/>
            <a:ext cx="2774082" cy="19541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04510A-9D45-4564-8E08-A6C041B19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10" y="2708920"/>
            <a:ext cx="2316088" cy="17370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33265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mic Sans MS" pitchFamily="66" charset="0"/>
              </a:rPr>
              <a:t>Jour 4/ Mercredi 10 avril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u="sng" dirty="0">
                <a:latin typeface="Comic Sans MS" pitchFamily="66" charset="0"/>
              </a:rPr>
              <a:t>Matin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Visite de la villa Hadriana</a:t>
            </a:r>
          </a:p>
          <a:p>
            <a:endParaRPr lang="fr-FR" sz="3200" dirty="0">
              <a:latin typeface="Comic Sans MS" pitchFamily="66" charset="0"/>
            </a:endParaRPr>
          </a:p>
        </p:txBody>
      </p:sp>
      <p:pic>
        <p:nvPicPr>
          <p:cNvPr id="4097" name="Picture 1" descr="U:\PHOTO\1314265-Villa_Hadr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208642" cy="2808312"/>
          </a:xfrm>
          <a:prstGeom prst="rect">
            <a:avLst/>
          </a:prstGeom>
          <a:noFill/>
        </p:spPr>
      </p:pic>
      <p:pic>
        <p:nvPicPr>
          <p:cNvPr id="9218" name="Picture 2" descr="Résultat de recherche d'images pour &quot;Hadrie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667000" cy="3000376"/>
          </a:xfrm>
          <a:prstGeom prst="rect">
            <a:avLst/>
          </a:prstGeom>
          <a:noFill/>
        </p:spPr>
      </p:pic>
      <p:pic>
        <p:nvPicPr>
          <p:cNvPr id="9220" name="Picture 4" descr="Résultat de recherche d'images pour &quot;villa hadriana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888432" cy="2438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>
                <a:latin typeface="Comic Sans MS" pitchFamily="66" charset="0"/>
              </a:rPr>
              <a:t>Après-midi</a:t>
            </a:r>
          </a:p>
          <a:p>
            <a:endParaRPr lang="fr-FR" sz="2800" u="sng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Visite de la Villa d’Este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 Temps de shopping </a:t>
            </a:r>
          </a:p>
          <a:p>
            <a:r>
              <a:rPr lang="fr-FR" sz="2800" dirty="0">
                <a:latin typeface="Comic Sans MS" pitchFamily="66" charset="0"/>
              </a:rPr>
              <a:t>court  à Tivoli</a:t>
            </a:r>
          </a:p>
          <a:p>
            <a:pPr>
              <a:buFontTx/>
              <a:buChar char="-"/>
            </a:pPr>
            <a:endParaRPr lang="fr-FR" sz="2800" dirty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  <a:p>
            <a:r>
              <a:rPr lang="fr-FR" sz="2800" dirty="0">
                <a:latin typeface="Comic Sans MS" pitchFamily="66" charset="0"/>
              </a:rPr>
              <a:t>Départ pour Florence en milieu d’après-midi</a:t>
            </a:r>
          </a:p>
          <a:p>
            <a:r>
              <a:rPr lang="fr-FR" sz="2800" dirty="0">
                <a:latin typeface="Comic Sans MS" pitchFamily="66" charset="0"/>
              </a:rPr>
              <a:t>Repas et nuitée à l’hôtel à </a:t>
            </a:r>
            <a:r>
              <a:rPr lang="fr-FR" sz="2800" dirty="0" err="1">
                <a:latin typeface="Comic Sans MS" pitchFamily="66" charset="0"/>
              </a:rPr>
              <a:t>Montecatini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52AC889-39CE-4B74-B382-EA9C699FE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80" y="548680"/>
            <a:ext cx="4175787" cy="23488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9C3BFC3-0603-47A4-98FA-23F8D25F0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00" y="3861048"/>
            <a:ext cx="3072964" cy="17072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88640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mic Sans MS" pitchFamily="66" charset="0"/>
              </a:rPr>
              <a:t>Jour 5/ Jeudi: Visite de Florence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u="sng" dirty="0">
                <a:latin typeface="Comic Sans MS" pitchFamily="66" charset="0"/>
              </a:rPr>
              <a:t>Matin</a:t>
            </a:r>
            <a:r>
              <a:rPr lang="fr-FR" sz="3200" dirty="0">
                <a:latin typeface="Comic Sans MS" pitchFamily="66" charset="0"/>
              </a:rPr>
              <a:t>:</a:t>
            </a:r>
          </a:p>
          <a:p>
            <a:pPr>
              <a:buFontTx/>
              <a:buChar char="-"/>
            </a:pPr>
            <a:r>
              <a:rPr lang="fr-FR" sz="3200" u="sng" dirty="0">
                <a:solidFill>
                  <a:srgbClr val="FF0000"/>
                </a:solidFill>
                <a:latin typeface="Comic Sans MS" pitchFamily="66" charset="0"/>
              </a:rPr>
              <a:t>Galerie des Offices </a:t>
            </a:r>
          </a:p>
          <a:p>
            <a:r>
              <a:rPr lang="fr-FR" sz="3200" dirty="0">
                <a:latin typeface="Comic Sans MS" pitchFamily="66" charset="0"/>
              </a:rPr>
              <a:t>  (Peintures)   </a:t>
            </a:r>
          </a:p>
          <a:p>
            <a:endParaRPr lang="fr-FR" sz="3200" dirty="0">
              <a:latin typeface="Comic Sans MS" pitchFamily="66" charset="0"/>
            </a:endParaRPr>
          </a:p>
          <a:p>
            <a:pPr algn="ctr"/>
            <a:r>
              <a:rPr lang="fr-FR" sz="3200" b="1" u="sng" dirty="0">
                <a:latin typeface="Comic Sans MS" pitchFamily="66" charset="0"/>
              </a:rPr>
              <a:t>OU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b="1" u="sng" dirty="0">
                <a:solidFill>
                  <a:srgbClr val="00B050"/>
                </a:solidFill>
                <a:latin typeface="Comic Sans MS" pitchFamily="66" charset="0"/>
              </a:rPr>
              <a:t>Musée Galilée </a:t>
            </a:r>
          </a:p>
          <a:p>
            <a:r>
              <a:rPr lang="fr-FR" sz="3200" dirty="0">
                <a:latin typeface="Comic Sans MS" pitchFamily="66" charset="0"/>
              </a:rPr>
              <a:t>(Histoire des sciences)</a:t>
            </a:r>
          </a:p>
          <a:p>
            <a:endParaRPr lang="fr-FR" sz="3200" dirty="0">
              <a:latin typeface="Comic Sans MS" pitchFamily="66" charset="0"/>
            </a:endParaRPr>
          </a:p>
          <a:p>
            <a:endParaRPr lang="fr-FR" sz="3200" dirty="0">
              <a:latin typeface="Comic Sans MS" pitchFamily="66" charset="0"/>
            </a:endParaRPr>
          </a:p>
        </p:txBody>
      </p:sp>
      <p:pic>
        <p:nvPicPr>
          <p:cNvPr id="3073" name="Picture 1" descr="U:\PHOTO\naissance-venus-sandro-botticelli.jpg"/>
          <p:cNvPicPr>
            <a:picLocks noChangeAspect="1" noChangeArrowheads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 bwMode="auto">
          <a:xfrm>
            <a:off x="5508104" y="1124744"/>
            <a:ext cx="2895600" cy="1672580"/>
          </a:xfrm>
          <a:prstGeom prst="rect">
            <a:avLst/>
          </a:prstGeom>
          <a:noFill/>
        </p:spPr>
      </p:pic>
      <p:pic>
        <p:nvPicPr>
          <p:cNvPr id="7" name="Image 6" descr="gali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3225552" cy="24191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FF0000"/>
                </a:solidFill>
                <a:latin typeface="Comic Sans MS" pitchFamily="66" charset="0"/>
              </a:rPr>
              <a:t>Galerie des Offices</a:t>
            </a:r>
          </a:p>
        </p:txBody>
      </p:sp>
      <p:pic>
        <p:nvPicPr>
          <p:cNvPr id="4" name="Image 3" descr="Bo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4274189" cy="2808312"/>
          </a:xfrm>
          <a:prstGeom prst="rect">
            <a:avLst/>
          </a:prstGeom>
        </p:spPr>
      </p:pic>
      <p:pic>
        <p:nvPicPr>
          <p:cNvPr id="2050" name="Picture 2" descr="Résultat de recherche d'images pour &quot;Botticelli&quot;"/>
          <p:cNvPicPr>
            <a:picLocks noChangeAspect="1" noChangeArrowheads="1"/>
          </p:cNvPicPr>
          <p:nvPr/>
        </p:nvPicPr>
        <p:blipFill>
          <a:blip r:embed="rId3" cstate="print"/>
          <a:srcRect l="5172" t="3612" r="6897" b="4499"/>
          <a:stretch>
            <a:fillRect/>
          </a:stretch>
        </p:blipFill>
        <p:spPr bwMode="auto">
          <a:xfrm>
            <a:off x="6228184" y="260648"/>
            <a:ext cx="2520280" cy="1976690"/>
          </a:xfrm>
          <a:prstGeom prst="rect">
            <a:avLst/>
          </a:prstGeom>
          <a:noFill/>
        </p:spPr>
      </p:pic>
      <p:sp>
        <p:nvSpPr>
          <p:cNvPr id="2052" name="AutoShape 4" descr="Résultat de recherche d'images pour &quot;Botticelli magnificat&quot;"/>
          <p:cNvSpPr>
            <a:spLocks noChangeAspect="1" noChangeArrowheads="1"/>
          </p:cNvSpPr>
          <p:nvPr/>
        </p:nvSpPr>
        <p:spPr bwMode="auto">
          <a:xfrm>
            <a:off x="155575" y="-2605088"/>
            <a:ext cx="5429250" cy="542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mag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924944"/>
            <a:ext cx="3140968" cy="3140968"/>
          </a:xfrm>
          <a:prstGeom prst="rect">
            <a:avLst/>
          </a:prstGeom>
        </p:spPr>
      </p:pic>
      <p:pic>
        <p:nvPicPr>
          <p:cNvPr id="8" name="Image 7" descr="ve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61048"/>
            <a:ext cx="4320480" cy="27086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4664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>
                <a:solidFill>
                  <a:srgbClr val="00B050"/>
                </a:solidFill>
                <a:latin typeface="Comic Sans MS" pitchFamily="66" charset="0"/>
              </a:rPr>
              <a:t>Musée Galilée </a:t>
            </a:r>
          </a:p>
        </p:txBody>
      </p:sp>
      <p:pic>
        <p:nvPicPr>
          <p:cNvPr id="32770" name="Picture 2" descr="Museo Galileo palaz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2806822" cy="1944216"/>
          </a:xfrm>
          <a:prstGeom prst="rect">
            <a:avLst/>
          </a:prstGeom>
          <a:noFill/>
        </p:spPr>
      </p:pic>
      <p:pic>
        <p:nvPicPr>
          <p:cNvPr id="5" name="Image 4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4664"/>
            <a:ext cx="3744416" cy="2768859"/>
          </a:xfrm>
          <a:prstGeom prst="rect">
            <a:avLst/>
          </a:prstGeom>
        </p:spPr>
      </p:pic>
      <p:pic>
        <p:nvPicPr>
          <p:cNvPr id="6" name="Image 5" descr="galilé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7" y="3717032"/>
            <a:ext cx="6543383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332656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u="sng" dirty="0">
                <a:latin typeface="Comic Sans MS" pitchFamily="66" charset="0"/>
              </a:rPr>
              <a:t>Après-midi</a:t>
            </a:r>
          </a:p>
          <a:p>
            <a:r>
              <a:rPr lang="fr-FR" sz="3200" dirty="0">
                <a:latin typeface="Comic Sans MS" pitchFamily="66" charset="0"/>
              </a:rPr>
              <a:t>-Promenade dans la ville (Baptistère, </a:t>
            </a:r>
            <a:r>
              <a:rPr lang="fr-FR" sz="3200" dirty="0" err="1">
                <a:latin typeface="Comic Sans MS" pitchFamily="66" charset="0"/>
              </a:rPr>
              <a:t>Duomo</a:t>
            </a:r>
            <a:r>
              <a:rPr lang="fr-FR" sz="3200" dirty="0">
                <a:latin typeface="Comic Sans MS" pitchFamily="66" charset="0"/>
              </a:rPr>
              <a:t>, Ponte </a:t>
            </a:r>
            <a:r>
              <a:rPr lang="fr-FR" sz="3200" dirty="0" err="1">
                <a:latin typeface="Comic Sans MS" pitchFamily="66" charset="0"/>
              </a:rPr>
              <a:t>Vecchio</a:t>
            </a:r>
            <a:r>
              <a:rPr lang="fr-FR" sz="3200" dirty="0">
                <a:latin typeface="Comic Sans MS" pitchFamily="66" charset="0"/>
              </a:rPr>
              <a:t>)</a:t>
            </a:r>
          </a:p>
          <a:p>
            <a:endParaRPr lang="fr-FR" sz="3200" dirty="0">
              <a:latin typeface="Comic Sans MS" pitchFamily="66" charset="0"/>
            </a:endParaRPr>
          </a:p>
          <a:p>
            <a:endParaRPr lang="fr-FR" sz="3200" dirty="0">
              <a:latin typeface="Comic Sans MS" pitchFamily="66" charset="0"/>
            </a:endParaRPr>
          </a:p>
          <a:p>
            <a:endParaRPr lang="fr-FR" sz="4800" dirty="0">
              <a:latin typeface="Comic Sans MS" pitchFamily="66" charset="0"/>
            </a:endParaRPr>
          </a:p>
          <a:p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Diner Pizzeria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Montée sur la place</a:t>
            </a:r>
          </a:p>
          <a:p>
            <a:r>
              <a:rPr lang="fr-FR" sz="3200" dirty="0" err="1">
                <a:latin typeface="Comic Sans MS" pitchFamily="66" charset="0"/>
              </a:rPr>
              <a:t>Michelangiolo</a:t>
            </a:r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Départ vers 22h</a:t>
            </a:r>
            <a:endParaRPr lang="fr-FR" sz="3200" dirty="0"/>
          </a:p>
        </p:txBody>
      </p:sp>
      <p:pic>
        <p:nvPicPr>
          <p:cNvPr id="4" name="Picture 2" descr="U:\PHOTO\view-from-piazzale-michelangelo-florence1.jpg"/>
          <p:cNvPicPr>
            <a:picLocks noChangeAspect="1" noChangeArrowheads="1"/>
          </p:cNvPicPr>
          <p:nvPr/>
        </p:nvPicPr>
        <p:blipFill>
          <a:blip r:embed="rId2" cstate="print"/>
          <a:srcRect t="29354"/>
          <a:stretch>
            <a:fillRect/>
          </a:stretch>
        </p:blipFill>
        <p:spPr bwMode="auto">
          <a:xfrm>
            <a:off x="4572000" y="4178940"/>
            <a:ext cx="4205082" cy="1982951"/>
          </a:xfrm>
          <a:prstGeom prst="rect">
            <a:avLst/>
          </a:prstGeom>
          <a:noFill/>
        </p:spPr>
      </p:pic>
      <p:pic>
        <p:nvPicPr>
          <p:cNvPr id="5" name="Image 4" descr="Ponte v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3960440" cy="2061440"/>
          </a:xfrm>
          <a:prstGeom prst="rect">
            <a:avLst/>
          </a:prstGeom>
        </p:spPr>
      </p:pic>
      <p:pic>
        <p:nvPicPr>
          <p:cNvPr id="6" name="Image 5" descr="Duomo-in-Florence-Italy_fea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44824"/>
            <a:ext cx="3168352" cy="21122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06160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omic Sans MS" pitchFamily="66" charset="0"/>
              </a:rPr>
              <a:t>Jour 6/ vendredi 12 avril</a:t>
            </a:r>
          </a:p>
          <a:p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Petit-déjeuner (</a:t>
            </a:r>
            <a:r>
              <a:rPr lang="fr-FR" sz="3200" dirty="0" err="1">
                <a:latin typeface="Comic Sans MS" pitchFamily="66" charset="0"/>
              </a:rPr>
              <a:t>caféteria</a:t>
            </a:r>
            <a:r>
              <a:rPr lang="fr-FR" sz="3200" dirty="0">
                <a:latin typeface="Comic Sans MS" pitchFamily="66" charset="0"/>
              </a:rPr>
              <a:t> sur l’autoroute) vers Saint-Etienne</a:t>
            </a:r>
          </a:p>
          <a:p>
            <a:r>
              <a:rPr lang="fr-FR" sz="3200" dirty="0">
                <a:latin typeface="Comic Sans MS" pitchFamily="66" charset="0"/>
              </a:rPr>
              <a:t> </a:t>
            </a:r>
          </a:p>
          <a:p>
            <a:r>
              <a:rPr lang="fr-FR" sz="3200" dirty="0">
                <a:latin typeface="Comic Sans MS" pitchFamily="66" charset="0"/>
              </a:rPr>
              <a:t>- Déjeuner (</a:t>
            </a:r>
            <a:r>
              <a:rPr lang="fr-FR" sz="3200" dirty="0" err="1">
                <a:latin typeface="Comic Sans MS" pitchFamily="66" charset="0"/>
              </a:rPr>
              <a:t>caféteria</a:t>
            </a:r>
            <a:r>
              <a:rPr lang="fr-FR" sz="3200" dirty="0">
                <a:latin typeface="Comic Sans MS" pitchFamily="66" charset="0"/>
              </a:rPr>
              <a:t> sur l’autoroute) vers Clermont-Ferrand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3200" dirty="0">
                <a:latin typeface="Comic Sans MS" pitchFamily="66" charset="0"/>
              </a:rPr>
              <a:t>- Arrivée vers </a:t>
            </a:r>
            <a:r>
              <a:rPr lang="fr-FR" sz="3200" u="sng" dirty="0">
                <a:solidFill>
                  <a:srgbClr val="00B050"/>
                </a:solidFill>
                <a:latin typeface="Comic Sans MS" pitchFamily="66" charset="0"/>
              </a:rPr>
              <a:t>18h30 au collège</a:t>
            </a:r>
          </a:p>
          <a:p>
            <a:endParaRPr lang="fr-FR" sz="3200" dirty="0">
              <a:latin typeface="Comic Sans MS" pitchFamily="66" charset="0"/>
            </a:endParaRPr>
          </a:p>
        </p:txBody>
      </p:sp>
      <p:pic>
        <p:nvPicPr>
          <p:cNvPr id="7170" name="Picture 2" descr="Résultat de recherche d'images pour &quot;gif voyage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17032"/>
            <a:ext cx="197167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188640"/>
            <a:ext cx="6948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itchFamily="66" charset="0"/>
              </a:rPr>
              <a:t>Que faut-il mettre dans le sac pour le bus ?</a:t>
            </a:r>
          </a:p>
          <a:p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Mettez vos </a:t>
            </a:r>
            <a:r>
              <a:rPr lang="fr-FR" sz="2400" u="sng" dirty="0">
                <a:latin typeface="Comic Sans MS" pitchFamily="66" charset="0"/>
              </a:rPr>
              <a:t>baskets</a:t>
            </a:r>
            <a:r>
              <a:rPr lang="fr-FR" sz="2400" dirty="0">
                <a:latin typeface="Comic Sans MS" pitchFamily="66" charset="0"/>
              </a:rPr>
              <a:t> et une </a:t>
            </a:r>
            <a:r>
              <a:rPr lang="fr-FR" sz="2400" u="sng" dirty="0">
                <a:latin typeface="Comic Sans MS" pitchFamily="66" charset="0"/>
              </a:rPr>
              <a:t>tenue confortable</a:t>
            </a:r>
            <a:r>
              <a:rPr lang="fr-FR" sz="2400" dirty="0"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Un pique-nique pour le samedi midi et le samedi soir</a:t>
            </a:r>
          </a:p>
          <a:p>
            <a:pPr>
              <a:buFontTx/>
              <a:buChar char="-"/>
            </a:pP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Le petit-déjeuner du dimanche matin et / ou de l’argent pour le prendre</a:t>
            </a:r>
          </a:p>
          <a:p>
            <a:pPr>
              <a:buFontTx/>
              <a:buChar char="-"/>
            </a:pP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 Un petit </a:t>
            </a:r>
            <a:r>
              <a:rPr lang="fr-FR" sz="2400" u="sng" dirty="0">
                <a:latin typeface="Comic Sans MS" pitchFamily="66" charset="0"/>
              </a:rPr>
              <a:t>nécessaire de toilette </a:t>
            </a:r>
            <a:r>
              <a:rPr lang="fr-FR" sz="2400" dirty="0">
                <a:latin typeface="Comic Sans MS" pitchFamily="66" charset="0"/>
              </a:rPr>
              <a:t>(lingettes)</a:t>
            </a:r>
          </a:p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ATTENTION : vous n’aurez pas accès à votre valise avant le dimanche soir !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dirty="0">
                <a:latin typeface="Comic Sans MS" pitchFamily="66" charset="0"/>
              </a:rPr>
              <a:t>- De quoi s’occuper durant le trajet (un livre évidemment !)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1340768"/>
            <a:ext cx="648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Conseils pour passer un bon trajet en bus</a:t>
            </a:r>
          </a:p>
          <a:p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Attention au 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mal des transports </a:t>
            </a:r>
            <a:r>
              <a:rPr lang="fr-FR" sz="2400" dirty="0">
                <a:latin typeface="Comic Sans MS" pitchFamily="66" charset="0"/>
              </a:rPr>
              <a:t>: pensez à l’homéopathie et aux sacs plastiques !</a:t>
            </a:r>
          </a:p>
          <a:p>
            <a:pPr>
              <a:buFontTx/>
              <a:buChar char="-"/>
            </a:pP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Privilégiez l’eau : évitez les boissons gazeuses. Pas de boisson énergisante.</a:t>
            </a:r>
          </a:p>
          <a:p>
            <a:pPr>
              <a:buFontTx/>
              <a:buChar char="-"/>
            </a:pP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Limitez les sucreries et les grignotages.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332656"/>
            <a:ext cx="68407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>
                <a:latin typeface="Comic Sans MS" pitchFamily="66" charset="0"/>
              </a:rPr>
              <a:t>DATES:</a:t>
            </a:r>
          </a:p>
          <a:p>
            <a:endParaRPr lang="fr-FR" sz="4000" dirty="0">
              <a:latin typeface="Comic Sans MS" pitchFamily="66" charset="0"/>
            </a:endParaRPr>
          </a:p>
          <a:p>
            <a:r>
              <a:rPr lang="fr-FR" sz="4000" dirty="0">
                <a:latin typeface="Comic Sans MS" pitchFamily="66" charset="0"/>
              </a:rPr>
              <a:t>Du Samedi 6 avril, départ</a:t>
            </a:r>
          </a:p>
          <a:p>
            <a:r>
              <a:rPr lang="fr-FR" sz="4000" dirty="0">
                <a:latin typeface="Comic Sans MS" pitchFamily="66" charset="0"/>
              </a:rPr>
              <a:t>9 h (rendez-vous Chemin-Vert-de </a:t>
            </a:r>
            <a:r>
              <a:rPr lang="fr-FR" sz="4000" dirty="0" err="1">
                <a:latin typeface="Comic Sans MS" pitchFamily="66" charset="0"/>
              </a:rPr>
              <a:t>Piétard</a:t>
            </a:r>
            <a:r>
              <a:rPr lang="fr-FR" sz="4000" dirty="0">
                <a:latin typeface="Comic Sans MS" pitchFamily="66" charset="0"/>
              </a:rPr>
              <a:t> à </a:t>
            </a:r>
            <a:r>
              <a:rPr lang="fr-FR" sz="4000" b="1" u="sng" dirty="0">
                <a:solidFill>
                  <a:srgbClr val="FF0000"/>
                </a:solidFill>
                <a:latin typeface="Comic Sans MS" pitchFamily="66" charset="0"/>
              </a:rPr>
              <a:t>8h30</a:t>
            </a:r>
            <a:r>
              <a:rPr lang="fr-FR" sz="4000" dirty="0">
                <a:latin typeface="Comic Sans MS" pitchFamily="66" charset="0"/>
              </a:rPr>
              <a:t>) </a:t>
            </a:r>
          </a:p>
          <a:p>
            <a:endParaRPr lang="fr-FR" sz="4000" dirty="0">
              <a:latin typeface="Comic Sans MS" pitchFamily="66" charset="0"/>
            </a:endParaRPr>
          </a:p>
          <a:p>
            <a:r>
              <a:rPr lang="fr-FR" sz="4000" dirty="0">
                <a:latin typeface="Comic Sans MS" pitchFamily="66" charset="0"/>
              </a:rPr>
              <a:t>Au vendredi 12 avril, heure de retour: vers </a:t>
            </a:r>
            <a:r>
              <a:rPr lang="fr-FR" sz="4000" b="1" dirty="0">
                <a:solidFill>
                  <a:srgbClr val="FF0000"/>
                </a:solidFill>
                <a:latin typeface="Comic Sans MS" pitchFamily="66" charset="0"/>
              </a:rPr>
              <a:t>18h30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23728" y="620688"/>
            <a:ext cx="6768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latin typeface="Comic Sans MS" pitchFamily="66" charset="0"/>
              </a:rPr>
              <a:t>Ce qu’il faut mettre dans votre valise</a:t>
            </a:r>
          </a:p>
          <a:p>
            <a:pPr algn="ctr"/>
            <a:endParaRPr lang="fr-FR" sz="2800" b="1" u="sng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Une autre paire de chaussures confortables pour marcher (baskets d’EPS)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Des pansements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Une veste de pluie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Un chapeau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De la crème solaire</a:t>
            </a:r>
          </a:p>
          <a:p>
            <a:r>
              <a:rPr lang="fr-FR" sz="2800" b="1" u="sng" dirty="0">
                <a:latin typeface="Comic Sans MS" pitchFamily="66" charset="0"/>
              </a:rPr>
              <a:t/>
            </a:r>
            <a:br>
              <a:rPr lang="fr-FR" sz="2800" b="1" u="sng" dirty="0">
                <a:latin typeface="Comic Sans MS" pitchFamily="66" charset="0"/>
              </a:rPr>
            </a:br>
            <a:endParaRPr lang="fr-FR" sz="2800" b="1" u="sng" dirty="0">
              <a:latin typeface="Comic Sans MS" pitchFamily="66" charset="0"/>
            </a:endParaRPr>
          </a:p>
          <a:p>
            <a:pPr algn="ctr"/>
            <a:endParaRPr lang="fr-FR" sz="2800" b="1" u="sng" dirty="0">
              <a:latin typeface="Comic Sans MS" pitchFamily="66" charset="0"/>
            </a:endParaRP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188640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Comic Sans MS" pitchFamily="66" charset="0"/>
            </a:endParaRPr>
          </a:p>
          <a:p>
            <a:pPr algn="ctr"/>
            <a:r>
              <a:rPr lang="fr-FR" sz="3200" b="1" u="sng" dirty="0" err="1">
                <a:latin typeface="Comic Sans MS" pitchFamily="66" charset="0"/>
              </a:rPr>
              <a:t>Instagram</a:t>
            </a:r>
            <a:r>
              <a:rPr lang="fr-FR" sz="3200" dirty="0">
                <a:latin typeface="Comic Sans MS" pitchFamily="66" charset="0"/>
              </a:rPr>
              <a:t> </a:t>
            </a:r>
          </a:p>
          <a:p>
            <a:pPr algn="ctr"/>
            <a:endParaRPr lang="fr-FR" sz="3200" dirty="0">
              <a:latin typeface="Comic Sans MS" pitchFamily="66" charset="0"/>
            </a:endParaRPr>
          </a:p>
          <a:p>
            <a:pPr algn="ctr"/>
            <a:r>
              <a:rPr lang="fr-FR" sz="3200" dirty="0">
                <a:latin typeface="Comic Sans MS" pitchFamily="66" charset="0"/>
              </a:rPr>
              <a:t>Compte privé :</a:t>
            </a:r>
          </a:p>
          <a:p>
            <a:pPr algn="ctr"/>
            <a:r>
              <a:rPr lang="fr-FR" sz="4000" b="1" dirty="0">
                <a:latin typeface="Comic Sans MS" pitchFamily="66" charset="0"/>
              </a:rPr>
              <a:t>Jmaceitalie2019</a:t>
            </a:r>
          </a:p>
          <a:p>
            <a:pPr algn="ctr"/>
            <a:endParaRPr lang="fr-FR" sz="4000" b="1" dirty="0">
              <a:latin typeface="Comic Sans MS" pitchFamily="66" charset="0"/>
            </a:endParaRPr>
          </a:p>
          <a:p>
            <a:pPr algn="ctr"/>
            <a:endParaRPr lang="fr-FR" sz="3200" dirty="0">
              <a:latin typeface="Comic Sans MS" pitchFamily="66" charset="0"/>
            </a:endParaRPr>
          </a:p>
          <a:p>
            <a:pPr algn="ctr"/>
            <a:endParaRPr lang="fr-FR" sz="3200" dirty="0">
              <a:latin typeface="Comic Sans MS" pitchFamily="66" charset="0"/>
            </a:endParaRPr>
          </a:p>
          <a:p>
            <a:pPr algn="ctr"/>
            <a:endParaRPr lang="fr-FR" sz="3200" dirty="0">
              <a:latin typeface="Comic Sans MS" pitchFamily="66" charset="0"/>
            </a:endParaRPr>
          </a:p>
          <a:p>
            <a:pPr algn="ctr"/>
            <a:r>
              <a:rPr lang="fr-FR" sz="3200" dirty="0">
                <a:latin typeface="Comic Sans MS" pitchFamily="66" charset="0"/>
              </a:rPr>
              <a:t>-&gt; Faites la demande pour être abonné à ce compte.</a:t>
            </a:r>
          </a:p>
        </p:txBody>
      </p:sp>
      <p:pic>
        <p:nvPicPr>
          <p:cNvPr id="7169" name="Picture 1" descr="U:\PHOTO\instagram-old-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3491880" cy="196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9264" y="404664"/>
            <a:ext cx="66247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latin typeface="Comic Sans MS" pitchFamily="66" charset="0"/>
              </a:rPr>
              <a:t>Accompagnateurs:</a:t>
            </a:r>
          </a:p>
          <a:p>
            <a:endParaRPr lang="fr-FR" sz="3200" u="sng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Franck BRUNET (EPS)</a:t>
            </a:r>
          </a:p>
          <a:p>
            <a:endParaRPr lang="fr-FR" sz="28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Jean-Marc DUCHER (Histoire-Géo)</a:t>
            </a:r>
          </a:p>
          <a:p>
            <a:pPr>
              <a:buFontTx/>
              <a:buChar char="-"/>
            </a:pPr>
            <a:endParaRPr lang="fr-FR" sz="28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Valérie MERIAU (Histoire-Géo)</a:t>
            </a:r>
          </a:p>
          <a:p>
            <a:endParaRPr lang="fr-FR" sz="3200" dirty="0">
              <a:latin typeface="Comic Sans MS" pitchFamily="66" charset="0"/>
            </a:endParaRPr>
          </a:p>
          <a:p>
            <a:r>
              <a:rPr lang="fr-FR" sz="2800" dirty="0">
                <a:latin typeface="Comic Sans MS" pitchFamily="66" charset="0"/>
              </a:rPr>
              <a:t>- Clémence RAMPIN (Français, Latin)</a:t>
            </a:r>
          </a:p>
          <a:p>
            <a:endParaRPr lang="fr-FR" sz="2800" dirty="0">
              <a:latin typeface="Comic Sans MS" pitchFamily="66" charset="0"/>
            </a:endParaRPr>
          </a:p>
          <a:p>
            <a:r>
              <a:rPr lang="fr-FR" sz="2800" dirty="0">
                <a:latin typeface="Comic Sans MS" pitchFamily="66" charset="0"/>
              </a:rPr>
              <a:t>- Christèle THEBAULT (Maths)</a:t>
            </a:r>
          </a:p>
          <a:p>
            <a:endParaRPr lang="fr-FR" sz="2800" dirty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332656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latin typeface="Comic Sans MS" pitchFamily="66" charset="0"/>
              </a:rPr>
              <a:t>Projet pédagogique :</a:t>
            </a:r>
          </a:p>
          <a:p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Découverte de la culture antique</a:t>
            </a:r>
          </a:p>
          <a:p>
            <a:pPr>
              <a:buFontTx/>
              <a:buChar char="-"/>
            </a:pPr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Découverte de l’art italien de la Renaissance et de l’art baroque</a:t>
            </a:r>
          </a:p>
          <a:p>
            <a:pPr>
              <a:buFontTx/>
              <a:buChar char="-"/>
            </a:pPr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Ouverture linguistique et culturelle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omic Sans MS" pitchFamily="66" charset="0"/>
              </a:rPr>
              <a:t>Trajet: 24h de bus…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6559" t="16480" r="9442" b="6241"/>
          <a:stretch>
            <a:fillRect/>
          </a:stretch>
        </p:blipFill>
        <p:spPr bwMode="auto">
          <a:xfrm>
            <a:off x="2519264" y="1556792"/>
            <a:ext cx="6157192" cy="35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5580112" y="321297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endCxn id="6" idx="3"/>
          </p:cNvCxnSpPr>
          <p:nvPr/>
        </p:nvCxnSpPr>
        <p:spPr>
          <a:xfrm flipV="1">
            <a:off x="5292080" y="3458827"/>
            <a:ext cx="319668" cy="7622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44008" y="42210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Tunnel du Fréjus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116632"/>
            <a:ext cx="60486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latin typeface="Comic Sans MS" pitchFamily="66" charset="0"/>
              </a:rPr>
              <a:t>REPAS à prévoir</a:t>
            </a:r>
            <a:r>
              <a:rPr lang="fr-FR" sz="4000" dirty="0">
                <a:latin typeface="Comic Sans MS" pitchFamily="66" charset="0"/>
              </a:rPr>
              <a:t>: </a:t>
            </a:r>
          </a:p>
          <a:p>
            <a:endParaRPr lang="fr-FR" sz="4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4000" dirty="0">
                <a:latin typeface="Comic Sans MS" pitchFamily="66" charset="0"/>
              </a:rPr>
              <a:t>Pique-nique du samedi midi</a:t>
            </a:r>
          </a:p>
          <a:p>
            <a:endParaRPr lang="fr-FR" sz="4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4000" dirty="0">
                <a:latin typeface="Comic Sans MS" pitchFamily="66" charset="0"/>
              </a:rPr>
              <a:t>Pique-nique du samedi soir</a:t>
            </a:r>
          </a:p>
          <a:p>
            <a:endParaRPr lang="fr-FR" sz="4000" dirty="0">
              <a:latin typeface="Comic Sans MS" pitchFamily="66" charset="0"/>
            </a:endParaRPr>
          </a:p>
          <a:p>
            <a:r>
              <a:rPr lang="fr-FR" sz="4000" dirty="0">
                <a:latin typeface="Comic Sans MS" pitchFamily="66" charset="0"/>
              </a:rPr>
              <a:t>- Petit déjeuner du dimanche matin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95736" y="404664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latin typeface="Comic Sans MS" pitchFamily="66" charset="0"/>
              </a:rPr>
              <a:t>HEBERGEMENTS</a:t>
            </a:r>
            <a:r>
              <a:rPr lang="fr-FR" sz="4000" u="sng" dirty="0">
                <a:latin typeface="Comic Sans MS" pitchFamily="66" charset="0"/>
              </a:rPr>
              <a:t> </a:t>
            </a:r>
            <a:r>
              <a:rPr lang="fr-FR" sz="4000" dirty="0">
                <a:latin typeface="Comic Sans MS" pitchFamily="66" charset="0"/>
              </a:rPr>
              <a:t>:</a:t>
            </a:r>
          </a:p>
          <a:p>
            <a:endParaRPr lang="fr-FR" sz="4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4000" dirty="0">
                <a:latin typeface="Comic Sans MS" pitchFamily="66" charset="0"/>
              </a:rPr>
              <a:t>A Rome : familles </a:t>
            </a:r>
            <a:r>
              <a:rPr lang="fr-FR" sz="4000" dirty="0" smtClean="0">
                <a:latin typeface="Comic Sans MS" pitchFamily="66" charset="0"/>
              </a:rPr>
              <a:t>d’accueil près de Rome</a:t>
            </a:r>
            <a:endParaRPr lang="fr-FR" sz="4000" dirty="0">
              <a:latin typeface="Comic Sans MS" pitchFamily="66" charset="0"/>
            </a:endParaRPr>
          </a:p>
          <a:p>
            <a:endParaRPr lang="fr-FR" sz="4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4000" dirty="0">
                <a:latin typeface="Comic Sans MS" pitchFamily="66" charset="0"/>
              </a:rPr>
              <a:t>Près de Florence : hôtel à </a:t>
            </a:r>
            <a:r>
              <a:rPr lang="fr-FR" sz="4000" dirty="0" err="1">
                <a:latin typeface="Comic Sans MS" pitchFamily="66" charset="0"/>
              </a:rPr>
              <a:t>Montecatini</a:t>
            </a:r>
            <a:endParaRPr lang="fr-FR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064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omic Sans MS" pitchFamily="66" charset="0"/>
              </a:rPr>
              <a:t>Programme/ Jour 1: Dimanche 7 avril</a:t>
            </a:r>
          </a:p>
          <a:p>
            <a:endParaRPr lang="fr-FR" sz="4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Arrivée à Rome vers 7h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 Visite de la Basilique </a:t>
            </a:r>
          </a:p>
          <a:p>
            <a:r>
              <a:rPr lang="fr-FR" sz="3200" dirty="0">
                <a:latin typeface="Comic Sans MS" pitchFamily="66" charset="0"/>
              </a:rPr>
              <a:t>Saint-Pierre</a:t>
            </a:r>
          </a:p>
        </p:txBody>
      </p:sp>
      <p:pic>
        <p:nvPicPr>
          <p:cNvPr id="1026" name="Picture 2" descr="U:\PHOTO\vatican-rome-01.jpg"/>
          <p:cNvPicPr>
            <a:picLocks noChangeAspect="1" noChangeArrowheads="1"/>
          </p:cNvPicPr>
          <p:nvPr/>
        </p:nvPicPr>
        <p:blipFill rotWithShape="1">
          <a:blip r:embed="rId2" cstate="print"/>
          <a:srcRect l="16063"/>
          <a:stretch/>
        </p:blipFill>
        <p:spPr bwMode="auto">
          <a:xfrm>
            <a:off x="5580112" y="1628800"/>
            <a:ext cx="3021184" cy="2402268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885D8FA-D7D8-4015-B2DB-DB48A9C76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" y="4003374"/>
            <a:ext cx="3226798" cy="22339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EDA58B-E781-410C-9704-55A060DA1AA2}"/>
              </a:ext>
            </a:extLst>
          </p:cNvPr>
          <p:cNvSpPr/>
          <p:nvPr/>
        </p:nvSpPr>
        <p:spPr>
          <a:xfrm>
            <a:off x="4027844" y="425015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Places et fontaines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 Restaurant 12h30</a:t>
            </a:r>
          </a:p>
          <a:p>
            <a:pPr>
              <a:buFontTx/>
              <a:buChar char="-"/>
            </a:pPr>
            <a:r>
              <a:rPr lang="fr-FR" sz="2800" dirty="0">
                <a:latin typeface="Comic Sans MS" pitchFamily="66" charset="0"/>
              </a:rPr>
              <a:t> Arrivée dans les familles vers 19h (banlieue de Rome)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1812" y="2636912"/>
            <a:ext cx="83006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mic Sans MS" pitchFamily="66" charset="0"/>
              </a:rPr>
              <a:t>Jour 2/ Lundi 8 avril: la Rome antique</a:t>
            </a:r>
            <a:endParaRPr lang="fr-FR" sz="3200" dirty="0">
              <a:latin typeface="Comic Sans MS" pitchFamily="66" charset="0"/>
            </a:endParaRPr>
          </a:p>
          <a:p>
            <a:r>
              <a:rPr lang="fr-FR" sz="3200" u="sng" dirty="0">
                <a:latin typeface="Comic Sans MS" pitchFamily="66" charset="0"/>
              </a:rPr>
              <a:t>Matin</a:t>
            </a:r>
            <a:r>
              <a:rPr lang="fr-FR" sz="3200" dirty="0">
                <a:latin typeface="Comic Sans MS" pitchFamily="66" charset="0"/>
              </a:rPr>
              <a:t>: 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Visite du forum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Pique-nique sur le Palatin</a:t>
            </a:r>
          </a:p>
          <a:p>
            <a:r>
              <a:rPr lang="fr-FR" sz="3200" u="sng" dirty="0">
                <a:latin typeface="Comic Sans MS" pitchFamily="66" charset="0"/>
              </a:rPr>
              <a:t>Après-midi</a:t>
            </a:r>
            <a:r>
              <a:rPr lang="fr-FR" sz="3200" dirty="0">
                <a:latin typeface="Comic Sans MS" pitchFamily="66" charset="0"/>
              </a:rPr>
              <a:t>:</a:t>
            </a: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 Visite du Colisée</a:t>
            </a:r>
          </a:p>
          <a:p>
            <a:endParaRPr lang="fr-FR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3200" dirty="0">
                <a:latin typeface="Comic Sans MS" pitchFamily="66" charset="0"/>
              </a:rPr>
              <a:t>Retour dans les familles</a:t>
            </a:r>
          </a:p>
        </p:txBody>
      </p:sp>
      <p:pic>
        <p:nvPicPr>
          <p:cNvPr id="6146" name="Picture 2" descr="http://vignette2.wikia.nocookie.net/lettresantiques/images/a/ae/Colis%C3%A9e.jpg/revision/latest?cb=20130604151027&amp;path-prefix=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788" y="3645024"/>
            <a:ext cx="3096344" cy="206126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0FBB3FF-FB6B-489F-B9F6-361EF67A4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1" y="0"/>
            <a:ext cx="8039871" cy="25124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510</Words>
  <Application>Microsoft Office PowerPoint</Application>
  <PresentationFormat>Affichage à l'écran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adminprofil</dc:creator>
  <cp:lastModifiedBy>Franck Brunet</cp:lastModifiedBy>
  <cp:revision>49</cp:revision>
  <dcterms:created xsi:type="dcterms:W3CDTF">2017-03-16T08:12:20Z</dcterms:created>
  <dcterms:modified xsi:type="dcterms:W3CDTF">2019-03-15T16:32:49Z</dcterms:modified>
</cp:coreProperties>
</file>