
<file path=[Content_Types].xml><?xml version="1.0" encoding="utf-8"?>
<Types xmlns="http://schemas.openxmlformats.org/package/2006/content-types">
  <Default Extension="png&amp;ehk=fP4" ContentType="image/png"/>
  <Default Extension="jpg&amp;ehk=q5Iop0cCD8YUMBVhnSJ9tQ&amp;r=0&amp;pid=OfficeInsert" ContentType="image/jpeg"/>
  <Default Extension="rels" ContentType="application/vnd.openxmlformats-package.relationships+xml"/>
  <Default Extension="gif&amp;ehk=50Nc31LqpR6ewbsdUXIqRg&amp;r=0&amp;pid=OfficeInsert" ContentType="image/gif"/>
  <Default Extension="png" ContentType="image/png"/>
  <Default Extension="jpg&amp;ehk=pfumObeN92Jj22Xjn3valg&amp;r=0&amp;pid=OfficeInsert" ContentType="image/jpeg"/>
  <Default Extension="gif&amp;ehk=E9hjSav" ContentType="image/gif"/>
  <Default Extension="xml" ContentType="application/xml"/>
  <Default Extension="jpg&amp;ehk=21ZnZ0e" ContentType="image/jpeg"/>
  <Default Extension="jpg&amp;ehk=4z76wBl9G9p0R2eh" ContentType="image/jpeg"/>
  <Default Extension="jpg&amp;ehk=ZUOZ1PCdaZq" ContentType="image/jpeg"/>
  <Default Extension="jpg&amp;ehk=" ContentType="image/jpeg"/>
  <Default Extension="jpeg" ContentType="image/jpeg"/>
  <Default Extension="jpg&amp;ehk=UwXDoKCdTE1" ContentType="image/jpeg"/>
  <Default Extension="jpg&amp;ehk=YScgio9w4FKmMKqg6H7vEg&amp;r=0&amp;pid=OfficeInsert" ContentType="image/jpeg"/>
  <Default Extension="jpg&amp;ehk=BTxHrO4bmpmD" ContentType="image/jpeg"/>
  <Default Extension="jpg&amp;ehk=N9RFVeoBQlGpu5MpuuHgjA&amp;r=0&amp;pid=OfficeInsert" ContentType="image/jpeg"/>
  <Default Extension="jpg&amp;ehk=TWVp85uJhBH" ContentType="image/jpeg"/>
  <Default Extension="png&amp;ehk=kz5zGjVlxNCNawhLEgV22w&amp;r=0&amp;pid=OfficeInsert" ContentType="image/png"/>
  <Default Extension="jpg&amp;ehk=R0ppo" ContentType="image/jpeg"/>
  <Default Extension="jpg&amp;ehk=PHb4Zd" ContentType="image/jpeg"/>
  <Default Extension="gif&amp;ehk=Hdq6UOyI3Ozyb6Ave0xHRA&amp;r=0&amp;pid=OfficeInsert" ContentType="image/gif"/>
  <Default Extension="jpg&amp;ehk=3wY8naHrWQOTYzytUHXyYQ&amp;r=0&amp;pid=OfficeInsert" ContentType="image/jpeg"/>
  <Default Extension="jpg&amp;ehk=RNdyZvOeX0AH2H6W6bxBZg&amp;r=0&amp;pid=OfficeInsert" ContentType="image/jpeg"/>
  <Default Extension="bin" ContentType="application/vnd.openxmlformats-officedocument.presentationml.printerSettings"/>
  <Default Extension="png&amp;ehk=Uyqod7lJSjgNIqbjpAg3PA&amp;r=0&amp;pid=OfficeInsert" ContentType="image/png"/>
  <Default Extension="jpg&amp;ehk=VgkNnE2mTiAGZwyYCDrXAA&amp;r=0&amp;pid=OfficeInsert" ContentType="image/jpeg"/>
  <Default Extension="jpg&amp;ehk=gtFKVcx" ContentType="image/jpeg"/>
  <Default Extension="jpg&amp;ehk=PtucLV0p" ContentType="image/jpeg"/>
  <Default Extension="jpg&amp;ehk=KAw" ContentType="image/jpeg"/>
  <Default Extension="jpg&amp;ehk=JtZfmXbrgeSMcnchdqEteg&amp;r=0&amp;pid=OfficeInsert" ContentType="image/jpeg"/>
  <Default Extension="jpg&amp;ehk=Kt4mf5W" ContentType="image/jpeg"/>
  <Default Extension="jpg&amp;ehk=LhDVzT6deTpLt5bXVRFy4Q&amp;r=0&amp;pid=OfficeInsert" ContentType="image/jpeg"/>
  <Default Extension="jpg" ContentType="image/jpeg"/>
  <Default Extension="jpg&amp;ehk=JH1fQi3HGGUNMMttGDoIvA&amp;r=0&amp;pid=OfficeInsert" ContentType="image/jpeg"/>
  <Default Extension="jpg&amp;ehk=211tg5GDGXdgejh713w91Q&amp;r=0&amp;pid=OfficeInsert" ContentType="image/jpeg"/>
  <Default Extension="jpeg&amp;ehk=dtDhfW8Oc2eowkMdib6Uyg&amp;r=0&amp;pid=OfficeInsert" ContentType="image/jpeg"/>
  <Default Extension="jpg&amp;ehk=Y0DES7c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560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21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6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278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817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530215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6631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128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9059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75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8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98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7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5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6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8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4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19/03/18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3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&amp;ehk=ZUOZ1PCdaZq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oyage.org/wiki/Pays-Bas" TargetMode="External"/><Relationship Id="rId4" Type="http://schemas.openxmlformats.org/officeDocument/2006/relationships/image" Target="../media/image27.jpeg&amp;ehk=dtDhfW8Oc2eowkMdib6Uyg&amp;r=0&amp;pid=OfficeInsert"/><Relationship Id="rId5" Type="http://schemas.openxmlformats.org/officeDocument/2006/relationships/hyperlink" Target="https://www.iha.fr/Locations-vacances-Rotterdam/Te/" TargetMode="External"/><Relationship Id="rId6" Type="http://schemas.openxmlformats.org/officeDocument/2006/relationships/image" Target="../media/image28.jpg&amp;ehk="/><Relationship Id="rId7" Type="http://schemas.openxmlformats.org/officeDocument/2006/relationships/image" Target="../media/image29.jpg&amp;ehk=JH1fQi3HGGUNMMttGDoIvA&amp;r=0&amp;pid=OfficeInsert"/><Relationship Id="rId8" Type="http://schemas.openxmlformats.org/officeDocument/2006/relationships/image" Target="../media/image30.jpg&amp;ehk=TWVp85uJhBH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&amp;ehk=f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omunicati/6894118183/" TargetMode="External"/><Relationship Id="rId4" Type="http://schemas.openxmlformats.org/officeDocument/2006/relationships/image" Target="../media/image32.jpg&amp;ehk=N9RFVeoBQlGpu5MpuuHgjA&amp;r=0&amp;pid=OfficeInsert"/><Relationship Id="rId5" Type="http://schemas.openxmlformats.org/officeDocument/2006/relationships/image" Target="../media/image33.jpg&amp;ehk=LhDVzT6deTpLt5bXVRFy4Q&amp;r=0&amp;pid=OfficeInsert"/><Relationship Id="rId6" Type="http://schemas.openxmlformats.org/officeDocument/2006/relationships/image" Target="../media/image34.jpg&amp;ehk=q5Iop0cCD8YUMBVhnSJ9tQ&amp;r=0&amp;pid=OfficeInsert"/><Relationship Id="rId7" Type="http://schemas.openxmlformats.org/officeDocument/2006/relationships/hyperlink" Target="http://www.iviaggidelgoloso.net/2013/04/amsterdam-canali-musei-storia-formaggio.html" TargetMode="External"/><Relationship Id="rId8" Type="http://schemas.openxmlformats.org/officeDocument/2006/relationships/image" Target="../media/image35.jpg&amp;ehk=21ZnZ0e"/><Relationship Id="rId9" Type="http://schemas.openxmlformats.org/officeDocument/2006/relationships/image" Target="../media/image36.jpg&amp;ehk=BTxHrO4bmpmD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&amp;ehk=PHb4Zd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&amp;ehk=KAw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mart_City_Nansha.jpg" TargetMode="External"/><Relationship Id="rId4" Type="http://schemas.openxmlformats.org/officeDocument/2006/relationships/hyperlink" Target="https://creativecommons.org/licenses/by-sa/3.0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&amp;ehk=RNdyZvOeX0AH2H6W6bxBZg&amp;r=0&amp;pid=OfficeInsert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&amp;ehk=Uyqod7lJSjgNIqbjpAg3PA&amp;r=0&amp;pid=OfficeInser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rankejbypoulsen.wordpress.com/2009/11/04/que-s&#8217;est-il-passe-en-1989-en-europe-de-l&#8217;est/" TargetMode="External"/><Relationship Id="rId4" Type="http://schemas.openxmlformats.org/officeDocument/2006/relationships/image" Target="../media/image7.jpg&amp;ehk=211tg5GDGXdgejh713w91Q&amp;r=0&amp;pid=OfficeInsert"/><Relationship Id="rId5" Type="http://schemas.openxmlformats.org/officeDocument/2006/relationships/image" Target="../media/image8.jpg&amp;ehk=YScgio9w4FKmMKqg6H7vEg&amp;r=0&amp;pid=OfficeInsert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&amp;ehk=gtFKV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&amp;ehk=E9hjSav"/><Relationship Id="rId4" Type="http://schemas.openxmlformats.org/officeDocument/2006/relationships/image" Target="../media/image11.png&amp;ehk=kz5zGjVlxNCNawhLEgV22w&amp;r=0&amp;pid=OfficeInsert"/><Relationship Id="rId5" Type="http://schemas.openxmlformats.org/officeDocument/2006/relationships/image" Target="../media/image12.jpg&amp;ehk="/><Relationship Id="rId6" Type="http://schemas.openxmlformats.org/officeDocument/2006/relationships/image" Target="../media/image13.gif&amp;ehk=Hdq6UOyI3Ozyb6Ave0xHRA&amp;r=0&amp;pid=OfficeInsert"/><Relationship Id="rId7" Type="http://schemas.openxmlformats.org/officeDocument/2006/relationships/image" Target="../media/image14.gif&amp;ehk=50Nc31LqpR6ewbsdUXIqRg&amp;r=0&amp;pid=OfficeInsert"/><Relationship Id="rId8" Type="http://schemas.openxmlformats.org/officeDocument/2006/relationships/image" Target="../media/image15.jpg&amp;ehk=PtucLV0p"/><Relationship Id="rId9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&amp;ehk=VgkNnE2mTiAGZwyYCDrXAA&amp;r=0&amp;pid=OfficeInser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rance_Loir-et-Cher_Chaumont-sur-Loire_Jardin_Mur_vegetal.jpg" TargetMode="External"/><Relationship Id="rId4" Type="http://schemas.openxmlformats.org/officeDocument/2006/relationships/image" Target="../media/image18.jpg&amp;ehk=4z76wBl9G9p0R2eh"/><Relationship Id="rId5" Type="http://schemas.openxmlformats.org/officeDocument/2006/relationships/image" Target="../media/image19.jpg&amp;ehk=pfumObeN92Jj22Xjn3valg&amp;r=0&amp;pid=OfficeInsert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&amp;ehk=Y0DES7c0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%C3%89nergie_%C3%A9olienne_en_Italie" TargetMode="External"/><Relationship Id="rId4" Type="http://schemas.openxmlformats.org/officeDocument/2006/relationships/image" Target="../media/image21.jpg&amp;ehk=UwXDoKCdTE1"/><Relationship Id="rId5" Type="http://schemas.openxmlformats.org/officeDocument/2006/relationships/hyperlink" Target="http://commons.wikimedia.org/wiki/File:Mafate_Marla_solar_panel_dsc00633.jpg" TargetMode="External"/><Relationship Id="rId6" Type="http://schemas.openxmlformats.org/officeDocument/2006/relationships/image" Target="../media/image22.jpg&amp;ehk=Kt4mf5W"/><Relationship Id="rId7" Type="http://schemas.openxmlformats.org/officeDocument/2006/relationships/hyperlink" Target="http://www.franciaoktatas.eu/protection-de-lenvironnement-le-rechauffement-climatique-et-les-especes-animales-en-danger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&amp;ehk=R0ppo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&amp;ehk=3wY8naHrWQOTYzytUHXyYQ&amp;r=0&amp;pid=OfficeInsert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&amp;ehk=JtZfmXbrgeSMcnchdqEteg&amp;r=0&amp;pid=OfficeInser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6B9986-E67C-4771-BD3B-C6483C1563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PROJET EUROPEEN ENVIRONNEMENT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284E0B0-C83C-40F4-A03E-56E53C565D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Rejoignez-nous!</a:t>
            </a:r>
          </a:p>
        </p:txBody>
      </p:sp>
    </p:spTree>
    <p:extLst>
      <p:ext uri="{BB962C8B-B14F-4D97-AF65-F5344CB8AC3E}">
        <p14:creationId xmlns:p14="http://schemas.microsoft.com/office/powerpoint/2010/main" val="118038980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5724758-5448-4BB0-92D5-A9FEAD42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42" y="801792"/>
            <a:ext cx="7341723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07792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576E5CE-2C82-4804-A2BE-CE4A30B73F9A}"/>
              </a:ext>
            </a:extLst>
          </p:cNvPr>
          <p:cNvSpPr txBox="1"/>
          <p:nvPr/>
        </p:nvSpPr>
        <p:spPr>
          <a:xfrm>
            <a:off x="424543" y="276963"/>
            <a:ext cx="524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ce qui concerne le voyage de cette année,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56CFEB2-0A02-4B0D-8AA6-F1AEE1676728}"/>
              </a:ext>
            </a:extLst>
          </p:cNvPr>
          <p:cNvSpPr txBox="1"/>
          <p:nvPr/>
        </p:nvSpPr>
        <p:spPr>
          <a:xfrm>
            <a:off x="5964894" y="75717"/>
            <a:ext cx="377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DESTINATION -  ROTTERDAM</a:t>
            </a:r>
          </a:p>
        </p:txBody>
      </p:sp>
      <p:pic>
        <p:nvPicPr>
          <p:cNvPr id="5" name="Image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D0783F22-FCC2-4D09-80A5-26BC928C7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00" y="1015627"/>
            <a:ext cx="4376083" cy="4889209"/>
          </a:xfrm>
          <a:prstGeom prst="rect">
            <a:avLst/>
          </a:prstGeom>
        </p:spPr>
      </p:pic>
      <p:pic>
        <p:nvPicPr>
          <p:cNvPr id="8" name="Image 7" descr="Une image contenant cité, ciel, bâtiment, rivièr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6E586C10-56ED-4AE0-9F06-73B35259B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244931" y="4239759"/>
            <a:ext cx="4885550" cy="2537669"/>
          </a:xfrm>
          <a:prstGeom prst="rect">
            <a:avLst/>
          </a:prstGeom>
        </p:spPr>
      </p:pic>
      <p:pic>
        <p:nvPicPr>
          <p:cNvPr id="11" name="Image 10" descr="Une image contenant eau, extérieur, ciel, bateau&#10;&#10;Description générée avec un niveau de confiance très élevé">
            <a:extLst>
              <a:ext uri="{FF2B5EF4-FFF2-40B4-BE49-F238E27FC236}">
                <a16:creationId xmlns:a16="http://schemas.microsoft.com/office/drawing/2014/main" xmlns="" id="{48F2C3D6-72C5-4141-8A79-F3DE6CE32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416" y="445049"/>
            <a:ext cx="4029656" cy="3786321"/>
          </a:xfrm>
          <a:prstGeom prst="rect">
            <a:avLst/>
          </a:prstGeom>
        </p:spPr>
      </p:pic>
      <p:pic>
        <p:nvPicPr>
          <p:cNvPr id="13" name="Image 12" descr="Une image contenant eau, bateau, extérieur, rivièr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3EB605CD-005E-45BB-B1F4-77572A852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071" y="536895"/>
            <a:ext cx="3231410" cy="3702864"/>
          </a:xfrm>
          <a:prstGeom prst="rect">
            <a:avLst/>
          </a:prstGeom>
        </p:spPr>
      </p:pic>
      <p:pic>
        <p:nvPicPr>
          <p:cNvPr id="15" name="Image 14" descr="Une image contenant bâtiment, dôme, ciel, extérieur&#10;&#10;Description générée avec un niveau de confiance très élevé">
            <a:extLst>
              <a:ext uri="{FF2B5EF4-FFF2-40B4-BE49-F238E27FC236}">
                <a16:creationId xmlns:a16="http://schemas.microsoft.com/office/drawing/2014/main" xmlns="" id="{2A420879-07CE-4052-98C7-4AC1E490B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415" y="4239759"/>
            <a:ext cx="2375516" cy="253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980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11EE251-9E41-4001-9AFB-ACCC37B528D8}"/>
              </a:ext>
            </a:extLst>
          </p:cNvPr>
          <p:cNvSpPr txBox="1"/>
          <p:nvPr/>
        </p:nvSpPr>
        <p:spPr>
          <a:xfrm>
            <a:off x="3461657" y="167779"/>
            <a:ext cx="365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VOICI QUELQUES VISITES PREVUES : </a:t>
            </a:r>
          </a:p>
        </p:txBody>
      </p:sp>
      <p:pic>
        <p:nvPicPr>
          <p:cNvPr id="9" name="Image 8" descr="Une image contenant ciel, extérieur, arbre, bâtiment&#10;&#10;Description générée avec un niveau de confiance très élevé">
            <a:extLst>
              <a:ext uri="{FF2B5EF4-FFF2-40B4-BE49-F238E27FC236}">
                <a16:creationId xmlns:a16="http://schemas.microsoft.com/office/drawing/2014/main" xmlns="" id="{AED27849-E56D-429B-B7B6-2D4F5F7DE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1"/>
            <a:ext cx="3312367" cy="2584580"/>
          </a:xfrm>
          <a:prstGeom prst="rect">
            <a:avLst/>
          </a:prstGeom>
        </p:spPr>
      </p:pic>
      <p:pic>
        <p:nvPicPr>
          <p:cNvPr id="12" name="Image 11" descr="Une image contenant ciel, extérieur, eau, arbr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E803B721-7794-4A4C-9656-6EFE67999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235" y="1"/>
            <a:ext cx="4082765" cy="28553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170ADFC-F541-40F0-8A4B-EADE6B206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" y="2855324"/>
            <a:ext cx="3303036" cy="2994970"/>
          </a:xfrm>
          <a:prstGeom prst="rect">
            <a:avLst/>
          </a:prstGeom>
        </p:spPr>
      </p:pic>
      <p:pic>
        <p:nvPicPr>
          <p:cNvPr id="16" name="Image 15" descr="Une image contenant eau, extérieur, bâtiment, ciel&#10;&#10;Description générée avec un niveau de confiance très élevé">
            <a:extLst>
              <a:ext uri="{FF2B5EF4-FFF2-40B4-BE49-F238E27FC236}">
                <a16:creationId xmlns:a16="http://schemas.microsoft.com/office/drawing/2014/main" xmlns="" id="{6E8281A6-569E-46B8-B9FD-8B62F0635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190425" y="3828543"/>
            <a:ext cx="3920383" cy="2845837"/>
          </a:xfrm>
          <a:prstGeom prst="rect">
            <a:avLst/>
          </a:prstGeom>
        </p:spPr>
      </p:pic>
      <p:pic>
        <p:nvPicPr>
          <p:cNvPr id="19" name="Image 18" descr="Une image contenant herbe, moulin à vent, objet d’extérieur, extérieur&#10;&#10;Description générée avec un niveau de confiance très élevé">
            <a:extLst>
              <a:ext uri="{FF2B5EF4-FFF2-40B4-BE49-F238E27FC236}">
                <a16:creationId xmlns:a16="http://schemas.microsoft.com/office/drawing/2014/main" xmlns="" id="{B3145471-2053-4350-B725-C36F3CE65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638" y="722969"/>
            <a:ext cx="4143013" cy="2562317"/>
          </a:xfrm>
          <a:prstGeom prst="rect">
            <a:avLst/>
          </a:prstGeom>
        </p:spPr>
      </p:pic>
      <p:pic>
        <p:nvPicPr>
          <p:cNvPr id="21" name="Image 20" descr="Une image contenant eau, extérieur, ciel, bateau&#10;&#10;Description générée avec un niveau de confiance très élevé">
            <a:extLst>
              <a:ext uri="{FF2B5EF4-FFF2-40B4-BE49-F238E27FC236}">
                <a16:creationId xmlns:a16="http://schemas.microsoft.com/office/drawing/2014/main" xmlns="" id="{3ABD71BA-4862-4B1E-BA50-A3C877DD1E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032" y="3574434"/>
            <a:ext cx="4366727" cy="27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8752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5FD6A86-7361-49BC-BF66-C2C8569ED394}"/>
              </a:ext>
            </a:extLst>
          </p:cNvPr>
          <p:cNvSpPr txBox="1"/>
          <p:nvPr/>
        </p:nvSpPr>
        <p:spPr>
          <a:xfrm>
            <a:off x="0" y="629174"/>
            <a:ext cx="12192000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aseline="30000" dirty="0"/>
              <a:t>Réunion spécifique au voyage prévue après les premières inscriptions et premiers paiements,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Date : du dimanche 13 au vendredi 18 mai 2017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Ouvert aux 4e et au 3e – priorité aux élèves participant au projet Environnement (ateliers des mardis et des vendredis), et selon l’implication des élèves dans les cours et dans les mini-projets,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Prix non définitif à ce jour</a:t>
            </a:r>
          </a:p>
          <a:p>
            <a:r>
              <a:rPr lang="fr-FR" sz="2800" baseline="30000" dirty="0"/>
              <a:t>-Mobilisation des élèves pour les fleurs/chocolats etc…pour le financement en parti du projet/voyage</a:t>
            </a:r>
          </a:p>
          <a:p>
            <a:r>
              <a:rPr lang="fr-FR" sz="2800" baseline="30000" dirty="0"/>
              <a:t>-Elèves inscrits au FSE : il y aura une petite réduction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Les non-partants : Cours comme à l’habitude ! Ce ne sont pas des vacances.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Possibilité de présenter le voyage lors des oraux du brevet en Juin.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Hébergement en Auberge de Jeunesse à Rotterdam.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Monnaie : l’Euro – donc pas de change à faire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Langue parlée : Néerlandais et Anglais (oui on parle anglais en dehors de l’Angleterre et des USA)</a:t>
            </a:r>
          </a:p>
        </p:txBody>
      </p:sp>
    </p:spTree>
    <p:extLst>
      <p:ext uri="{BB962C8B-B14F-4D97-AF65-F5344CB8AC3E}">
        <p14:creationId xmlns:p14="http://schemas.microsoft.com/office/powerpoint/2010/main" val="102948959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&#10;&#10;Description générée avec un niveau de confiance élevé">
            <a:extLst>
              <a:ext uri="{FF2B5EF4-FFF2-40B4-BE49-F238E27FC236}">
                <a16:creationId xmlns:a16="http://schemas.microsoft.com/office/drawing/2014/main" xmlns="" id="{F8AC16D8-842C-4E8D-8DB5-CDBF6612A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49290"/>
            <a:ext cx="9420225" cy="67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1D0B51F3-A0C7-401E-AB70-3549B0BA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25691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32876A6-334B-4EA5-915A-533940CFF60C}"/>
              </a:ext>
            </a:extLst>
          </p:cNvPr>
          <p:cNvSpPr txBox="1"/>
          <p:nvPr/>
        </p:nvSpPr>
        <p:spPr>
          <a:xfrm>
            <a:off x="8683646" y="6014478"/>
            <a:ext cx="286488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commons.wikimedia.org/wiki/File:Smart_City_Nansha.jpg"/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sa/3.0/"/>
              </a:rPr>
              <a:t>CC BY-SA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4218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888CE33-B857-4A71-B46C-F72C8527CA83}"/>
              </a:ext>
            </a:extLst>
          </p:cNvPr>
          <p:cNvSpPr txBox="1"/>
          <p:nvPr/>
        </p:nvSpPr>
        <p:spPr>
          <a:xfrm>
            <a:off x="453004" y="427838"/>
            <a:ext cx="7063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</a:rPr>
              <a:t>En quoi l’architecture peut aider à préserver notre planète?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FAF2CDB-FAE7-40F6-A7AB-078E07541757}"/>
              </a:ext>
            </a:extLst>
          </p:cNvPr>
          <p:cNvSpPr txBox="1"/>
          <p:nvPr/>
        </p:nvSpPr>
        <p:spPr>
          <a:xfrm>
            <a:off x="5578679" y="4236440"/>
            <a:ext cx="65434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</a:rPr>
              <a:t>Qu’est ce qui, au niveau mondial/européen, peut être transposé au niveau local (au collège et chez les élèves/professeurs)?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CD8CA4B-1D6A-470F-8A6B-A2C4E259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5" y="1468074"/>
            <a:ext cx="6343650" cy="46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0914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EAF0216-0A4B-48FA-9715-275A322F745A}"/>
              </a:ext>
            </a:extLst>
          </p:cNvPr>
          <p:cNvSpPr txBox="1"/>
          <p:nvPr/>
        </p:nvSpPr>
        <p:spPr>
          <a:xfrm>
            <a:off x="447613" y="371669"/>
            <a:ext cx="812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Projet au sein du collège visant la création d’un dossier ERASMUS</a:t>
            </a:r>
          </a:p>
          <a:p>
            <a:r>
              <a:rPr lang="fr-FR" dirty="0"/>
              <a:t>Et d’une journée de la Terre (</a:t>
            </a:r>
            <a:r>
              <a:rPr lang="fr-FR" dirty="0" err="1"/>
              <a:t>Earth</a:t>
            </a:r>
            <a:r>
              <a:rPr lang="fr-FR" dirty="0"/>
              <a:t> Day) au sein du collège vers le 27 avril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2C98D2A-9CA4-4449-8778-1775F91F274B}"/>
              </a:ext>
            </a:extLst>
          </p:cNvPr>
          <p:cNvSpPr txBox="1"/>
          <p:nvPr/>
        </p:nvSpPr>
        <p:spPr>
          <a:xfrm>
            <a:off x="1057013" y="2645893"/>
            <a:ext cx="557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Activités et ateliers qui vont s’étendre sur 5 ans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DF0A722-0FFA-4DCB-9594-9682AD910569}"/>
              </a:ext>
            </a:extLst>
          </p:cNvPr>
          <p:cNvSpPr txBox="1"/>
          <p:nvPr/>
        </p:nvSpPr>
        <p:spPr>
          <a:xfrm>
            <a:off x="4991450" y="4966283"/>
            <a:ext cx="573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Niveaux concernés : 4</a:t>
            </a:r>
            <a:r>
              <a:rPr lang="fr-FR" baseline="30000" dirty="0"/>
              <a:t>e</a:t>
            </a:r>
            <a:r>
              <a:rPr lang="fr-FR" dirty="0"/>
              <a:t> et 3</a:t>
            </a:r>
            <a:r>
              <a:rPr lang="fr-FR" baseline="30000" dirty="0"/>
              <a:t>e</a:t>
            </a:r>
            <a:r>
              <a:rPr lang="fr-FR" dirty="0"/>
              <a:t> uniquement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AF0B72B-7DC3-43E4-B470-7BB50D400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846191" y="906227"/>
            <a:ext cx="2965508" cy="17396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74D6B5-1242-4046-AD02-33BC3238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57" y="3372374"/>
            <a:ext cx="3151903" cy="20427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BB6908D-A18B-4F89-AA53-135807C7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267" y="4393733"/>
            <a:ext cx="2028505" cy="17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6707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72B94E3-4B1D-49B7-868D-56E96A174E36}"/>
              </a:ext>
            </a:extLst>
          </p:cNvPr>
          <p:cNvSpPr txBox="1"/>
          <p:nvPr/>
        </p:nvSpPr>
        <p:spPr>
          <a:xfrm>
            <a:off x="394282" y="310392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L’EQUIPE DE CHOC QUI ENCADREDONT LE PROJET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C63B79B-94A7-460F-9042-DB3E71B70F0D}"/>
              </a:ext>
            </a:extLst>
          </p:cNvPr>
          <p:cNvSpPr txBox="1"/>
          <p:nvPr/>
        </p:nvSpPr>
        <p:spPr>
          <a:xfrm>
            <a:off x="92279" y="883757"/>
            <a:ext cx="369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dirty="0" err="1"/>
              <a:t>Vaye</a:t>
            </a:r>
            <a:r>
              <a:rPr lang="fr-FR" dirty="0"/>
              <a:t> et Mr Chaillou - SVT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4FCFC1D-29AD-4768-99E3-F1E11EC5B2C7}"/>
              </a:ext>
            </a:extLst>
          </p:cNvPr>
          <p:cNvSpPr txBox="1"/>
          <p:nvPr/>
        </p:nvSpPr>
        <p:spPr>
          <a:xfrm>
            <a:off x="7717872" y="1812022"/>
            <a:ext cx="403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Brunel-</a:t>
            </a:r>
            <a:r>
              <a:rPr lang="fr-FR" dirty="0" err="1"/>
              <a:t>Gadet</a:t>
            </a:r>
            <a:r>
              <a:rPr lang="fr-FR" dirty="0"/>
              <a:t> et </a:t>
            </a:r>
            <a:r>
              <a:rPr lang="fr-FR" dirty="0" smtClean="0"/>
              <a:t>Mme </a:t>
            </a:r>
            <a:r>
              <a:rPr lang="fr-FR" dirty="0" err="1" smtClean="0"/>
              <a:t>Daviaux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C08F4E0-BE39-4474-9062-298E93F5BA92}"/>
              </a:ext>
            </a:extLst>
          </p:cNvPr>
          <p:cNvSpPr txBox="1"/>
          <p:nvPr/>
        </p:nvSpPr>
        <p:spPr>
          <a:xfrm>
            <a:off x="612396" y="2407640"/>
            <a:ext cx="206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dirty="0" err="1"/>
              <a:t>Marchaland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1011E6E-0C65-4418-B4FF-6B47ABEABBA3}"/>
              </a:ext>
            </a:extLst>
          </p:cNvPr>
          <p:cNvSpPr txBox="1"/>
          <p:nvPr/>
        </p:nvSpPr>
        <p:spPr>
          <a:xfrm>
            <a:off x="9303391" y="3313652"/>
            <a:ext cx="224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dirty="0" err="1"/>
              <a:t>Chavigneau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6222FDD-0986-4C40-BD6F-AC2C22ED6148}"/>
              </a:ext>
            </a:extLst>
          </p:cNvPr>
          <p:cNvSpPr txBox="1"/>
          <p:nvPr/>
        </p:nvSpPr>
        <p:spPr>
          <a:xfrm>
            <a:off x="763399" y="3682984"/>
            <a:ext cx="206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dirty="0" err="1"/>
              <a:t>Debertonne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35EEE77-776D-4674-927B-0A30D3A21934}"/>
              </a:ext>
            </a:extLst>
          </p:cNvPr>
          <p:cNvSpPr txBox="1"/>
          <p:nvPr/>
        </p:nvSpPr>
        <p:spPr>
          <a:xfrm>
            <a:off x="1015069" y="5125673"/>
            <a:ext cx="166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dirty="0" err="1"/>
              <a:t>Maurin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A903E94-3B48-4380-AE1A-B28DD0FD9727}"/>
              </a:ext>
            </a:extLst>
          </p:cNvPr>
          <p:cNvSpPr txBox="1"/>
          <p:nvPr/>
        </p:nvSpPr>
        <p:spPr>
          <a:xfrm>
            <a:off x="10335237" y="310392"/>
            <a:ext cx="141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dirty="0" err="1"/>
              <a:t>Picou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7BAD822-F759-44AB-9899-80EAD9C40B2B}"/>
              </a:ext>
            </a:extLst>
          </p:cNvPr>
          <p:cNvSpPr txBox="1"/>
          <p:nvPr/>
        </p:nvSpPr>
        <p:spPr>
          <a:xfrm>
            <a:off x="10276513" y="5209564"/>
            <a:ext cx="153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….et les AP!</a:t>
            </a:r>
          </a:p>
        </p:txBody>
      </p:sp>
      <p:pic>
        <p:nvPicPr>
          <p:cNvPr id="12" name="Image 11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xmlns="" id="{C8C9FA08-F840-49F1-A2FF-5B8ED485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075" y="710502"/>
            <a:ext cx="2741834" cy="16526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D3858B7-2AA9-4338-BA0C-106E76E8F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222" y="2077443"/>
            <a:ext cx="1143000" cy="1371600"/>
          </a:xfrm>
          <a:prstGeom prst="rect">
            <a:avLst/>
          </a:prstGeom>
        </p:spPr>
      </p:pic>
      <p:pic>
        <p:nvPicPr>
          <p:cNvPr id="16" name="Image 15" descr="Une image contenant graphiques vectoriels&#10;&#10;Description générée avec un niveau de confiance élevé">
            <a:extLst>
              <a:ext uri="{FF2B5EF4-FFF2-40B4-BE49-F238E27FC236}">
                <a16:creationId xmlns:a16="http://schemas.microsoft.com/office/drawing/2014/main" xmlns="" id="{8482C294-BC2C-4367-801D-E571A1A97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608" y="101484"/>
            <a:ext cx="1542688" cy="1564546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xmlns="" id="{53544193-775E-4065-8D57-2AFC6D338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280" y="3530209"/>
            <a:ext cx="2195061" cy="13773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E820432-B656-456F-9262-29879F83A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151" y="1253089"/>
            <a:ext cx="1928041" cy="168016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EAAA954-FE6E-4B41-A0D3-785798433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191" y="2933258"/>
            <a:ext cx="2654417" cy="1560395"/>
          </a:xfrm>
          <a:prstGeom prst="rect">
            <a:avLst/>
          </a:prstGeom>
        </p:spPr>
      </p:pic>
      <p:pic>
        <p:nvPicPr>
          <p:cNvPr id="28" name="Image 27" descr="Une image contenant personne, homme, habits, debout&#10;&#10;Description générée avec un niveau de confiance élevé">
            <a:extLst>
              <a:ext uri="{FF2B5EF4-FFF2-40B4-BE49-F238E27FC236}">
                <a16:creationId xmlns:a16="http://schemas.microsoft.com/office/drawing/2014/main" xmlns="" id="{016D6251-014C-41C3-9C61-C01C237DF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50385" y="4732264"/>
            <a:ext cx="1619955" cy="1787373"/>
          </a:xfrm>
          <a:prstGeom prst="rect">
            <a:avLst/>
          </a:prstGeom>
        </p:spPr>
      </p:pic>
      <p:pic>
        <p:nvPicPr>
          <p:cNvPr id="30" name="Image 29" descr="Une image contenant clipart&#10;&#10;Description générée avec un niveau de confiance très élevé">
            <a:extLst>
              <a:ext uri="{FF2B5EF4-FFF2-40B4-BE49-F238E27FC236}">
                <a16:creationId xmlns:a16="http://schemas.microsoft.com/office/drawing/2014/main" xmlns="" id="{B7CED29D-DD5B-4FF8-83F8-C5DDE2948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7129" y="5206867"/>
            <a:ext cx="2333319" cy="13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0035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8AC9943-9631-40A3-B4B0-2677D2E4910B}"/>
              </a:ext>
            </a:extLst>
          </p:cNvPr>
          <p:cNvSpPr txBox="1"/>
          <p:nvPr/>
        </p:nvSpPr>
        <p:spPr>
          <a:xfrm rot="10800000" flipH="1" flipV="1">
            <a:off x="4488283" y="275609"/>
            <a:ext cx="460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</a:rPr>
              <a:t>ANNEE     2017 - 2018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3D9E595-A870-4C6B-96E0-A9B88DA5A851}"/>
              </a:ext>
            </a:extLst>
          </p:cNvPr>
          <p:cNvSpPr txBox="1"/>
          <p:nvPr/>
        </p:nvSpPr>
        <p:spPr>
          <a:xfrm>
            <a:off x="1040235" y="1417739"/>
            <a:ext cx="313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Expérimentation d’un mur végétalisé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B16486-5F75-4F86-8577-0F9B92E65402}"/>
              </a:ext>
            </a:extLst>
          </p:cNvPr>
          <p:cNvSpPr txBox="1"/>
          <p:nvPr/>
        </p:nvSpPr>
        <p:spPr>
          <a:xfrm>
            <a:off x="1040235" y="2711042"/>
            <a:ext cx="313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Réalisation d’une maquette de ville « smart » ou écologique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B8CEBA1-98B3-46D7-BFBE-90A5521BC159}"/>
              </a:ext>
            </a:extLst>
          </p:cNvPr>
          <p:cNvSpPr txBox="1"/>
          <p:nvPr/>
        </p:nvSpPr>
        <p:spPr>
          <a:xfrm>
            <a:off x="1133912" y="4539842"/>
            <a:ext cx="313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Création d’objets en papiers recyclés et meubles en carton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A8262B1-A09D-46BB-93CA-A99A5BA3DB7E}"/>
              </a:ext>
            </a:extLst>
          </p:cNvPr>
          <p:cNvSpPr txBox="1"/>
          <p:nvPr/>
        </p:nvSpPr>
        <p:spPr>
          <a:xfrm>
            <a:off x="7524925" y="1417738"/>
            <a:ext cx="313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sorties sur le thème de l’environnement comme Civaux, un barrage, les éoliennes de St Sauveur….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B771C3A-B0BC-4FA6-82E3-A92F78FAB69C}"/>
              </a:ext>
            </a:extLst>
          </p:cNvPr>
          <p:cNvSpPr txBox="1"/>
          <p:nvPr/>
        </p:nvSpPr>
        <p:spPr>
          <a:xfrm>
            <a:off x="7736047" y="3311206"/>
            <a:ext cx="3137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Voyage scolaire à Rotterdam, ville écologique et industrielle</a:t>
            </a:r>
          </a:p>
        </p:txBody>
      </p:sp>
      <p:pic>
        <p:nvPicPr>
          <p:cNvPr id="9" name="Image 8" descr="Une image contenant arbre, extérieur, plante, terrain&#10;&#10;Description générée avec un niveau de confiance très élevé">
            <a:extLst>
              <a:ext uri="{FF2B5EF4-FFF2-40B4-BE49-F238E27FC236}">
                <a16:creationId xmlns:a16="http://schemas.microsoft.com/office/drawing/2014/main" xmlns="" id="{5107E442-3FA4-4EA2-95DA-822061930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271394" y="820711"/>
            <a:ext cx="2051006" cy="1767178"/>
          </a:xfrm>
          <a:prstGeom prst="rect">
            <a:avLst/>
          </a:prstGeom>
        </p:spPr>
      </p:pic>
      <p:pic>
        <p:nvPicPr>
          <p:cNvPr id="12" name="Image 11" descr="Une image contenant personne, intérieur, enfant, jeun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5A12B923-2BB0-4397-9B8C-DF1EA0B4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763" y="5001507"/>
            <a:ext cx="1463040" cy="914400"/>
          </a:xfrm>
          <a:prstGeom prst="rect">
            <a:avLst/>
          </a:prstGeom>
        </p:spPr>
      </p:pic>
      <p:pic>
        <p:nvPicPr>
          <p:cNvPr id="14" name="Image 13" descr="Une image contenant ciel, eau, cité, rivièr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555BD77F-C05B-4D15-83D3-D359A0D51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400" y="4234536"/>
            <a:ext cx="5455743" cy="24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7151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7B0A5EB-EB7B-40A8-A539-B7F845033E42}"/>
              </a:ext>
            </a:extLst>
          </p:cNvPr>
          <p:cNvSpPr txBox="1"/>
          <p:nvPr/>
        </p:nvSpPr>
        <p:spPr>
          <a:xfrm>
            <a:off x="629174" y="243281"/>
            <a:ext cx="1087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les années suivantes ……………</a:t>
            </a:r>
          </a:p>
          <a:p>
            <a:endParaRPr lang="fr-FR" dirty="0"/>
          </a:p>
          <a:p>
            <a:r>
              <a:rPr lang="fr-FR" dirty="0"/>
              <a:t>Transmissions du savoir entre élèves de 4</a:t>
            </a:r>
            <a:r>
              <a:rPr lang="fr-FR" baseline="30000" dirty="0"/>
              <a:t>ème</a:t>
            </a:r>
            <a:r>
              <a:rPr lang="fr-FR" dirty="0"/>
              <a:t> et de 3</a:t>
            </a:r>
            <a:r>
              <a:rPr lang="fr-FR" baseline="30000" dirty="0"/>
              <a:t>ème</a:t>
            </a:r>
            <a:r>
              <a:rPr lang="fr-FR" dirty="0"/>
              <a:t> pour alimenter la cohésion et bonne entente scolaire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9F82207-F147-4710-A9F8-2F0C23702C56}"/>
              </a:ext>
            </a:extLst>
          </p:cNvPr>
          <p:cNvSpPr txBox="1"/>
          <p:nvPr/>
        </p:nvSpPr>
        <p:spPr>
          <a:xfrm>
            <a:off x="697683" y="5385733"/>
            <a:ext cx="469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Panneaux solaires et panneaux rafraichissants créés par les élèves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CBBCE94-1E76-4407-BF78-B31E927CF0A4}"/>
              </a:ext>
            </a:extLst>
          </p:cNvPr>
          <p:cNvSpPr txBox="1"/>
          <p:nvPr/>
        </p:nvSpPr>
        <p:spPr>
          <a:xfrm>
            <a:off x="788564" y="2484540"/>
            <a:ext cx="2726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Réalisation d’éoliennes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E0F0424-7FA8-4794-B609-27223D9C2501}"/>
              </a:ext>
            </a:extLst>
          </p:cNvPr>
          <p:cNvSpPr txBox="1"/>
          <p:nvPr/>
        </p:nvSpPr>
        <p:spPr>
          <a:xfrm>
            <a:off x="714462" y="3784834"/>
            <a:ext cx="4697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Fabrication d’un mur végétal plus grand avec système d’alimentation en eau et éclairage LED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85E0F9D-7600-46F4-9037-DCB79311FE7A}"/>
              </a:ext>
            </a:extLst>
          </p:cNvPr>
          <p:cNvSpPr txBox="1"/>
          <p:nvPr/>
        </p:nvSpPr>
        <p:spPr>
          <a:xfrm>
            <a:off x="7494165" y="1938175"/>
            <a:ext cx="4697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début de notre partenariat européen avec des pays étrangers! (si dossier ERASMUS validé)</a:t>
            </a:r>
          </a:p>
          <a:p>
            <a:endParaRPr lang="fr-FR" dirty="0"/>
          </a:p>
          <a:p>
            <a:r>
              <a:rPr lang="fr-FR" dirty="0"/>
              <a:t>OU</a:t>
            </a:r>
          </a:p>
          <a:p>
            <a:endParaRPr lang="fr-FR" dirty="0"/>
          </a:p>
          <a:p>
            <a:r>
              <a:rPr lang="fr-FR" dirty="0"/>
              <a:t>Voyage scolaire sur le thème de l’environnement</a:t>
            </a:r>
          </a:p>
        </p:txBody>
      </p:sp>
      <p:pic>
        <p:nvPicPr>
          <p:cNvPr id="8" name="Image 7" descr="Une image contenant moulin à vent, objet d’extérieur, ciel, extérieur&#10;&#10;Description générée avec un niveau de confiance très élevé">
            <a:extLst>
              <a:ext uri="{FF2B5EF4-FFF2-40B4-BE49-F238E27FC236}">
                <a16:creationId xmlns:a16="http://schemas.microsoft.com/office/drawing/2014/main" xmlns="" id="{0B077B93-0212-4D45-A439-1FD6C8DD9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004223" y="1373500"/>
            <a:ext cx="1842903" cy="2222079"/>
          </a:xfrm>
          <a:prstGeom prst="rect">
            <a:avLst/>
          </a:prstGeom>
        </p:spPr>
      </p:pic>
      <p:pic>
        <p:nvPicPr>
          <p:cNvPr id="11" name="Image 10" descr="Une image contenant cellule photovoltaïque, objet d’extérieur, herbe, terrain&#10;&#10;Description générée avec un niveau de confiance très élevé">
            <a:extLst>
              <a:ext uri="{FF2B5EF4-FFF2-40B4-BE49-F238E27FC236}">
                <a16:creationId xmlns:a16="http://schemas.microsoft.com/office/drawing/2014/main" xmlns="" id="{B4F4C229-16A0-4DAA-893C-950A97D4C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629322" y="4606956"/>
            <a:ext cx="2284602" cy="1854292"/>
          </a:xfrm>
          <a:prstGeom prst="rect">
            <a:avLst/>
          </a:prstGeom>
        </p:spPr>
      </p:pic>
      <p:pic>
        <p:nvPicPr>
          <p:cNvPr id="14" name="Image 13" descr="Une image contenant ours, polaire, animal, roch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4B2FF99D-2396-46CB-969B-0DB62E43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560294" y="3999828"/>
            <a:ext cx="2570537" cy="16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674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B156185-2890-4310-A768-5B5036A52529}"/>
              </a:ext>
            </a:extLst>
          </p:cNvPr>
          <p:cNvSpPr txBox="1"/>
          <p:nvPr/>
        </p:nvSpPr>
        <p:spPr>
          <a:xfrm>
            <a:off x="570451" y="318781"/>
            <a:ext cx="291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POUR LE DNB 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DA9DA4E-9B75-4C42-A5D4-E514ABEF90F8}"/>
              </a:ext>
            </a:extLst>
          </p:cNvPr>
          <p:cNvSpPr txBox="1"/>
          <p:nvPr/>
        </p:nvSpPr>
        <p:spPr>
          <a:xfrm>
            <a:off x="279919" y="943848"/>
            <a:ext cx="70757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-présentation à l’oral du projet en fin d’année : EPI Transition écologique et développement durable : Parcours Avenir et Citoyen</a:t>
            </a:r>
          </a:p>
          <a:p>
            <a:endParaRPr lang="fr-FR" dirty="0"/>
          </a:p>
          <a:p>
            <a:r>
              <a:rPr lang="fr-FR" dirty="0"/>
              <a:t>-formation du futurs citoyens</a:t>
            </a:r>
          </a:p>
          <a:p>
            <a:endParaRPr lang="fr-FR" dirty="0"/>
          </a:p>
          <a:p>
            <a:r>
              <a:rPr lang="fr-FR" dirty="0"/>
              <a:t>-découverte de métiers autour de l’écologie et partenariat avec le lycée de Thuré</a:t>
            </a:r>
          </a:p>
          <a:p>
            <a:endParaRPr lang="fr-FR" dirty="0"/>
          </a:p>
          <a:p>
            <a:r>
              <a:rPr lang="fr-FR" dirty="0"/>
              <a:t>-de nombreuses compétences validées dans chaque discipline du projet</a:t>
            </a:r>
          </a:p>
          <a:p>
            <a:endParaRPr lang="fr-FR" dirty="0"/>
          </a:p>
          <a:p>
            <a:r>
              <a:rPr lang="fr-FR" dirty="0"/>
              <a:t>-pratiquer l’anglais hors classe et hors pays anglophones</a:t>
            </a:r>
          </a:p>
          <a:p>
            <a:endParaRPr lang="fr-FR" dirty="0"/>
          </a:p>
          <a:p>
            <a:r>
              <a:rPr lang="fr-FR" dirty="0"/>
              <a:t>-découverte de la mondialisation</a:t>
            </a:r>
          </a:p>
          <a:p>
            <a:endParaRPr lang="fr-FR" dirty="0"/>
          </a:p>
          <a:p>
            <a:r>
              <a:rPr lang="fr-FR" dirty="0"/>
              <a:t>-manipulation des outils numériques</a:t>
            </a:r>
          </a:p>
          <a:p>
            <a:endParaRPr lang="fr-FR" dirty="0"/>
          </a:p>
          <a:p>
            <a:r>
              <a:rPr lang="fr-FR" dirty="0"/>
              <a:t>-inscription du projet dans le livret numérique (FOLIOS) de l’élève</a:t>
            </a:r>
          </a:p>
        </p:txBody>
      </p:sp>
      <p:pic>
        <p:nvPicPr>
          <p:cNvPr id="5" name="Image 4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xmlns="" id="{FA054FAB-9EFB-45F9-A26A-4A5DAFB0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65" y="1866123"/>
            <a:ext cx="5100735" cy="35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254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4CFF84E-056F-4A8C-86AD-D59604452588}"/>
              </a:ext>
            </a:extLst>
          </p:cNvPr>
          <p:cNvSpPr txBox="1"/>
          <p:nvPr/>
        </p:nvSpPr>
        <p:spPr>
          <a:xfrm>
            <a:off x="612396" y="394282"/>
            <a:ext cx="5209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CONDITIONS POUR PARTICIPER AU PROJET 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94C298E-484A-4547-9111-1F3E393E692C}"/>
              </a:ext>
            </a:extLst>
          </p:cNvPr>
          <p:cNvSpPr txBox="1"/>
          <p:nvPr/>
        </p:nvSpPr>
        <p:spPr>
          <a:xfrm>
            <a:off x="1065402" y="1249960"/>
            <a:ext cx="1065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-venir aux ateliers organisés le mardi de 13h à 14h (ce ne sera pas tout le long de l’année) et participer aux actions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961EE27-9E82-4780-9D17-99A9DBABE3DC}"/>
              </a:ext>
            </a:extLst>
          </p:cNvPr>
          <p:cNvSpPr txBox="1"/>
          <p:nvPr/>
        </p:nvSpPr>
        <p:spPr>
          <a:xfrm>
            <a:off x="1065403" y="2157369"/>
            <a:ext cx="630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-être volontaire et motivé, peu importe le niveau scolaire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CBBDF8B-AEB6-4471-8566-27DBEF62466C}"/>
              </a:ext>
            </a:extLst>
          </p:cNvPr>
          <p:cNvSpPr txBox="1"/>
          <p:nvPr/>
        </p:nvSpPr>
        <p:spPr>
          <a:xfrm>
            <a:off x="1133912" y="2971101"/>
            <a:ext cx="278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-être en 4</a:t>
            </a:r>
            <a:r>
              <a:rPr lang="fr-FR" baseline="30000" dirty="0"/>
              <a:t>ème</a:t>
            </a:r>
            <a:r>
              <a:rPr lang="fr-FR" dirty="0"/>
              <a:t> ou 3ème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EFCC6A3-E323-4D23-90C3-594C0AA04631}"/>
              </a:ext>
            </a:extLst>
          </p:cNvPr>
          <p:cNvSpPr txBox="1"/>
          <p:nvPr/>
        </p:nvSpPr>
        <p:spPr>
          <a:xfrm>
            <a:off x="3540154" y="4548476"/>
            <a:ext cx="6425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RECOMPENSE : ces élèves seront prioritaires pour les sorties scolaires du projet durant l’année ainsi que pour le voyage scolaire ou le partenariat européen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B3823ED-8D59-4014-B761-EE5E2FE5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75" y="3784833"/>
            <a:ext cx="2538485" cy="19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3647"/>
      </p:ext>
    </p:extLst>
  </p:cSld>
  <p:clrMapOvr>
    <a:masterClrMapping/>
  </p:clrMapOvr>
  <p:transition xmlns:p14="http://schemas.microsoft.com/office/powerpoint/2010/main" spd="slow">
    <p:fade/>
  </p:transition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300</TotalTime>
  <Words>612</Words>
  <Application>Microsoft Macintosh PowerPoint</Application>
  <PresentationFormat>Personnalisé</PresentationFormat>
  <Paragraphs>78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Ronds dans l’eau</vt:lpstr>
      <vt:lpstr>PROJET EUROPEEN ENVIRONNEMENT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EUROPEEN ENVIRONNEMENT</dc:title>
  <dc:creator>Anne-Lise MAURIN</dc:creator>
  <cp:lastModifiedBy>Mathieu</cp:lastModifiedBy>
  <cp:revision>14</cp:revision>
  <dcterms:created xsi:type="dcterms:W3CDTF">2017-09-02T14:10:21Z</dcterms:created>
  <dcterms:modified xsi:type="dcterms:W3CDTF">2018-03-19T17:02:46Z</dcterms:modified>
</cp:coreProperties>
</file>