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61" r:id="rId4"/>
    <p:sldId id="270" r:id="rId5"/>
    <p:sldId id="272" r:id="rId6"/>
    <p:sldId id="267" r:id="rId7"/>
    <p:sldId id="269" r:id="rId8"/>
    <p:sldId id="259" r:id="rId9"/>
    <p:sldId id="274" r:id="rId10"/>
    <p:sldId id="273" r:id="rId11"/>
    <p:sldId id="260" r:id="rId12"/>
    <p:sldId id="264" r:id="rId13"/>
    <p:sldId id="266" r:id="rId14"/>
    <p:sldId id="276" r:id="rId1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9329613-CD03-4C0B-98A1-C8F772BD3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A545C4-6DC4-48F8-BACB-A3A79D945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6DC08B-5C26-4043-987D-ECA172D3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C192CDE-E91B-4A23-AB8B-70712CE24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0A7FFC-96BE-478C-BDBB-93D68E0EF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73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EC9CDD-0DD7-470C-ABBC-31DC901E5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8C03B54-A1F1-47BD-A54F-0D48AFFE5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400A77-70D3-4F9A-912D-99485A834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4276E6-3656-453A-8227-1CE4795E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A06862-7DD7-49E7-B72D-0A11EBEC2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812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C81D83F-DAB8-4134-9237-AF22ECC2E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C4AA14-49CF-4BAE-B901-15580C5DA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9CE455-D846-43D4-909A-1B8CBF0A9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2B6B2A-72E9-430B-9D2B-8CB0F636A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9B5C84-6801-45BE-B3BB-ABAE2FCC6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00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821C9A-37A3-42E2-9545-E57DA14F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033FD2-937B-4F07-ABF1-3DA2B39C83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02BC57-4987-4273-A6E1-A940046F2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1450D3-A57F-4497-BC76-297E308E0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6DF406-ACBB-4A46-AF5D-661BBD16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960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A5E62-3001-45B0-B41E-B27E90859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A46F5F-B032-49B8-A7BC-7B15D0213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7F7C54-FFB6-4000-825B-126E9AD96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B20EA8-FB89-49A6-AE86-33351A55A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06AE3F-F471-4354-BB04-52E2D1554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2477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D3752C-5AD0-474E-893B-AFBCE537A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74A62A-B8C7-447E-B43C-5C6D16AD7B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8C2EC60-0B0E-452E-B9B6-36ABA92AC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408E39-1F23-4657-8246-E5170F600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EA77BB-86F2-43D1-B85A-6169DC89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54B76F-146A-42ED-9E1C-1D7D2A8C2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36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7DB674-D34E-4F6E-84DC-D30AE8A58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F1B32A-14BA-4859-89AF-AF437CE2D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FF7A598-26CF-4706-A8EB-BB2B1B954C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3205E13-AF3B-4163-8B73-66E80A186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DF92CA7-B2DB-4F78-8453-86E9981BC0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E430687-7C00-48AB-A377-667E8482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F1CB96C-A885-47BF-ABC0-EB397C25D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85CDD75-224A-445E-936C-768FBF1E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8761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40CA65-CD9C-4925-8D9C-A2BB97076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0E2F75B-C59A-4A73-B375-7649BD08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BA7E2E-1D61-4EA8-A3D4-5AD18AC57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558DEC8-8418-40F8-97FD-7867DD2E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926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E3BC6A5-D016-4F10-9FD2-73F3B6250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775F12-5C8C-4E9B-81E0-C8388DB2F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F4AD4A-826F-4284-80F1-BED5969A8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35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5AD03C-6008-4A24-A990-20C42368F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982896-87B3-4B9A-ADC4-779FB45ED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3F8374-6A50-4549-8848-8509601B13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94DE352-A98A-470A-9D6C-C8BF2857F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80B14D-5075-4AFD-9030-65100BBE5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F97CC2-59BD-4616-B944-C62ACAE0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709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31A6D-98F3-440A-93EB-E783176A1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BAE7C9-61FC-4E5E-8713-71268A3D0B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E9FE18-122B-44C1-9AFF-4945DE9A2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3C330B-6E94-4667-9586-43189D9BD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C3A3C2F-04BF-47CF-9679-5FAEE5338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DDD0C25-212F-4E0E-BDA3-BCCF7A52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495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4BEFB16-A07A-4EBC-930F-919FB5441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642F8E-0230-448F-ACE6-AC2FC6598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369659-1642-4D21-965C-9F25245AFB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E7DD7-0E18-4B9A-87C4-DB870EF4ADA3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146CC80-8BB9-49C3-89C4-5A7D13155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3143F6-E53C-4390-AA59-6ED4FDC6EB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B5D61-5225-4392-82B5-7148DEF8586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59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pad.app/p/1495204/26dbc989267ef8" TargetMode="External"/><Relationship Id="rId2" Type="http://schemas.openxmlformats.org/officeDocument/2006/relationships/hyperlink" Target="https://www.ac-poitiers.fr/vie-de-l-eleve-en-charente-maritime-122357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ac-poitiers.fr/les-ecoles-et-etablissements-scolaires-en-charente-maritime-121616" TargetMode="External"/><Relationship Id="rId4" Type="http://schemas.openxmlformats.org/officeDocument/2006/relationships/hyperlink" Target="https://data.education.gouv.fr/futur-pro/accueil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071573-5DBE-4949-8D2D-0BAD0B9E32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888845"/>
            <a:ext cx="9226923" cy="2548684"/>
          </a:xfrm>
        </p:spPr>
        <p:txBody>
          <a:bodyPr>
            <a:noAutofit/>
          </a:bodyPr>
          <a:lstStyle/>
          <a:p>
            <a:r>
              <a:rPr lang="fr-FR" sz="4000" b="1" dirty="0"/>
              <a:t>Réunion d’information à destination </a:t>
            </a:r>
            <a:br>
              <a:rPr lang="fr-FR" sz="4000" b="1" dirty="0"/>
            </a:br>
            <a:r>
              <a:rPr lang="fr-FR" sz="4000" b="1" dirty="0">
                <a:solidFill>
                  <a:srgbClr val="FF0000"/>
                </a:solidFill>
              </a:rPr>
              <a:t>des parents d’élèves</a:t>
            </a:r>
            <a:br>
              <a:rPr lang="fr-FR" sz="4000" b="1" dirty="0">
                <a:solidFill>
                  <a:srgbClr val="FF0000"/>
                </a:solidFill>
              </a:rPr>
            </a:br>
            <a:br>
              <a:rPr lang="fr-FR" sz="4000" b="1" dirty="0">
                <a:solidFill>
                  <a:srgbClr val="FF0000"/>
                </a:solidFill>
              </a:rPr>
            </a:br>
            <a:r>
              <a:rPr lang="fr-FR" sz="4000" b="1" dirty="0">
                <a:solidFill>
                  <a:srgbClr val="FF0000"/>
                </a:solidFill>
              </a:rPr>
              <a:t>AFFECTATION APRES LA CLASSE DE 3EME</a:t>
            </a:r>
            <a:br>
              <a:rPr lang="fr-FR" sz="4000" b="1" dirty="0"/>
            </a:br>
            <a:r>
              <a:rPr lang="fr-FR" sz="4000" b="1" dirty="0"/>
              <a:t>en Charente Maritime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19FA00-A971-478D-879C-DD1F1C421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6923" y="4625402"/>
            <a:ext cx="9144000" cy="1655762"/>
          </a:xfrm>
        </p:spPr>
        <p:txBody>
          <a:bodyPr>
            <a:normAutofit/>
          </a:bodyPr>
          <a:lstStyle/>
          <a:p>
            <a:r>
              <a:rPr lang="fr-FR" sz="1800" dirty="0"/>
              <a:t>Mai 2026</a:t>
            </a:r>
          </a:p>
          <a:p>
            <a:r>
              <a:rPr lang="fr-FR" sz="1800" dirty="0"/>
              <a:t>Collège : </a:t>
            </a:r>
          </a:p>
          <a:p>
            <a:r>
              <a:rPr lang="fr-FR" sz="1800" dirty="0"/>
              <a:t>CIO : </a:t>
            </a:r>
          </a:p>
          <a:p>
            <a:r>
              <a:rPr lang="fr-FR" sz="1800" dirty="0"/>
              <a:t>Psychologue Education Nationale EDO et permanences établissement </a:t>
            </a:r>
            <a:r>
              <a:rPr lang="fr-FR" dirty="0"/>
              <a:t>: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D6854E-39A9-422F-8953-507B8589197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0270"/>
            <a:ext cx="3213847" cy="139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72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DE7353-CF8E-4C8C-8013-2E58F2DD2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6" y="347541"/>
            <a:ext cx="8599499" cy="1460500"/>
          </a:xfrm>
        </p:spPr>
        <p:txBody>
          <a:bodyPr>
            <a:normAutofit fontScale="90000"/>
          </a:bodyPr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Affectation en voie professionnelle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CAP et Bac professionnels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 sous statut scolaire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C88DD2-01A8-47ED-A41A-9F711ACB5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77" y="2381299"/>
            <a:ext cx="10894255" cy="44767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200" b="1" dirty="0"/>
              <a:t>Le pré-tour du 17 au 19 juin</a:t>
            </a:r>
          </a:p>
          <a:p>
            <a:pPr marL="0" indent="0" algn="just">
              <a:buNone/>
            </a:pPr>
            <a:endParaRPr lang="fr-FR" sz="2200" dirty="0"/>
          </a:p>
          <a:p>
            <a:pPr algn="just">
              <a:buFontTx/>
              <a:buChar char="-"/>
            </a:pPr>
            <a:r>
              <a:rPr lang="fr-FR" sz="2200" dirty="0"/>
              <a:t>Proposé à un élève identifié comme “non assuré d’une affectation”</a:t>
            </a:r>
          </a:p>
          <a:p>
            <a:pPr marL="0" indent="0" algn="just">
              <a:buNone/>
            </a:pPr>
            <a:endParaRPr lang="fr-FR" sz="2200" dirty="0"/>
          </a:p>
          <a:p>
            <a:pPr marL="0" indent="0" algn="just">
              <a:buNone/>
            </a:pPr>
            <a:r>
              <a:rPr lang="fr-FR" sz="2200" dirty="0"/>
              <a:t> - L’élève sera reçu avec sa famille par le Chef d’établissement du collège afin de consolider son dossier et de faire des vœux complémentaires (1 ou plusieurs nouveau(x) </a:t>
            </a:r>
            <a:r>
              <a:rPr lang="fr-FR" sz="2200" dirty="0" err="1"/>
              <a:t>voeu</a:t>
            </a:r>
            <a:r>
              <a:rPr lang="fr-FR" sz="2200" dirty="0"/>
              <a:t>(x) peuvent être ajouté(s) avec accord des responsables légaux)</a:t>
            </a:r>
          </a:p>
          <a:p>
            <a:pPr marL="0" indent="0" algn="just">
              <a:buNone/>
            </a:pPr>
            <a:endParaRPr lang="fr-FR" sz="2200" dirty="0"/>
          </a:p>
          <a:p>
            <a:pPr marL="0" indent="0" algn="just">
              <a:buNone/>
            </a:pPr>
            <a:r>
              <a:rPr lang="fr-FR" sz="2200" dirty="0"/>
              <a:t>- La première liste de </a:t>
            </a:r>
            <a:r>
              <a:rPr lang="fr-FR" sz="2200" dirty="0" err="1"/>
              <a:t>voeux</a:t>
            </a:r>
            <a:r>
              <a:rPr lang="fr-FR" sz="2200" dirty="0"/>
              <a:t> est conservée et ne peut-être modifiée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D12EC6D6-95F5-40E8-BC30-958CCF557BB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871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C45F3A-7BAC-4AF3-8924-05D7AB85B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5552" y="365125"/>
            <a:ext cx="7938247" cy="1325563"/>
          </a:xfrm>
        </p:spPr>
        <p:txBody>
          <a:bodyPr/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Résultats de l’affectation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4BD6EE-F8EE-4018-BDB6-7105FDC2A4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200" dirty="0"/>
              <a:t>RESULTATS D’AFFECTATION : LE 30 JUIN</a:t>
            </a:r>
          </a:p>
          <a:p>
            <a:r>
              <a:rPr lang="fr-FR" sz="2200" dirty="0"/>
              <a:t>Voie professionnelle : 3 situations possibles:</a:t>
            </a:r>
          </a:p>
          <a:p>
            <a:pPr lvl="1"/>
            <a:r>
              <a:rPr lang="fr-FR" sz="2200" dirty="0"/>
              <a:t>Affecté(e) : aller s’inscrire</a:t>
            </a:r>
          </a:p>
          <a:p>
            <a:pPr lvl="1"/>
            <a:r>
              <a:rPr lang="fr-FR" sz="2200" dirty="0"/>
              <a:t>Refusé(e) ou liste supplémentaire : accompagnement par l’établissement d’origine    et/ou le CIO</a:t>
            </a:r>
          </a:p>
          <a:p>
            <a:pPr lvl="1"/>
            <a:r>
              <a:rPr lang="fr-FR" sz="2200" dirty="0"/>
              <a:t>Gestion de la liste supplémentaire par les lycées en fonction des inscriptions</a:t>
            </a:r>
          </a:p>
          <a:p>
            <a:r>
              <a:rPr lang="fr-FR" sz="2200" dirty="0"/>
              <a:t>INSCRIPTION OBLIGATOIRE A FAIRE DANS LE LYCEE d’AFFECTATION POUR LE 6 JUILLET</a:t>
            </a:r>
          </a:p>
          <a:p>
            <a:r>
              <a:rPr lang="fr-FR" sz="2200" i="1" dirty="0"/>
              <a:t>Faute d’inscription risque de perdre l’affectation proposée</a:t>
            </a:r>
            <a:endParaRPr lang="fr-FR" sz="2200" b="1" dirty="0"/>
          </a:p>
          <a:p>
            <a:pPr marL="0" indent="0">
              <a:buNone/>
            </a:pPr>
            <a:endParaRPr lang="fr-FR" b="1" dirty="0"/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42820A2-5939-44E5-94E8-44CB50AA944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92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65F968-852B-4C4B-B116-D872362C1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5894" y="365125"/>
            <a:ext cx="7897906" cy="1325563"/>
          </a:xfrm>
        </p:spPr>
        <p:txBody>
          <a:bodyPr/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Tours suivants dans la voie professionnelle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C46F935-24F0-4999-A06F-A50BF03BB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400" dirty="0"/>
              <a:t>TOURS SUIVANTS : </a:t>
            </a:r>
          </a:p>
          <a:p>
            <a:pPr lvl="1"/>
            <a:r>
              <a:rPr lang="fr-FR" b="1" dirty="0"/>
              <a:t>Juillet </a:t>
            </a:r>
            <a:r>
              <a:rPr lang="fr-FR" dirty="0"/>
              <a:t>: du 6 juillet 14h au 8 juillet à 16h. </a:t>
            </a:r>
          </a:p>
          <a:p>
            <a:pPr lvl="1"/>
            <a:r>
              <a:rPr lang="fr-FR" b="1" dirty="0"/>
              <a:t>Septembre</a:t>
            </a:r>
            <a:r>
              <a:rPr lang="fr-FR" dirty="0"/>
              <a:t> : du 4 au 7 septembre</a:t>
            </a:r>
          </a:p>
          <a:p>
            <a:pPr marL="0" indent="0">
              <a:buNone/>
            </a:pPr>
            <a:r>
              <a:rPr lang="fr-FR" sz="2200" u="sng" dirty="0"/>
              <a:t>Sur places vacantes identifiées : possibilité de formuler de nouvelles demandes pour des élèves :</a:t>
            </a:r>
          </a:p>
          <a:p>
            <a:pPr lvl="1">
              <a:buFontTx/>
              <a:buChar char="-"/>
            </a:pPr>
            <a:r>
              <a:rPr lang="fr-FR" sz="2200" dirty="0"/>
              <a:t> « non affectés » au 30 juin </a:t>
            </a:r>
          </a:p>
          <a:p>
            <a:pPr marL="457200" lvl="1" indent="0">
              <a:buNone/>
            </a:pPr>
            <a:r>
              <a:rPr lang="fr-FR" sz="2200" dirty="0"/>
              <a:t>-  en liste supplémentaire,</a:t>
            </a:r>
          </a:p>
          <a:p>
            <a:pPr lvl="1">
              <a:buFontTx/>
              <a:buChar char="-"/>
            </a:pPr>
            <a:r>
              <a:rPr lang="fr-FR" sz="2200" dirty="0"/>
              <a:t>qui n’ont pas trouvé de contrat d’apprentissage (VIGILANCE)</a:t>
            </a:r>
          </a:p>
          <a:p>
            <a:pPr marL="0" indent="0">
              <a:buNone/>
            </a:pPr>
            <a:r>
              <a:rPr lang="fr-FR" sz="2200" dirty="0"/>
              <a:t>- Possibilité de nouveaux vœux sur places vacantes de lycées professionnels ou retour au collège.</a:t>
            </a:r>
          </a:p>
          <a:p>
            <a:pPr marL="0" indent="0">
              <a:buNone/>
            </a:pPr>
            <a:r>
              <a:rPr lang="fr-FR" sz="2200" dirty="0"/>
              <a:t>NB : Les vœux en liste supplémentaire sont conservés. </a:t>
            </a:r>
          </a:p>
          <a:p>
            <a:pPr marL="0" indent="0">
              <a:buNone/>
            </a:pPr>
            <a:endParaRPr lang="fr-FR" sz="22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70EA52D-08A9-4904-8B3F-EC53FDB66D6D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926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13B091-CDC2-4ACC-86A0-69A1ED75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9682" y="365125"/>
            <a:ext cx="7844118" cy="1325563"/>
          </a:xfrm>
        </p:spPr>
        <p:txBody>
          <a:bodyPr/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Ressources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76A8DA-DB03-4303-9F03-66855582B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u="sng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Informations sur l’orientation et l’affectation </a:t>
            </a:r>
          </a:p>
          <a:p>
            <a:pPr marL="0" indent="0">
              <a:buNone/>
            </a:pPr>
            <a:r>
              <a:rPr lang="fr-FR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https://www.ac-poitiers.fr/vie-de-l-eleve-en-charente-maritime-122357</a:t>
            </a:r>
            <a:endParaRPr lang="fr-FR" dirty="0"/>
          </a:p>
          <a:p>
            <a:r>
              <a:rPr lang="fr-FR" dirty="0"/>
              <a:t>Ressources pour préparer son orientation après la 3eme </a:t>
            </a:r>
          </a:p>
          <a:p>
            <a:pPr marL="0" indent="0">
              <a:buNone/>
            </a:pPr>
            <a:r>
              <a:rPr lang="fr-FR" dirty="0">
                <a:hlinkClick r:id="rId3"/>
              </a:rPr>
              <a:t>https://digipad.app/p/1495204/26dbc989267ef8</a:t>
            </a:r>
            <a:endParaRPr lang="fr-FR" dirty="0"/>
          </a:p>
          <a:p>
            <a:r>
              <a:rPr lang="fr-FR" dirty="0"/>
              <a:t>Voie professionnelle, découvrir toutes les formations </a:t>
            </a:r>
          </a:p>
          <a:p>
            <a:pPr marL="0" indent="0">
              <a:buNone/>
            </a:pPr>
            <a:r>
              <a:rPr lang="fr-FR" dirty="0">
                <a:hlinkClick r:id="rId4"/>
              </a:rPr>
              <a:t>https://data.education.gouv.fr/futur-pro/accueil/</a:t>
            </a:r>
            <a:r>
              <a:rPr lang="fr-FR" dirty="0"/>
              <a:t> </a:t>
            </a:r>
          </a:p>
          <a:p>
            <a:r>
              <a:rPr lang="fr-FR" dirty="0"/>
              <a:t>Pour trouver son lycée de secteur</a:t>
            </a:r>
          </a:p>
          <a:p>
            <a:pPr marL="0" indent="0">
              <a:buNone/>
            </a:pPr>
            <a:r>
              <a:rPr lang="fr-FR" dirty="0">
                <a:hlinkClick r:id="rId5"/>
              </a:rPr>
              <a:t>https://www.ac-poitiers.fr/les-ecoles-et-etablissements-scolaires-en-charente-maritime-121616</a:t>
            </a:r>
            <a:r>
              <a:rPr lang="fr-FR" dirty="0"/>
              <a:t> 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965B46E-1C28-4B7E-9903-967BBE9535B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755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996A87D-D559-4239-9D6D-3E58750AA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A530462-1983-439C-B586-1283CDAF9E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E00FD82-6510-4881-A2A5-498C4BEFCA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000" t="20293" r="27884" b="7261"/>
          <a:stretch/>
        </p:blipFill>
        <p:spPr>
          <a:xfrm>
            <a:off x="1158240" y="369486"/>
            <a:ext cx="9855712" cy="6071656"/>
          </a:xfrm>
          <a:prstGeom prst="rect">
            <a:avLst/>
          </a:prstGeom>
        </p:spPr>
      </p:pic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BBC5AE35-5061-4FDB-9E87-D5545EA74CC7}"/>
              </a:ext>
            </a:extLst>
          </p:cNvPr>
          <p:cNvSpPr/>
          <p:nvPr/>
        </p:nvSpPr>
        <p:spPr>
          <a:xfrm>
            <a:off x="1772529" y="4037428"/>
            <a:ext cx="2755630" cy="9764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Collège:</a:t>
            </a:r>
          </a:p>
          <a:p>
            <a:pPr algn="ctr"/>
            <a:r>
              <a:rPr lang="fr-FR" dirty="0" err="1"/>
              <a:t>Psyen</a:t>
            </a:r>
            <a:r>
              <a:rPr lang="fr-FR" dirty="0"/>
              <a:t>: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0F7C94E2-6047-4DEB-A259-4875565B14FD}"/>
              </a:ext>
            </a:extLst>
          </p:cNvPr>
          <p:cNvSpPr/>
          <p:nvPr/>
        </p:nvSpPr>
        <p:spPr>
          <a:xfrm>
            <a:off x="7340990" y="4037427"/>
            <a:ext cx="2743200" cy="6470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CIO de la Rochelle</a:t>
            </a:r>
          </a:p>
          <a:p>
            <a:pPr algn="ctr"/>
            <a:r>
              <a:rPr lang="fr-FR" dirty="0"/>
              <a:t>05 16 52 69 28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578E7044-AF13-4D3A-9442-55FA589CB9ED}"/>
              </a:ext>
            </a:extLst>
          </p:cNvPr>
          <p:cNvSpPr/>
          <p:nvPr/>
        </p:nvSpPr>
        <p:spPr>
          <a:xfrm>
            <a:off x="2067951" y="5669280"/>
            <a:ext cx="3334043" cy="464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Affectationlycée17ac-poitiers.fr</a:t>
            </a:r>
          </a:p>
        </p:txBody>
      </p:sp>
    </p:spTree>
    <p:extLst>
      <p:ext uri="{BB962C8B-B14F-4D97-AF65-F5344CB8AC3E}">
        <p14:creationId xmlns:p14="http://schemas.microsoft.com/office/powerpoint/2010/main" val="2410196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0A73262-9CC5-4125-B8EB-F42DB2E019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3F124EB-E63C-4AB2-B8AC-CA991DAE2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3A1039BD-B776-4E39-8469-174CD023AF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22" t="24889" r="16287" b="7431"/>
          <a:stretch/>
        </p:blipFill>
        <p:spPr>
          <a:xfrm>
            <a:off x="1632813" y="17585"/>
            <a:ext cx="10386272" cy="667278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7CFDBC9A-B9F5-4EB1-AF1F-9D69818629B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7584"/>
            <a:ext cx="2765917" cy="120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49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ADFC2A-DB6E-43EA-8A87-3BEE4614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365125"/>
            <a:ext cx="7924800" cy="1325563"/>
          </a:xfrm>
        </p:spPr>
        <p:txBody>
          <a:bodyPr/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Demandes d’affectation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316C86-4FCF-4070-82D6-EB7374F5DC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200" dirty="0"/>
              <a:t>SLO : saisie des vœux du 4 au 26 mai pour les familles</a:t>
            </a:r>
          </a:p>
          <a:p>
            <a:pPr marL="0" indent="0" algn="ctr">
              <a:buNone/>
            </a:pPr>
            <a:r>
              <a:rPr lang="fr-FR" sz="2200" dirty="0"/>
              <a:t>ou</a:t>
            </a:r>
          </a:p>
          <a:p>
            <a:pPr algn="ctr"/>
            <a:r>
              <a:rPr lang="fr-FR" sz="2200" dirty="0"/>
              <a:t>Possibilité d’utiliser une fiche de vœux</a:t>
            </a:r>
          </a:p>
          <a:p>
            <a:pPr marL="0" indent="0" algn="ctr">
              <a:buNone/>
            </a:pPr>
            <a:endParaRPr lang="fr-FR" sz="2200" dirty="0"/>
          </a:p>
          <a:p>
            <a:pPr algn="ctr"/>
            <a:r>
              <a:rPr lang="fr-FR" sz="2200" u="sng" dirty="0"/>
              <a:t>Règle générale </a:t>
            </a:r>
            <a:r>
              <a:rPr lang="fr-FR" sz="2200" dirty="0"/>
              <a:t>: possibilité de saisir 10 vœux dans l’académie de Poitiers</a:t>
            </a:r>
          </a:p>
          <a:p>
            <a:pPr marL="0" indent="0" algn="ctr">
              <a:buNone/>
            </a:pPr>
            <a:r>
              <a:rPr lang="fr-FR" sz="2200" dirty="0"/>
              <a:t> + 5 vœux hors académie</a:t>
            </a:r>
          </a:p>
          <a:p>
            <a:pPr algn="ctr"/>
            <a:endParaRPr lang="fr-FR" sz="2200" dirty="0"/>
          </a:p>
          <a:p>
            <a:pPr algn="ctr"/>
            <a:r>
              <a:rPr lang="fr-FR" sz="2200" b="1" dirty="0"/>
              <a:t>1 vœu = 1 voie,  1 spécialité, 1 établissement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B9849ED-06C5-464B-A525-5B11FD227A8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206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610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14EC79-ED77-4EA3-A535-850E9E46C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576" y="365125"/>
            <a:ext cx="7817224" cy="1325563"/>
          </a:xfrm>
        </p:spPr>
        <p:txBody>
          <a:bodyPr/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Affectation en 2</a:t>
            </a:r>
            <a:r>
              <a:rPr lang="fr-FR" b="1" baseline="30000" dirty="0">
                <a:solidFill>
                  <a:srgbClr val="7030A0"/>
                </a:solidFill>
              </a:rPr>
              <a:t>nde</a:t>
            </a:r>
            <a:r>
              <a:rPr lang="fr-FR" b="1" dirty="0">
                <a:solidFill>
                  <a:srgbClr val="7030A0"/>
                </a:solidFill>
              </a:rPr>
              <a:t> GT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43129F-7ACF-438A-9F55-4E03F478E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3062"/>
            <a:ext cx="10515600" cy="4351338"/>
          </a:xfrm>
        </p:spPr>
        <p:txBody>
          <a:bodyPr>
            <a:normAutofit/>
          </a:bodyPr>
          <a:lstStyle/>
          <a:p>
            <a:endParaRPr lang="fr-FR" sz="2200" dirty="0"/>
          </a:p>
          <a:p>
            <a:r>
              <a:rPr lang="fr-FR" sz="2200" dirty="0"/>
              <a:t>Le LYCEE DE SECTEUR est défini par l’adresse de la famille</a:t>
            </a:r>
          </a:p>
          <a:p>
            <a:r>
              <a:rPr lang="fr-FR" sz="2200" dirty="0"/>
              <a:t>En fonction de la commune de résidence 1 lycée de secteur </a:t>
            </a:r>
            <a:r>
              <a:rPr lang="fr-FR" sz="2200" i="1" dirty="0"/>
              <a:t>(double sectorisation pour les élèves de certaines communes)</a:t>
            </a:r>
          </a:p>
          <a:p>
            <a:r>
              <a:rPr lang="fr-FR" sz="2200" dirty="0"/>
              <a:t>Tout élève qui a obtenu le passage en 2</a:t>
            </a:r>
            <a:r>
              <a:rPr lang="fr-FR" sz="2200" baseline="30000" dirty="0"/>
              <a:t>nde</a:t>
            </a:r>
            <a:r>
              <a:rPr lang="fr-FR" sz="2200" dirty="0"/>
              <a:t> GT a droit à une affectation dans le lycée de secteur.</a:t>
            </a:r>
          </a:p>
          <a:p>
            <a:r>
              <a:rPr lang="fr-FR" sz="2200" dirty="0"/>
              <a:t>S’il veut formuler des vœux pour un autre lycée, un dernier vœu sur son lycée de secteur est fortement recommandé.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A5677CF-2356-409C-9D1F-A6D02531B03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0DBEE36-5B72-4A5A-BF31-8EEC4AD46264}"/>
              </a:ext>
            </a:extLst>
          </p:cNvPr>
          <p:cNvSpPr txBox="1"/>
          <p:nvPr/>
        </p:nvSpPr>
        <p:spPr>
          <a:xfrm>
            <a:off x="647890" y="4748005"/>
            <a:ext cx="108962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 </a:t>
            </a:r>
            <a:r>
              <a:rPr lang="fr-FR" b="1" dirty="0"/>
              <a:t>Le positionnement sur les enseignements optionnels dans le lycée de secteur </a:t>
            </a:r>
          </a:p>
          <a:p>
            <a:pPr algn="ctr"/>
            <a:r>
              <a:rPr lang="fr-FR" b="1" dirty="0"/>
              <a:t>se fait exclusivement  au moment de l’ inscription </a:t>
            </a:r>
          </a:p>
          <a:p>
            <a:pPr algn="ctr"/>
            <a:endParaRPr lang="fr-FR" b="1" dirty="0"/>
          </a:p>
          <a:p>
            <a:pPr algn="ctr"/>
            <a:r>
              <a:rPr lang="fr-FR" dirty="0"/>
              <a:t> </a:t>
            </a:r>
            <a:r>
              <a:rPr lang="fr-FR" b="1" u="sng" dirty="0">
                <a:solidFill>
                  <a:srgbClr val="FF0000"/>
                </a:solidFill>
              </a:rPr>
              <a:t>Règle d’or </a:t>
            </a:r>
            <a:r>
              <a:rPr lang="fr-FR" b="1" dirty="0">
                <a:solidFill>
                  <a:srgbClr val="FF0000"/>
                </a:solidFill>
              </a:rPr>
              <a:t>: l’affectation ne dépend pas des enseignements optionnels .</a:t>
            </a:r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Le suivi d’une option ne conditionne pas l’accès à l’établissement.</a:t>
            </a:r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L’inscription se fait après affectation et selon les places disponibles.</a:t>
            </a:r>
          </a:p>
        </p:txBody>
      </p:sp>
    </p:spTree>
    <p:extLst>
      <p:ext uri="{BB962C8B-B14F-4D97-AF65-F5344CB8AC3E}">
        <p14:creationId xmlns:p14="http://schemas.microsoft.com/office/powerpoint/2010/main" val="99207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14EC79-ED77-4EA3-A535-850E9E46C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6575" y="365125"/>
            <a:ext cx="8392827" cy="1423042"/>
          </a:xfrm>
        </p:spPr>
        <p:txBody>
          <a:bodyPr>
            <a:normAutofit/>
          </a:bodyPr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Affectation</a:t>
            </a:r>
            <a:r>
              <a:rPr lang="fr-FR" dirty="0">
                <a:solidFill>
                  <a:srgbClr val="7030A0"/>
                </a:solidFill>
              </a:rPr>
              <a:t> </a:t>
            </a:r>
            <a:r>
              <a:rPr lang="fr-FR" b="1" dirty="0">
                <a:solidFill>
                  <a:srgbClr val="7030A0"/>
                </a:solidFill>
              </a:rPr>
              <a:t>en 2</a:t>
            </a:r>
            <a:r>
              <a:rPr lang="fr-FR" b="1" baseline="30000" dirty="0">
                <a:solidFill>
                  <a:srgbClr val="7030A0"/>
                </a:solidFill>
              </a:rPr>
              <a:t>nde</a:t>
            </a:r>
            <a:r>
              <a:rPr lang="fr-FR" b="1" dirty="0">
                <a:solidFill>
                  <a:srgbClr val="7030A0"/>
                </a:solidFill>
              </a:rPr>
              <a:t> GT hors secteur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43129F-7ACF-438A-9F55-4E03F478EC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008" y="1565031"/>
            <a:ext cx="10676792" cy="4611932"/>
          </a:xfrm>
        </p:spPr>
        <p:txBody>
          <a:bodyPr>
            <a:noAutofit/>
          </a:bodyPr>
          <a:lstStyle/>
          <a:p>
            <a:pPr algn="just"/>
            <a:r>
              <a:rPr lang="fr-FR" sz="2000" dirty="0"/>
              <a:t>Les DEMANDES d’ASSOUPLISSEMENT de la CARTE SCOLAIRE (ou dérogation) sont étudiées : </a:t>
            </a:r>
          </a:p>
          <a:p>
            <a:pPr marL="0" indent="0">
              <a:buNone/>
            </a:pPr>
            <a:endParaRPr lang="fr-FR" sz="2000" dirty="0"/>
          </a:p>
          <a:p>
            <a:pPr marL="0" indent="0" algn="ctr">
              <a:buNone/>
            </a:pPr>
            <a:r>
              <a:rPr lang="fr-FR" sz="2000" dirty="0"/>
              <a:t>APRES L’AFFECTATION DES ELEVES DU SECTEUR</a:t>
            </a:r>
          </a:p>
          <a:p>
            <a:pPr marL="0" indent="0" algn="ctr">
              <a:buNone/>
            </a:pPr>
            <a:endParaRPr lang="fr-FR" sz="2000" dirty="0"/>
          </a:p>
          <a:p>
            <a:r>
              <a:rPr lang="fr-FR" sz="2000" dirty="0"/>
              <a:t>L’examen se fait dans </a:t>
            </a:r>
            <a:r>
              <a:rPr lang="fr-FR" sz="2000" u="sng" dirty="0"/>
              <a:t>l’ordre de priorité suivant :</a:t>
            </a:r>
          </a:p>
          <a:p>
            <a:endParaRPr lang="fr-FR" sz="2000" u="sng" dirty="0"/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Elève en situation de 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handicap (priorité absolue)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N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écessité d’une prise en charge médicale à proximité de l’établissement 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E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lèves boursiers au mérite ou sur critère social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Fratrie 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déjà scolarisé(e) dans l’établissement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D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omicile est situé en limite de secteur et proche de l'établissement souhaité.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Microsoft YaHei"/>
              </a:rPr>
              <a:t>P</a:t>
            </a: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arcours particulier </a:t>
            </a:r>
            <a:endParaRPr lang="fr-FR" sz="2000" b="0" u="none" strike="noStrike" dirty="0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800280" lvl="1" indent="-343080" defTabSz="914400">
              <a:lnSpc>
                <a:spcPct val="100000"/>
              </a:lnSpc>
              <a:buClr>
                <a:srgbClr val="000000"/>
              </a:buClr>
              <a:buFont typeface="Calibri Light"/>
              <a:buAutoNum type="arabicPeriod"/>
            </a:pPr>
            <a:r>
              <a:rPr lang="fr-FR" sz="2000" b="0" u="none" strike="noStrike" dirty="0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Convenance personnelle</a:t>
            </a:r>
            <a:endParaRPr lang="fr-FR" sz="20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A5677CF-2356-409C-9D1F-A6D02531B03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763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A5695-EE53-40C0-90C6-EADFFCDC3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6147" y="0"/>
            <a:ext cx="9398976" cy="971305"/>
          </a:xfrm>
        </p:spPr>
        <p:txBody>
          <a:bodyPr>
            <a:noAutofit/>
          </a:bodyPr>
          <a:lstStyle/>
          <a:p>
            <a:pPr algn="r"/>
            <a:br>
              <a:rPr lang="fr-FR" dirty="0"/>
            </a:br>
            <a:r>
              <a:rPr lang="fr-FR" b="1" dirty="0">
                <a:solidFill>
                  <a:srgbClr val="7030A0"/>
                </a:solidFill>
              </a:rPr>
              <a:t>Affectation en 2</a:t>
            </a:r>
            <a:r>
              <a:rPr lang="fr-FR" b="1" baseline="30000" dirty="0">
                <a:solidFill>
                  <a:srgbClr val="7030A0"/>
                </a:solidFill>
              </a:rPr>
              <a:t>nde</a:t>
            </a:r>
            <a:r>
              <a:rPr lang="fr-FR" b="1" dirty="0">
                <a:solidFill>
                  <a:srgbClr val="7030A0"/>
                </a:solidFill>
              </a:rPr>
              <a:t> GT sans dérogation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E3149E-17C2-4E44-8898-E10B9F53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5833"/>
            <a:ext cx="10515600" cy="4711130"/>
          </a:xfrm>
        </p:spPr>
        <p:txBody>
          <a:bodyPr>
            <a:normAutofit/>
          </a:bodyPr>
          <a:lstStyle/>
          <a:p>
            <a:r>
              <a:rPr lang="fr-FR" sz="2200" b="1" u="sng" dirty="0">
                <a:solidFill>
                  <a:srgbClr val="FFC000"/>
                </a:solidFill>
              </a:rPr>
              <a:t>2</a:t>
            </a:r>
            <a:r>
              <a:rPr lang="fr-FR" sz="2200" b="1" u="sng" baseline="30000" dirty="0">
                <a:solidFill>
                  <a:srgbClr val="FFC000"/>
                </a:solidFill>
              </a:rPr>
              <a:t>nde</a:t>
            </a:r>
            <a:r>
              <a:rPr lang="fr-FR" sz="2200" b="1" u="sng" dirty="0">
                <a:solidFill>
                  <a:srgbClr val="FFC000"/>
                </a:solidFill>
              </a:rPr>
              <a:t> GT contingentées </a:t>
            </a:r>
            <a:r>
              <a:rPr lang="fr-FR" sz="2200" u="sng" dirty="0">
                <a:solidFill>
                  <a:srgbClr val="FFC000"/>
                </a:solidFill>
              </a:rPr>
              <a:t>en Charente-Maritime</a:t>
            </a:r>
          </a:p>
          <a:p>
            <a:pPr lvl="1"/>
            <a:r>
              <a:rPr lang="fr-FR" sz="2200" b="1" dirty="0"/>
              <a:t>Création et Culture Design </a:t>
            </a:r>
            <a:r>
              <a:rPr lang="fr-FR" sz="2200" dirty="0"/>
              <a:t>(lycées Pays d’Aunis ou Emile Combes) ou</a:t>
            </a:r>
          </a:p>
          <a:p>
            <a:pPr lvl="1"/>
            <a:r>
              <a:rPr lang="fr-FR" sz="2200" dirty="0"/>
              <a:t> 2</a:t>
            </a:r>
            <a:r>
              <a:rPr lang="fr-FR" sz="2200" baseline="30000" dirty="0"/>
              <a:t>nde</a:t>
            </a:r>
            <a:r>
              <a:rPr lang="fr-FR" sz="2200" dirty="0"/>
              <a:t> </a:t>
            </a:r>
            <a:r>
              <a:rPr lang="fr-FR" sz="2200" b="1" dirty="0"/>
              <a:t>Sciences et Technologies de l’Hôtellerie et de la Restauration </a:t>
            </a:r>
            <a:r>
              <a:rPr lang="fr-FR" sz="2200" dirty="0"/>
              <a:t>au lycée Hôtelier </a:t>
            </a:r>
          </a:p>
          <a:p>
            <a:pPr marL="457200" lvl="1" indent="0">
              <a:buNone/>
            </a:pPr>
            <a:r>
              <a:rPr lang="fr-FR" sz="2200" dirty="0"/>
              <a:t>=&gt; prise en compte des moyennes annuelles pour classer les demandes</a:t>
            </a:r>
          </a:p>
          <a:p>
            <a:pPr marL="457200" lvl="1" indent="0">
              <a:buNone/>
            </a:pPr>
            <a:endParaRPr lang="fr-FR" sz="1800" dirty="0"/>
          </a:p>
          <a:p>
            <a:r>
              <a:rPr lang="fr-FR" sz="2200" b="1" u="sng" dirty="0">
                <a:solidFill>
                  <a:srgbClr val="FFC000"/>
                </a:solidFill>
              </a:rPr>
              <a:t>2</a:t>
            </a:r>
            <a:r>
              <a:rPr lang="fr-FR" sz="2200" b="1" u="sng" baseline="30000" dirty="0">
                <a:solidFill>
                  <a:srgbClr val="FFC000"/>
                </a:solidFill>
              </a:rPr>
              <a:t>nde</a:t>
            </a:r>
            <a:r>
              <a:rPr lang="fr-FR" sz="2200" b="1" u="sng" dirty="0">
                <a:solidFill>
                  <a:srgbClr val="FFC000"/>
                </a:solidFill>
              </a:rPr>
              <a:t> GT qui font l’objet d’un recrutement spécifique </a:t>
            </a:r>
            <a:r>
              <a:rPr lang="fr-FR" sz="2200" u="sng" dirty="0">
                <a:solidFill>
                  <a:srgbClr val="FFC000"/>
                </a:solidFill>
              </a:rPr>
              <a:t>en Charente-Maritime</a:t>
            </a:r>
            <a:endParaRPr lang="fr-FR" sz="2200" u="sng" dirty="0"/>
          </a:p>
          <a:p>
            <a:pPr lvl="1"/>
            <a:r>
              <a:rPr lang="fr-FR" sz="2200" b="1" dirty="0"/>
              <a:t>CEPMO</a:t>
            </a:r>
            <a:r>
              <a:rPr lang="fr-FR" sz="2200" dirty="0"/>
              <a:t> St </a:t>
            </a:r>
            <a:r>
              <a:rPr lang="fr-FR" sz="2200" dirty="0" err="1"/>
              <a:t>Trojan</a:t>
            </a:r>
            <a:endParaRPr lang="fr-FR" sz="2200" dirty="0"/>
          </a:p>
          <a:p>
            <a:pPr lvl="1"/>
            <a:r>
              <a:rPr lang="fr-FR" sz="2200" dirty="0"/>
              <a:t>2</a:t>
            </a:r>
            <a:r>
              <a:rPr lang="fr-FR" sz="2200" baseline="30000" dirty="0"/>
              <a:t>nde</a:t>
            </a:r>
            <a:r>
              <a:rPr lang="fr-FR" sz="2200" dirty="0"/>
              <a:t> GT classe </a:t>
            </a:r>
            <a:r>
              <a:rPr lang="fr-FR" sz="2200" b="1" dirty="0"/>
              <a:t>défense et sécurité globale </a:t>
            </a:r>
            <a:r>
              <a:rPr lang="fr-FR" sz="2200" dirty="0"/>
              <a:t>lycée Palissy / dossier de candidature pour le 4 mai</a:t>
            </a:r>
          </a:p>
          <a:p>
            <a:pPr lvl="1"/>
            <a:r>
              <a:rPr lang="fr-FR" sz="2200" dirty="0"/>
              <a:t>2</a:t>
            </a:r>
            <a:r>
              <a:rPr lang="fr-FR" sz="2200" baseline="30000" dirty="0"/>
              <a:t>nde</a:t>
            </a:r>
            <a:r>
              <a:rPr lang="fr-FR" sz="2200" dirty="0"/>
              <a:t> GT avec </a:t>
            </a:r>
            <a:r>
              <a:rPr lang="fr-FR" sz="2200" b="1" dirty="0"/>
              <a:t>sections </a:t>
            </a:r>
            <a:r>
              <a:rPr lang="fr-FR" sz="2200" b="1" dirty="0" err="1"/>
              <a:t>bi-nationales</a:t>
            </a:r>
            <a:r>
              <a:rPr lang="fr-FR" sz="2200" b="1" dirty="0"/>
              <a:t> </a:t>
            </a:r>
            <a:r>
              <a:rPr lang="fr-FR" sz="2200" dirty="0"/>
              <a:t>: abibac et bachibac lycée </a:t>
            </a:r>
            <a:r>
              <a:rPr lang="fr-FR" sz="2200" dirty="0" err="1"/>
              <a:t>Dautet</a:t>
            </a:r>
            <a:r>
              <a:rPr lang="fr-FR" sz="2200" dirty="0"/>
              <a:t> / dossier de candidature pour le 22 mai</a:t>
            </a:r>
          </a:p>
          <a:p>
            <a:pPr lvl="1"/>
            <a:r>
              <a:rPr lang="fr-FR" sz="2200" dirty="0"/>
              <a:t>2</a:t>
            </a:r>
            <a:r>
              <a:rPr lang="fr-FR" sz="2200" baseline="30000" dirty="0"/>
              <a:t>nde</a:t>
            </a:r>
            <a:r>
              <a:rPr lang="fr-FR" sz="2200" dirty="0"/>
              <a:t> GT avec classe </a:t>
            </a:r>
            <a:r>
              <a:rPr lang="fr-FR" sz="2200" b="1" dirty="0"/>
              <a:t>sport – étude </a:t>
            </a:r>
            <a:r>
              <a:rPr lang="fr-FR" sz="2200" dirty="0"/>
              <a:t>(lycées St Exupéry, </a:t>
            </a:r>
            <a:r>
              <a:rPr lang="fr-FR" sz="2200" dirty="0" err="1"/>
              <a:t>Dautet</a:t>
            </a:r>
            <a:r>
              <a:rPr lang="fr-FR" sz="2200" dirty="0"/>
              <a:t>, Audouin-Dubreuil)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57E57B2-5E5E-40E4-88B3-612FC2F9BB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50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4A5695-EE53-40C0-90C6-EADFFCDC3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67635" y="896815"/>
            <a:ext cx="8804203" cy="1120347"/>
          </a:xfrm>
        </p:spPr>
        <p:txBody>
          <a:bodyPr>
            <a:normAutofit fontScale="90000"/>
          </a:bodyPr>
          <a:lstStyle/>
          <a:p>
            <a:pPr algn="r"/>
            <a:r>
              <a:rPr lang="fr-FR" b="1" dirty="0"/>
              <a:t> </a:t>
            </a:r>
            <a:r>
              <a:rPr lang="fr-FR" sz="4700" b="1" dirty="0">
                <a:solidFill>
                  <a:srgbClr val="7030A0"/>
                </a:solidFill>
              </a:rPr>
              <a:t>Affectation en 2</a:t>
            </a:r>
            <a:r>
              <a:rPr lang="fr-FR" sz="4700" b="1" baseline="30000" dirty="0">
                <a:solidFill>
                  <a:srgbClr val="7030A0"/>
                </a:solidFill>
              </a:rPr>
              <a:t>nde</a:t>
            </a:r>
            <a:r>
              <a:rPr lang="fr-FR" sz="4700" b="1" dirty="0">
                <a:solidFill>
                  <a:srgbClr val="7030A0"/>
                </a:solidFill>
              </a:rPr>
              <a:t> GT</a:t>
            </a:r>
            <a:br>
              <a:rPr lang="fr-FR" sz="4700" b="1" dirty="0">
                <a:solidFill>
                  <a:srgbClr val="7030A0"/>
                </a:solidFill>
              </a:rPr>
            </a:br>
            <a:r>
              <a:rPr lang="fr-FR" sz="4700" b="1" dirty="0">
                <a:solidFill>
                  <a:srgbClr val="7030A0"/>
                </a:solidFill>
              </a:rPr>
              <a:t> et demande enseignements optionnels rares</a:t>
            </a:r>
            <a:br>
              <a:rPr lang="fr-FR" sz="4900" dirty="0"/>
            </a:br>
            <a:endParaRPr lang="fr-FR" sz="49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E3149E-17C2-4E44-8898-E10B9F53A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239" y="1465833"/>
            <a:ext cx="11431758" cy="534937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8800" b="1" u="sng" dirty="0">
                <a:solidFill>
                  <a:srgbClr val="FFC000"/>
                </a:solidFill>
              </a:rPr>
              <a:t>Compléter  la fiche de candidature pour un enseignement optionnel </a:t>
            </a:r>
            <a:endParaRPr lang="fr-FR" sz="8800" b="1" dirty="0"/>
          </a:p>
          <a:p>
            <a:pPr marL="0" indent="0">
              <a:buNone/>
            </a:pPr>
            <a:r>
              <a:rPr lang="fr-FR" sz="8800" b="1" dirty="0">
                <a:solidFill>
                  <a:srgbClr val="FFC000"/>
                </a:solidFill>
              </a:rPr>
              <a:t>* à transmettre pour le 22 mai :</a:t>
            </a:r>
          </a:p>
          <a:p>
            <a:r>
              <a:rPr lang="fr-FR" sz="8800" b="1" dirty="0"/>
              <a:t>EO artistiques </a:t>
            </a:r>
            <a:r>
              <a:rPr lang="fr-FR" sz="8800" dirty="0"/>
              <a:t>(arts plastiques, théâtre, cinéma, danse, musique, histoire des arts)</a:t>
            </a:r>
          </a:p>
          <a:p>
            <a:r>
              <a:rPr lang="fr-FR" sz="8800" b="1" dirty="0"/>
              <a:t>EO</a:t>
            </a:r>
            <a:r>
              <a:rPr lang="fr-FR" sz="8800" dirty="0"/>
              <a:t> </a:t>
            </a:r>
            <a:r>
              <a:rPr lang="fr-FR" sz="8800" b="1" dirty="0"/>
              <a:t>LVC rares, latin ou grec, LV2 rare</a:t>
            </a:r>
          </a:p>
          <a:p>
            <a:r>
              <a:rPr lang="fr-FR" sz="8800" b="1" dirty="0"/>
              <a:t>Sections européennes </a:t>
            </a:r>
            <a:r>
              <a:rPr lang="fr-FR" sz="8800" dirty="0"/>
              <a:t>(sauf anglais)</a:t>
            </a:r>
          </a:p>
          <a:p>
            <a:r>
              <a:rPr lang="fr-FR" sz="8800" b="1" dirty="0"/>
              <a:t>Sections sportives</a:t>
            </a:r>
          </a:p>
          <a:p>
            <a:r>
              <a:rPr lang="fr-FR" sz="8800" b="1" dirty="0"/>
              <a:t>EO technologiques </a:t>
            </a:r>
            <a:r>
              <a:rPr lang="fr-FR" sz="8800" dirty="0"/>
              <a:t>suivis du bac technologique correspondant dans le même lycée: </a:t>
            </a:r>
          </a:p>
          <a:p>
            <a:pPr marL="0" indent="0">
              <a:buNone/>
            </a:pPr>
            <a:r>
              <a:rPr lang="fr-FR" sz="8800" dirty="0"/>
              <a:t>	- Création et innovation technologique, </a:t>
            </a:r>
          </a:p>
          <a:p>
            <a:pPr marL="0" indent="0">
              <a:buNone/>
            </a:pPr>
            <a:r>
              <a:rPr lang="fr-FR" sz="8800" dirty="0"/>
              <a:t>	- Sciences de l’ingénieur, </a:t>
            </a:r>
          </a:p>
          <a:p>
            <a:pPr marL="0" indent="0">
              <a:buNone/>
            </a:pPr>
            <a:r>
              <a:rPr lang="fr-FR" sz="8800" dirty="0"/>
              <a:t>                   - Sciences et laboratoire, </a:t>
            </a:r>
          </a:p>
          <a:p>
            <a:pPr marL="0" indent="0">
              <a:buNone/>
            </a:pPr>
            <a:r>
              <a:rPr lang="fr-FR" sz="8800" dirty="0"/>
              <a:t>                   - Biotechnologie,</a:t>
            </a:r>
          </a:p>
          <a:p>
            <a:pPr marL="0" indent="0">
              <a:buNone/>
            </a:pPr>
            <a:r>
              <a:rPr lang="fr-FR" sz="8800" dirty="0"/>
              <a:t>                   - Santé et social</a:t>
            </a:r>
          </a:p>
          <a:p>
            <a:pPr marL="0" indent="0">
              <a:buNone/>
            </a:pPr>
            <a:r>
              <a:rPr lang="fr-FR" sz="8800" u="sng" dirty="0">
                <a:solidFill>
                  <a:srgbClr val="FFC000"/>
                </a:solidFill>
              </a:rPr>
              <a:t>S</a:t>
            </a:r>
            <a:r>
              <a:rPr lang="fr-FR" sz="8800" b="1" u="sng" dirty="0">
                <a:solidFill>
                  <a:srgbClr val="FFC000"/>
                </a:solidFill>
              </a:rPr>
              <a:t>’il ne s’agit pas du lycée de secteur, ajouter une demande de dérogation</a:t>
            </a:r>
            <a:r>
              <a:rPr lang="fr-FR" sz="8800" u="sng" dirty="0">
                <a:solidFill>
                  <a:srgbClr val="FFC000"/>
                </a:solidFill>
              </a:rPr>
              <a:t> = </a:t>
            </a:r>
            <a:r>
              <a:rPr lang="fr-FR" sz="8800" b="1" u="sng" dirty="0">
                <a:solidFill>
                  <a:srgbClr val="FFC000"/>
                </a:solidFill>
              </a:rPr>
              <a:t>demande d’assouplissement de la carte scolaire </a:t>
            </a:r>
          </a:p>
          <a:p>
            <a:pPr marL="0" indent="0">
              <a:buNone/>
            </a:pPr>
            <a:r>
              <a:rPr lang="fr-FR" sz="8800" b="1" dirty="0">
                <a:solidFill>
                  <a:srgbClr val="FFC000"/>
                </a:solidFill>
              </a:rPr>
              <a:t>* à transmettre pour le 29 mai</a:t>
            </a:r>
          </a:p>
          <a:p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57E57B2-5E5E-40E4-88B3-612FC2F9BB6E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999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38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817DFA-A755-492F-A4B4-83E8CC403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2446" y="365125"/>
            <a:ext cx="8402551" cy="1423042"/>
          </a:xfrm>
        </p:spPr>
        <p:txBody>
          <a:bodyPr>
            <a:noAutofit/>
          </a:bodyPr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Affectation en voie professionnelle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CAP et Bac professionnels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 sous statut scolaire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0C8804-3D8F-4D89-82CD-FCDD0D5AD2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320" y="2275791"/>
            <a:ext cx="10515600" cy="4351338"/>
          </a:xfrm>
        </p:spPr>
        <p:txBody>
          <a:bodyPr>
            <a:normAutofit/>
          </a:bodyPr>
          <a:lstStyle/>
          <a:p>
            <a:r>
              <a:rPr lang="fr-FR" sz="2200" dirty="0"/>
              <a:t>PAS DE SECTORISATION</a:t>
            </a:r>
          </a:p>
          <a:p>
            <a:r>
              <a:rPr lang="fr-FR" sz="2200" u="sng" dirty="0">
                <a:solidFill>
                  <a:srgbClr val="FFC000"/>
                </a:solidFill>
              </a:rPr>
              <a:t>Sections avec recrutement spécifiques en  Charente Maritime </a:t>
            </a:r>
            <a:r>
              <a:rPr lang="fr-FR" sz="2200" dirty="0"/>
              <a:t>:</a:t>
            </a:r>
          </a:p>
          <a:p>
            <a:pPr lvl="1"/>
            <a:r>
              <a:rPr lang="fr-FR" sz="2200" dirty="0"/>
              <a:t>2</a:t>
            </a:r>
            <a:r>
              <a:rPr lang="fr-FR" sz="2200" baseline="30000" dirty="0"/>
              <a:t>nde</a:t>
            </a:r>
            <a:r>
              <a:rPr lang="fr-FR" sz="2200" dirty="0"/>
              <a:t> professionnelle </a:t>
            </a:r>
          </a:p>
          <a:p>
            <a:pPr lvl="2"/>
            <a:r>
              <a:rPr lang="fr-FR" sz="2200" b="1" dirty="0"/>
              <a:t>Métiers de l’aéronautique </a:t>
            </a:r>
            <a:r>
              <a:rPr lang="fr-FR" sz="2200" dirty="0"/>
              <a:t>Dassault (dossier jusqu’au 7 mai)</a:t>
            </a:r>
          </a:p>
          <a:p>
            <a:pPr lvl="2"/>
            <a:r>
              <a:rPr lang="fr-FR" sz="2200" b="1" dirty="0"/>
              <a:t>Métiers de la sécurité </a:t>
            </a:r>
            <a:r>
              <a:rPr lang="fr-FR" sz="2200" dirty="0"/>
              <a:t>lycée Blaise Pascal (jusqu’au 29 mai)</a:t>
            </a:r>
          </a:p>
          <a:p>
            <a:pPr lvl="2"/>
            <a:r>
              <a:rPr lang="fr-FR" sz="2200" dirty="0"/>
              <a:t>Toutes les 2</a:t>
            </a:r>
            <a:r>
              <a:rPr lang="fr-FR" sz="2200" baseline="30000" dirty="0"/>
              <a:t>nde</a:t>
            </a:r>
            <a:r>
              <a:rPr lang="fr-FR" sz="2200" dirty="0"/>
              <a:t> professionnels et CAP du </a:t>
            </a:r>
            <a:r>
              <a:rPr lang="fr-FR" sz="2200" b="1" dirty="0"/>
              <a:t>lycée régional maritime et aquacole </a:t>
            </a:r>
            <a:r>
              <a:rPr lang="fr-FR" sz="2200" dirty="0"/>
              <a:t>de la Rochelle : entretien jusqu’au 19 mai.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F423B5F-F835-4EF4-BC7D-B9760D52BDD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026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817DFA-A755-492F-A4B4-83E8CC403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1576" y="421205"/>
            <a:ext cx="8557296" cy="1224524"/>
          </a:xfrm>
        </p:spPr>
        <p:txBody>
          <a:bodyPr>
            <a:noAutofit/>
          </a:bodyPr>
          <a:lstStyle/>
          <a:p>
            <a:pPr algn="r"/>
            <a:r>
              <a:rPr lang="fr-FR" b="1" dirty="0">
                <a:solidFill>
                  <a:srgbClr val="7030A0"/>
                </a:solidFill>
              </a:rPr>
              <a:t>Affectation en voie professionnelle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CAP et Bac professionnels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 sous statut scolaire</a:t>
            </a:r>
            <a:endParaRPr lang="fr-FR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0C8804-3D8F-4D89-82CD-FCDD0D5AD2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sz="2200" dirty="0"/>
              <a:t>LA HIERARCHISATION des VOEUX est prise en compte</a:t>
            </a:r>
          </a:p>
          <a:p>
            <a:pPr marL="0" indent="0">
              <a:buNone/>
            </a:pPr>
            <a:endParaRPr lang="fr-FR" sz="2200" dirty="0"/>
          </a:p>
          <a:p>
            <a:pPr>
              <a:buFontTx/>
              <a:buChar char="-"/>
            </a:pPr>
            <a:r>
              <a:rPr lang="fr-FR" sz="2200" u="sng" dirty="0"/>
              <a:t>Les critères de classement :</a:t>
            </a:r>
          </a:p>
          <a:p>
            <a:pPr marL="0" indent="0">
              <a:buNone/>
            </a:pPr>
            <a:r>
              <a:rPr lang="fr-FR" sz="2200" dirty="0"/>
              <a:t>	- Evaluations scolaires </a:t>
            </a:r>
          </a:p>
          <a:p>
            <a:pPr marL="0" indent="0">
              <a:buNone/>
            </a:pPr>
            <a:r>
              <a:rPr lang="fr-FR" sz="2200" dirty="0"/>
              <a:t>	- Moyennes annuelles dans 7 champs disciplinaires </a:t>
            </a:r>
          </a:p>
          <a:p>
            <a:pPr marL="0" indent="0">
              <a:buNone/>
            </a:pPr>
            <a:r>
              <a:rPr lang="fr-FR" sz="2200" dirty="0"/>
              <a:t>            	- Des coefficients sont appliqués pour chaque   2</a:t>
            </a:r>
            <a:r>
              <a:rPr lang="fr-FR" sz="2200" baseline="30000" dirty="0"/>
              <a:t>nde</a:t>
            </a:r>
            <a:r>
              <a:rPr lang="fr-FR" sz="2200" dirty="0"/>
              <a:t> professionnelle ou CAP en fonction des spécialités (défini au niveau national)</a:t>
            </a:r>
          </a:p>
          <a:p>
            <a:pPr marL="0" indent="0">
              <a:buNone/>
            </a:pPr>
            <a:endParaRPr lang="fr-FR" sz="2200" dirty="0"/>
          </a:p>
          <a:p>
            <a:pPr marL="0" indent="0">
              <a:buNone/>
            </a:pPr>
            <a:r>
              <a:rPr lang="fr-FR" sz="2200" dirty="0"/>
              <a:t>- Bonus automatiquement accordé aux élèves de 3</a:t>
            </a:r>
            <a:r>
              <a:rPr lang="fr-FR" sz="2200" baseline="30000" dirty="0"/>
              <a:t>ème</a:t>
            </a:r>
            <a:r>
              <a:rPr lang="fr-FR" sz="2200" dirty="0"/>
              <a:t> de prépa-métiers et 3</a:t>
            </a:r>
            <a:r>
              <a:rPr lang="fr-FR" sz="2200" baseline="30000" dirty="0"/>
              <a:t>ème</a:t>
            </a:r>
            <a:r>
              <a:rPr lang="fr-FR" sz="2200" dirty="0"/>
              <a:t> EGPA</a:t>
            </a:r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F423B5F-F835-4EF4-BC7D-B9760D52BDDC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791"/>
            <a:ext cx="3267635" cy="142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1251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1041</Words>
  <Application>Microsoft Office PowerPoint</Application>
  <PresentationFormat>Grand écran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Thème Office</vt:lpstr>
      <vt:lpstr>Réunion d’information à destination  des parents d’élèves  AFFECTATION APRES LA CLASSE DE 3EME en Charente Maritime</vt:lpstr>
      <vt:lpstr>Présentation PowerPoint</vt:lpstr>
      <vt:lpstr>Demandes d’affectation</vt:lpstr>
      <vt:lpstr>Affectation en 2nde GT</vt:lpstr>
      <vt:lpstr>Affectation en 2nde GT hors secteur</vt:lpstr>
      <vt:lpstr> Affectation en 2nde GT sans dérogation</vt:lpstr>
      <vt:lpstr> Affectation en 2nde GT  et demande enseignements optionnels rares </vt:lpstr>
      <vt:lpstr>Affectation en voie professionnelle CAP et Bac professionnels  sous statut scolaire</vt:lpstr>
      <vt:lpstr>Affectation en voie professionnelle CAP et Bac professionnels  sous statut scolaire</vt:lpstr>
      <vt:lpstr>Affectation en voie professionnelle CAP et Bac professionnels  sous statut scolaire</vt:lpstr>
      <vt:lpstr>Résultats de l’affectation</vt:lpstr>
      <vt:lpstr>Tours suivants dans la voie professionnelle</vt:lpstr>
      <vt:lpstr>Ressources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AFFECTATION APRES LA CLASSE DE 3EME</dc:title>
  <dc:creator>gdavid2@ad.in.ac-poitiers.fr</dc:creator>
  <cp:lastModifiedBy>mgojkovic-lette@ad.in.ac-poitiers.fr</cp:lastModifiedBy>
  <cp:revision>60</cp:revision>
  <cp:lastPrinted>2026-04-27T16:15:34Z</cp:lastPrinted>
  <dcterms:created xsi:type="dcterms:W3CDTF">2026-04-25T14:38:20Z</dcterms:created>
  <dcterms:modified xsi:type="dcterms:W3CDTF">2026-04-27T19:01:50Z</dcterms:modified>
</cp:coreProperties>
</file>