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44" r:id="rId3"/>
    <p:sldId id="266" r:id="rId4"/>
    <p:sldId id="260" r:id="rId5"/>
    <p:sldId id="309" r:id="rId6"/>
    <p:sldId id="262" r:id="rId7"/>
    <p:sldId id="265" r:id="rId8"/>
    <p:sldId id="261" r:id="rId9"/>
    <p:sldId id="263" r:id="rId10"/>
    <p:sldId id="345" r:id="rId11"/>
    <p:sldId id="346" r:id="rId12"/>
    <p:sldId id="317" r:id="rId13"/>
    <p:sldId id="319" r:id="rId14"/>
    <p:sldId id="320" r:id="rId15"/>
    <p:sldId id="321" r:id="rId16"/>
    <p:sldId id="347" r:id="rId17"/>
    <p:sldId id="323" r:id="rId18"/>
    <p:sldId id="348" r:id="rId19"/>
    <p:sldId id="325" r:id="rId20"/>
    <p:sldId id="349" r:id="rId21"/>
    <p:sldId id="328" r:id="rId22"/>
    <p:sldId id="329" r:id="rId23"/>
    <p:sldId id="330" r:id="rId24"/>
    <p:sldId id="332" r:id="rId25"/>
    <p:sldId id="333" r:id="rId26"/>
    <p:sldId id="350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278" r:id="rId35"/>
    <p:sldId id="351" r:id="rId36"/>
    <p:sldId id="343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6" autoAdjust="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95FA-84BA-411E-B15B-5492B43E0EB5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8670-92FC-4311-B799-E54483D871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25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05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JF </a:t>
            </a:r>
            <a:r>
              <a:rPr lang="fr-FR" dirty="0" err="1"/>
              <a:t>Cail</a:t>
            </a:r>
            <a:r>
              <a:rPr lang="fr-FR" dirty="0"/>
              <a:t> : toute la classe pdt 6 semaines de septembre jusqu’aux vacances d’octobre puis seuls les volontaires continuent (stage</a:t>
            </a:r>
            <a:r>
              <a:rPr lang="fr-FR" baseline="0" dirty="0"/>
              <a:t> à l’étranger en terminale)</a:t>
            </a:r>
          </a:p>
          <a:p>
            <a:r>
              <a:rPr lang="fr-FR" dirty="0" err="1"/>
              <a:t>Grippeaux</a:t>
            </a:r>
            <a:r>
              <a:rPr lang="fr-FR" baseline="0" dirty="0"/>
              <a:t> : tous les élèves jusqu’en terminale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59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BDAA0C-8DFE-4678-8917-DFAE52FCADC1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r-FR" altLang="fr-FR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EF9879-EAB8-4D11-B954-94D5BDC2AD46}" type="slidenum">
              <a:rPr lang="fr-FR" altLang="fr-FR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r-FR" altLang="fr-FR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268663" y="488950"/>
            <a:ext cx="3482975" cy="2613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4960938" cy="40465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4136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3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2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9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60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39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20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32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862733" cy="14335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29767" cy="44434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600201"/>
            <a:ext cx="5329767" cy="44434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7527-915F-45D3-B192-47E61A2A3B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472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4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2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55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94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10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9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0E03-044F-408B-BA96-4B4A00A2F0A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3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7.xml"/><Relationship Id="rId7" Type="http://schemas.openxmlformats.org/officeDocument/2006/relationships/hyperlink" Target="https://lycee-victorhugo-poitiers.fr/cycle-bac/s2tm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29.xml"/><Relationship Id="rId10" Type="http://schemas.openxmlformats.org/officeDocument/2006/relationships/slide" Target="slide30.xml"/><Relationship Id="rId4" Type="http://schemas.openxmlformats.org/officeDocument/2006/relationships/slide" Target="slide28.xml"/><Relationship Id="rId9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niseptv.onisep.fr/" TargetMode="External"/><Relationship Id="rId2" Type="http://schemas.openxmlformats.org/officeDocument/2006/relationships/hyperlink" Target="https://www.onisep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uvelle-voiepro.fr/" TargetMode="External"/><Relationship Id="rId4" Type="http://schemas.openxmlformats.org/officeDocument/2006/relationships/hyperlink" Target="http://www.horizons21.fr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380" y="4197928"/>
            <a:ext cx="4031673" cy="2498580"/>
          </a:xfrm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881745"/>
            <a:ext cx="9144000" cy="3186546"/>
          </a:xfrm>
        </p:spPr>
        <p:txBody>
          <a:bodyPr>
            <a:noAutofit/>
          </a:bodyPr>
          <a:lstStyle/>
          <a:p>
            <a:pPr algn="l"/>
            <a:r>
              <a:rPr lang="fr-FR" sz="6000" dirty="0">
                <a:latin typeface="+mj-lt"/>
                <a:cs typeface="Arial" panose="020B0604020202020204" pitchFamily="34" charset="0"/>
              </a:rPr>
              <a:t>Choisir son orientation </a:t>
            </a:r>
          </a:p>
          <a:p>
            <a:pPr algn="l"/>
            <a:r>
              <a:rPr lang="fr-FR" sz="6000" dirty="0">
                <a:latin typeface="+mj-lt"/>
                <a:cs typeface="Arial" panose="020B0604020202020204" pitchFamily="34" charset="0"/>
              </a:rPr>
              <a:t>après la 3</a:t>
            </a:r>
            <a:r>
              <a:rPr lang="fr-FR" sz="6000" baseline="30000" dirty="0">
                <a:latin typeface="+mj-lt"/>
                <a:cs typeface="Arial" panose="020B0604020202020204" pitchFamily="34" charset="0"/>
              </a:rPr>
              <a:t>ème</a:t>
            </a:r>
            <a:endParaRPr lang="fr-FR" sz="6000" dirty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1200" dirty="0">
                <a:latin typeface="+mj-lt"/>
                <a:cs typeface="Arial" panose="020B0604020202020204" pitchFamily="34" charset="0"/>
              </a:rPr>
              <a:t>																																													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2" y="231282"/>
            <a:ext cx="2876622" cy="20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6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43" y="346363"/>
            <a:ext cx="8596668" cy="678873"/>
          </a:xfrm>
        </p:spPr>
        <p:txBody>
          <a:bodyPr>
            <a:normAutofit fontScale="90000"/>
          </a:bodyPr>
          <a:lstStyle/>
          <a:p>
            <a:r>
              <a:rPr lang="fr-FR" dirty="0"/>
              <a:t>Recrutements spécifiques</a:t>
            </a:r>
            <a:br>
              <a:rPr lang="fr-FR" dirty="0"/>
            </a:br>
            <a:r>
              <a:rPr lang="fr-FR" dirty="0"/>
              <a:t>(attention dates limites souvent en mai)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15389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chemeClr val="accent2"/>
                </a:solidFill>
              </a:rPr>
              <a:t>Nous attendons la mise à jour du calendrier affectation 2022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Accompagnement éducatif Petite enfance (Bressuire)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Bijouterie-joaillerie option sertissage (Bressuire)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Cordonnier bottier (Angoulême)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Métiers de l’Aéronautique (Rochefort)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en partenariat avec La Marine Nationale (La Rochelle)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Métiers de la sécurité (Bressuire, Poitiers, St Jean d’</a:t>
            </a:r>
            <a:r>
              <a:rPr lang="fr-FR" altLang="fr-FR" sz="2000" dirty="0" err="1"/>
              <a:t>Angely</a:t>
            </a:r>
            <a:r>
              <a:rPr lang="fr-FR" altLang="fr-FR" sz="2000" dirty="0"/>
              <a:t>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Gestion d’une entreprise hippique (Montmorillon)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Elevage Canin et Félin (Montmorillon)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Toutes les 2des pro et CAP maritimes (La Rochelle)</a:t>
            </a:r>
          </a:p>
          <a:p>
            <a:pPr marL="0" indent="0" algn="just">
              <a:buNone/>
              <a:defRPr/>
            </a:pPr>
            <a:endParaRPr lang="fr-FR" altLang="fr-FR" sz="2000" dirty="0">
              <a:solidFill>
                <a:schemeClr val="accent2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3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734291"/>
          </a:xfrm>
        </p:spPr>
        <p:txBody>
          <a:bodyPr/>
          <a:lstStyle/>
          <a:p>
            <a:r>
              <a:rPr lang="fr-FR" dirty="0"/>
              <a:t>ATTENTION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260764"/>
            <a:ext cx="9616594" cy="4697471"/>
          </a:xfrm>
        </p:spPr>
        <p:txBody>
          <a:bodyPr>
            <a:noAutofit/>
          </a:bodyPr>
          <a:lstStyle/>
          <a:p>
            <a:r>
              <a:rPr lang="fr-FR" sz="2400" dirty="0"/>
              <a:t>Seconde pro et CAP : nombre limité de places</a:t>
            </a:r>
          </a:p>
          <a:p>
            <a:r>
              <a:rPr lang="fr-FR" sz="2400" dirty="0"/>
              <a:t>Formuler un maximum de vœux, classés par ordre de préférence (</a:t>
            </a:r>
            <a:r>
              <a:rPr lang="fr-FR" sz="2400" dirty="0">
                <a:solidFill>
                  <a:srgbClr val="FF0000"/>
                </a:solidFill>
              </a:rPr>
              <a:t>10 vœux possibles</a:t>
            </a:r>
            <a:r>
              <a:rPr lang="fr-FR" sz="2400" dirty="0"/>
              <a:t>)</a:t>
            </a:r>
          </a:p>
          <a:p>
            <a:r>
              <a:rPr lang="fr-FR" sz="2400" dirty="0"/>
              <a:t>Certaines sections sont très demandées !!!</a:t>
            </a:r>
          </a:p>
          <a:p>
            <a:endParaRPr lang="fr-FR" sz="2400" dirty="0"/>
          </a:p>
          <a:p>
            <a:r>
              <a:rPr lang="fr-FR" sz="2400" dirty="0"/>
              <a:t>Résultats de l’affectation fin juin</a:t>
            </a:r>
          </a:p>
          <a:p>
            <a:r>
              <a:rPr lang="fr-FR" sz="2400" dirty="0"/>
              <a:t>Inscriptions en établissement début juillet</a:t>
            </a:r>
          </a:p>
          <a:p>
            <a:endParaRPr lang="fr-FR" sz="2400" dirty="0"/>
          </a:p>
          <a:p>
            <a:r>
              <a:rPr lang="fr-FR" sz="2400" dirty="0"/>
              <a:t>Si refusé ou en liste d’attente : autre Tour de vœux en septembre</a:t>
            </a:r>
          </a:p>
          <a:p>
            <a:endParaRPr lang="fr-FR" sz="2400" dirty="0"/>
          </a:p>
          <a:p>
            <a:r>
              <a:rPr lang="fr-FR" sz="2400" u="sng" dirty="0">
                <a:solidFill>
                  <a:srgbClr val="FF0000"/>
                </a:solidFill>
              </a:rPr>
              <a:t>Privé : c’est à la famille de prendre contact avec l’établissement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460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br>
              <a:rPr lang="fr-FR" sz="8000" dirty="0"/>
            </a:br>
            <a:r>
              <a:rPr lang="fr-FR" sz="8000" dirty="0"/>
              <a:t>LA SECONDE GENERALE ET TECHNOLOGIQUE</a:t>
            </a:r>
          </a:p>
        </p:txBody>
      </p:sp>
    </p:spTree>
    <p:extLst>
      <p:ext uri="{BB962C8B-B14F-4D97-AF65-F5344CB8AC3E}">
        <p14:creationId xmlns:p14="http://schemas.microsoft.com/office/powerpoint/2010/main" val="67917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951" y="332509"/>
            <a:ext cx="10877357" cy="789709"/>
          </a:xfrm>
        </p:spPr>
        <p:txBody>
          <a:bodyPr>
            <a:normAutofit fontScale="90000"/>
          </a:bodyPr>
          <a:lstStyle/>
          <a:p>
            <a:r>
              <a:rPr lang="fr-FR" dirty="0"/>
              <a:t>Les enseignements en seconde générale et technologique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505690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3200" dirty="0">
                <a:solidFill>
                  <a:srgbClr val="0070C0"/>
                </a:solidFill>
              </a:rPr>
              <a:t>Enseignements communs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- Géographie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Langues vivantes A et B : 5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Mathématiques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Physique-chimie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de la vie et de la Terre (SVT) : 1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 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 : 0h30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b="1" dirty="0"/>
              <a:t>Sciences économiques et sociales SES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b="1" dirty="0"/>
              <a:t>Sciences numériques et technologie 1h30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82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57" y="166255"/>
            <a:ext cx="11408898" cy="63730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Enseignements optionnels</a:t>
            </a:r>
            <a:r>
              <a:rPr lang="fr-FR" sz="2200" dirty="0">
                <a:solidFill>
                  <a:srgbClr val="0070C0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(facultatifs – ne sont pas proposés dans tous les lycées)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706583"/>
            <a:ext cx="8596668" cy="5943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enseignement général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Langues et cultures de l’Antiquité latin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ou Grec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56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 Langue vivante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fr-FR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arts plastiques</a:t>
            </a: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cinéma-audiovisuel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, danse, histoire des arts, musique, </a:t>
            </a: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théâtre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Education physique et sportive 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Arts du cirque 6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Ecologie-agronomie-territoires-développement durable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sz="3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enseignement technologique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et gestion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Santé et social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Biotechnologies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et laboratoire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de l’ingénieur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innovation technologiques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culture – design 6h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Hippologie et équitation ou autres pratiques sportives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sociales et culturelles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professionnelles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Atelier artistique 72h annuelles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92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69" y="263236"/>
            <a:ext cx="10572558" cy="1320800"/>
          </a:xfrm>
        </p:spPr>
        <p:txBody>
          <a:bodyPr/>
          <a:lstStyle/>
          <a:p>
            <a:r>
              <a:rPr lang="fr-FR" dirty="0"/>
              <a:t>La règle : affectation dans le lycée de secteur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387" y="1191491"/>
            <a:ext cx="9879831" cy="483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Cependant, la famille peut demander une dérogation pour 7 motifs (critères nationaux):</a:t>
            </a:r>
          </a:p>
          <a:p>
            <a:r>
              <a:rPr lang="fr-FR" sz="2400" dirty="0"/>
              <a:t>1- élève souffrant d’un handicap</a:t>
            </a:r>
          </a:p>
          <a:p>
            <a:r>
              <a:rPr lang="fr-FR" sz="2400" dirty="0"/>
              <a:t>2- élève bénéficiant d’une prise en charge médicale importante </a:t>
            </a:r>
          </a:p>
          <a:p>
            <a:r>
              <a:rPr lang="fr-FR" sz="2400" dirty="0"/>
              <a:t>3- élève boursier au mérite ou sur critères sociaux</a:t>
            </a:r>
          </a:p>
          <a:p>
            <a:r>
              <a:rPr lang="fr-FR" sz="2400" dirty="0"/>
              <a:t>4- élève dont un frère ou une sœur est déjà scolarisé(e) dans l’établissement demandé</a:t>
            </a:r>
          </a:p>
          <a:p>
            <a:r>
              <a:rPr lang="fr-FR" sz="2400" dirty="0"/>
              <a:t>5- élève dont le domicile est situé en limite de secteur</a:t>
            </a:r>
          </a:p>
          <a:p>
            <a:r>
              <a:rPr lang="fr-FR" sz="2400" dirty="0"/>
              <a:t>6- élève devant suivre un parcours scolaire particulier (ex section européenne)</a:t>
            </a:r>
          </a:p>
          <a:p>
            <a:r>
              <a:rPr lang="fr-FR" sz="2400" dirty="0"/>
              <a:t>7- convenances personnelles</a:t>
            </a:r>
          </a:p>
        </p:txBody>
      </p:sp>
    </p:spTree>
    <p:extLst>
      <p:ext uri="{BB962C8B-B14F-4D97-AF65-F5344CB8AC3E}">
        <p14:creationId xmlns:p14="http://schemas.microsoft.com/office/powerpoint/2010/main" val="64394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69935"/>
            <a:ext cx="10862733" cy="1433512"/>
          </a:xfrm>
        </p:spPr>
        <p:txBody>
          <a:bodyPr/>
          <a:lstStyle/>
          <a:p>
            <a:r>
              <a:rPr lang="fr-FR" dirty="0"/>
              <a:t>Sections à recrutement particulier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886691"/>
            <a:ext cx="10764981" cy="5818909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Création et culture design (6 h par semaine) – Parthenay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Arts du cirque (6 h par semaine) – Châtellerault 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Cultures et Pratique Danse Musique Théâtre (élèves inscrits en conservatoire ou école de musique) – lycée Victor Hugo Poitiers (nouveauté)</a:t>
            </a:r>
          </a:p>
          <a:p>
            <a:pPr lvl="2"/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Sections européennes</a:t>
            </a:r>
            <a:r>
              <a:rPr lang="fr-FR" dirty="0">
                <a:solidFill>
                  <a:srgbClr val="0070C0"/>
                </a:solidFill>
              </a:rPr>
              <a:t> : </a:t>
            </a:r>
            <a:r>
              <a:rPr lang="fr-FR" dirty="0"/>
              <a:t>dossier remis par le collège (mai)</a:t>
            </a:r>
            <a:endParaRPr lang="fr-FR" sz="1600" dirty="0"/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Sections binationales </a:t>
            </a:r>
            <a:r>
              <a:rPr lang="fr-FR" dirty="0">
                <a:solidFill>
                  <a:srgbClr val="FF0000"/>
                </a:solidFill>
              </a:rPr>
              <a:t>avant fin mai :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  <a:p>
            <a:r>
              <a:rPr lang="fr-FR" b="1" dirty="0"/>
              <a:t>BACHIBAC </a:t>
            </a:r>
            <a:r>
              <a:rPr lang="fr-FR" dirty="0"/>
              <a:t>(Espagnol)</a:t>
            </a:r>
            <a:r>
              <a:rPr lang="fr-FR" b="1" dirty="0"/>
              <a:t> </a:t>
            </a:r>
            <a:r>
              <a:rPr lang="fr-FR" dirty="0"/>
              <a:t>lycée Jean </a:t>
            </a:r>
            <a:r>
              <a:rPr lang="fr-FR" dirty="0" err="1"/>
              <a:t>Dautet</a:t>
            </a:r>
            <a:r>
              <a:rPr lang="fr-FR" dirty="0"/>
              <a:t> La Rochelle + Marguerite de Valois Angoulême</a:t>
            </a:r>
          </a:p>
          <a:p>
            <a:r>
              <a:rPr lang="fr-FR" b="1" dirty="0"/>
              <a:t>ESABAC </a:t>
            </a:r>
            <a:r>
              <a:rPr lang="fr-FR" dirty="0"/>
              <a:t>(italien) Lycée Victor Hugo Poitiers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/>
              <a:t>ABIBAC </a:t>
            </a:r>
            <a:r>
              <a:rPr lang="fr-FR" dirty="0"/>
              <a:t>(Allemand) Lycée Bois d’Amour Poitiers + Jean </a:t>
            </a:r>
            <a:r>
              <a:rPr lang="fr-FR" dirty="0" err="1"/>
              <a:t>Dautet</a:t>
            </a:r>
            <a:r>
              <a:rPr lang="fr-FR" dirty="0"/>
              <a:t> La Rochelle</a:t>
            </a:r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Lycée Pilote Innovant International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dirty="0"/>
              <a:t>LP2I près du Futuroscope : orienté vers les technologies nouvelles + travail par projet</a:t>
            </a:r>
          </a:p>
          <a:p>
            <a:r>
              <a:rPr lang="fr-FR" b="1" dirty="0">
                <a:solidFill>
                  <a:srgbClr val="0070C0"/>
                </a:solidFill>
              </a:rPr>
              <a:t>Sections sportives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: tests de sélection organisés par les lycées (prendre contact à partir de janvier)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4164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br>
              <a:rPr lang="fr-FR" sz="8000" dirty="0"/>
            </a:br>
            <a:r>
              <a:rPr lang="fr-FR" sz="8000" dirty="0"/>
              <a:t>Après la 2ndeGT</a:t>
            </a:r>
            <a:br>
              <a:rPr lang="fr-FR" sz="8000" dirty="0"/>
            </a:br>
            <a:r>
              <a:rPr lang="fr-FR" sz="8000" dirty="0"/>
              <a:t>LA VOIE GENERALE</a:t>
            </a:r>
          </a:p>
        </p:txBody>
      </p:sp>
    </p:spTree>
    <p:extLst>
      <p:ext uri="{BB962C8B-B14F-4D97-AF65-F5344CB8AC3E}">
        <p14:creationId xmlns:p14="http://schemas.microsoft.com/office/powerpoint/2010/main" val="73820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/>
              <a:t>Objectif : Baccalauréat Général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 marL="0" indent="0">
              <a:buNone/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Les élèves se spécialisent dans </a:t>
            </a:r>
            <a:r>
              <a:rPr lang="fr-FR" sz="2400" b="1" dirty="0">
                <a:solidFill>
                  <a:srgbClr val="FF0000"/>
                </a:solidFill>
              </a:rPr>
              <a:t>3 enseignements </a:t>
            </a:r>
            <a:r>
              <a:rPr lang="fr-FR" sz="2400" b="1" dirty="0"/>
              <a:t>de spécialité </a:t>
            </a:r>
            <a:r>
              <a:rPr lang="fr-FR" sz="2400" b="1" dirty="0">
                <a:solidFill>
                  <a:srgbClr val="FF0000"/>
                </a:solidFill>
              </a:rPr>
              <a:t>en 1</a:t>
            </a:r>
            <a:r>
              <a:rPr lang="fr-FR" sz="2400" b="1" baseline="30000" dirty="0">
                <a:solidFill>
                  <a:srgbClr val="FF0000"/>
                </a:solidFill>
              </a:rPr>
              <a:t>ère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/>
              <a:t>et en conservent </a:t>
            </a:r>
            <a:r>
              <a:rPr lang="fr-FR" sz="2400" b="1" dirty="0">
                <a:solidFill>
                  <a:srgbClr val="FF0000"/>
                </a:solidFill>
              </a:rPr>
              <a:t>2 en terminale</a:t>
            </a:r>
            <a:endParaRPr lang="fr-FR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 </a:t>
            </a:r>
            <a:r>
              <a:rPr lang="fr-FR" sz="2400" dirty="0"/>
              <a:t>Les élèves suivent désormais :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</a:t>
            </a:r>
            <a:r>
              <a:rPr lang="fr-FR" sz="2400" b="1" dirty="0"/>
              <a:t>communs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</a:t>
            </a:r>
            <a:r>
              <a:rPr lang="fr-FR" sz="2400" b="1" dirty="0"/>
              <a:t>de spécialité </a:t>
            </a:r>
            <a:r>
              <a:rPr lang="fr-FR" sz="2400" dirty="0"/>
              <a:t>qu’ils choisissent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</a:t>
            </a:r>
            <a:r>
              <a:rPr lang="fr-FR" sz="2400" b="1" dirty="0"/>
              <a:t>optionnels</a:t>
            </a:r>
            <a:r>
              <a:rPr lang="fr-FR" sz="2400" dirty="0"/>
              <a:t> (s’ils le souhaitent) </a:t>
            </a:r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772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/>
              <a:t>Première et terminale générales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316" y="1620983"/>
            <a:ext cx="8596668" cy="4461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Des enseignements communs à tous les élèves 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 (en première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Philosophie (en terminale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géographie 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 vivante A et langue vivante B : 4h30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scientifique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 : 18 heures annuelles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94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412" y="480291"/>
            <a:ext cx="8834511" cy="58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62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225" y="207818"/>
            <a:ext cx="9644302" cy="1320800"/>
          </a:xfrm>
        </p:spPr>
        <p:txBody>
          <a:bodyPr/>
          <a:lstStyle/>
          <a:p>
            <a:r>
              <a:rPr lang="fr-FR" dirty="0"/>
              <a:t>Enseignements de spécialité </a:t>
            </a:r>
            <a:r>
              <a:rPr lang="fr-FR" sz="2000" dirty="0"/>
              <a:t>(selon les établissements)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080654"/>
            <a:ext cx="8596668" cy="5417127"/>
          </a:xfrm>
        </p:spPr>
        <p:txBody>
          <a:bodyPr>
            <a:normAutofit fontScale="92500" lnSpcReduction="20000"/>
          </a:bodyPr>
          <a:lstStyle/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Mathématiques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Numérique et sciences informatiques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Physique-chimie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l'ingénieur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économiques et sociales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Histoire 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Langues, littératures et cultures étrangères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Littérature, langues et cultures de l’Antiquité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Education physique, pratique et cultures sportives </a:t>
            </a:r>
            <a:r>
              <a:rPr lang="fr-FR" sz="22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(nouveau)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Arts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Biologie écologie (dans les lycées agricoles uniquement)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3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1320800"/>
          </a:xfrm>
        </p:spPr>
        <p:txBody>
          <a:bodyPr/>
          <a:lstStyle/>
          <a:p>
            <a:r>
              <a:rPr lang="fr-FR" dirty="0"/>
              <a:t>Première et terminale générales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904509"/>
          </a:xfrm>
        </p:spPr>
        <p:txBody>
          <a:bodyPr/>
          <a:lstStyle/>
          <a:p>
            <a:r>
              <a:rPr lang="fr-FR" sz="2400" dirty="0">
                <a:solidFill>
                  <a:srgbClr val="0070C0"/>
                </a:solidFill>
              </a:rPr>
              <a:t>Des enseignements optionnels</a:t>
            </a: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 vivante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Arts (arts plastiques, histoire de l’art, musique, cinéma-audiovisuel, théâtre, danse)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Education physique et sportive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Langues et cultures de l’antiquité (cumulable avec une autre option)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085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678873"/>
            <a:ext cx="9131684" cy="5362489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En terminale uniquement, les élèves pourront ajouter un enseignement optionnel parmi :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sz="2400" dirty="0">
              <a:solidFill>
                <a:srgbClr val="0070C0"/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Droit et grands enjeux du monde contemporain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expertes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ont choisi la spécialité « mathématiques » en terminale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complémentaires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n’ont pas choisi la spécialité « mathématiques » en terminale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25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5DE9C7-37C7-4999-8172-D4081604BA30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>
              <a:solidFill>
                <a:srgbClr val="404040"/>
              </a:solidFill>
            </a:endParaRPr>
          </a:p>
        </p:txBody>
      </p:sp>
      <p:pic>
        <p:nvPicPr>
          <p:cNvPr id="37891" name="Picture 2" descr="M:\str-delcom\BAC 2021\PPT\PPT RECTEURS POUR REUNION CHEFS ETAB RENTREE 2018\Imagediapo16retou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24691"/>
            <a:ext cx="10903527" cy="66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0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la 2GT : la voie technologique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74619"/>
            <a:ext cx="8797635" cy="4768996"/>
          </a:xfrm>
        </p:spPr>
        <p:txBody>
          <a:bodyPr>
            <a:normAutofit/>
          </a:bodyPr>
          <a:lstStyle/>
          <a:p>
            <a:r>
              <a:rPr lang="fr-FR" sz="2400" dirty="0"/>
              <a:t>8 séries </a:t>
            </a:r>
          </a:p>
          <a:p>
            <a:endParaRPr lang="fr-FR" sz="2400" dirty="0"/>
          </a:p>
          <a:p>
            <a:r>
              <a:rPr lang="fr-FR" sz="2400" dirty="0"/>
              <a:t>Enseignement appliqué : observation et expérimentation</a:t>
            </a:r>
          </a:p>
          <a:p>
            <a:endParaRPr lang="fr-FR" sz="2400" dirty="0"/>
          </a:p>
          <a:p>
            <a:r>
              <a:rPr lang="fr-FR" sz="2400" dirty="0"/>
              <a:t>Travail en groupe et en autonomie</a:t>
            </a:r>
          </a:p>
          <a:p>
            <a:endParaRPr lang="fr-FR" sz="2400" dirty="0"/>
          </a:p>
          <a:p>
            <a:r>
              <a:rPr lang="fr-FR" sz="2400" dirty="0"/>
              <a:t>Travaux pratiques </a:t>
            </a:r>
            <a:r>
              <a:rPr lang="fr-FR" sz="2400" i="1" dirty="0"/>
              <a:t>en salle informatique, en salle de technologie, en laboratoire...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673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061" y="471056"/>
            <a:ext cx="9630447" cy="5237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Les enseignements communs à toutes les séries technologiques</a:t>
            </a:r>
          </a:p>
          <a:p>
            <a:pPr marL="457200" lvl="1" indent="0">
              <a:buFont typeface="Arial Italic"/>
              <a:buNone/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Français (en première seulement)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Philosophie (en terminale seulement) : 2h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Histoire géographie : 1h30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Langue vivante A et langue vivante B : 4h (dont 1h d’enseignement technologique en langue vivante)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Education physique et sportive : 2h</a:t>
            </a:r>
            <a:endParaRPr lang="fr-FR" sz="2400" dirty="0"/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Mathématiques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Enseignement moral et civique : 18 heures annuelles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15050" lvl="5" indent="0" algn="r">
              <a:buClr>
                <a:schemeClr val="tx1"/>
              </a:buClr>
              <a:buFont typeface="Arial"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33311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984252" y="1557338"/>
            <a:ext cx="1871662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hlinkClick r:id="rId3" action="ppaction://hlinksldjump"/>
              </a:rPr>
              <a:t>BAC STMG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Management et Gestion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235326" y="1565277"/>
            <a:ext cx="197961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hlinkClick r:id="rId4" action="ppaction://hlinksldjump"/>
              </a:rPr>
              <a:t>BAC STI2D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Industrie &amp;  </a:t>
            </a:r>
            <a:r>
              <a:rPr lang="fr-FR" altLang="fr-FR" sz="1800" b="1" dirty="0"/>
              <a:t>Développement Durable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717382" y="1550556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hlinkClick r:id="rId5" action="ppaction://hlinksldjump"/>
              </a:rPr>
              <a:t>BAC ST2S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Santé et Social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324227" y="4333588"/>
            <a:ext cx="1871662" cy="1746538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hlinkClick r:id="rId6" action="ppaction://hlinksldjump"/>
              </a:rPr>
              <a:t>BAC STHR 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Hôtellerie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Restauration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524001" y="3789364"/>
            <a:ext cx="28114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456364" y="5805489"/>
            <a:ext cx="2160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7965788" y="4333588"/>
            <a:ext cx="1871662" cy="1728788"/>
          </a:xfrm>
          <a:prstGeom prst="rect">
            <a:avLst/>
          </a:prstGeom>
          <a:solidFill>
            <a:srgbClr val="FFCC99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hlinkClick r:id="rId7"/>
              </a:rPr>
              <a:t>BAC S2TMD 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Théâtre Musique Danse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5717383" y="4369307"/>
            <a:ext cx="1871662" cy="1710820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hlinkClick r:id="rId8" action="ppaction://hlinksldjump"/>
              </a:rPr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hlinkClick r:id="rId8" action="ppaction://hlinksldjump"/>
              </a:rPr>
              <a:t>STD2A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Design et Arts Appliqués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984252" y="4279901"/>
            <a:ext cx="1871663" cy="1800225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hlinkClick r:id="rId9" action="ppaction://hlinksldjump"/>
              </a:rPr>
              <a:t>BAC STAV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Agronomie et Vivant</a:t>
            </a: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965788" y="3885049"/>
            <a:ext cx="1698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+mn-lt"/>
                <a:ea typeface="+mn-ea"/>
              </a:rPr>
              <a:t>Lycée V. Hugo Poitiers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7701" y="1101092"/>
            <a:ext cx="14573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+mn-lt"/>
                <a:ea typeface="+mn-ea"/>
              </a:rPr>
              <a:t>Venise Verte Niort</a:t>
            </a: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884959" y="3599657"/>
            <a:ext cx="197095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2000" dirty="0"/>
              <a:t>  </a:t>
            </a:r>
            <a:r>
              <a:rPr lang="fr-FR" altLang="fr-FR" sz="1800" dirty="0">
                <a:solidFill>
                  <a:schemeClr val="tx1"/>
                </a:solidFill>
                <a:latin typeface="+mn-lt"/>
                <a:ea typeface="+mn-ea"/>
              </a:rPr>
              <a:t>Lycée agricole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+mn-lt"/>
                <a:ea typeface="+mn-ea"/>
              </a:rPr>
              <a:t>         Melle</a:t>
            </a:r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7965788" y="1544639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hlinkClick r:id="rId10" action="ppaction://hlinksldjump"/>
              </a:rPr>
              <a:t>BAC STL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Laboratoire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1505" y="1101092"/>
            <a:ext cx="19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Paul Guérin Niort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965788" y="1114070"/>
            <a:ext cx="217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dirty="0"/>
              <a:t>Venise Verte Niort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007163" y="3698695"/>
            <a:ext cx="2720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Lycée hôtelier </a:t>
            </a:r>
            <a:r>
              <a:rPr lang="fr-FR" sz="1700" dirty="0" err="1"/>
              <a:t>LaRochelle</a:t>
            </a:r>
            <a:r>
              <a:rPr lang="fr-FR" sz="1700" dirty="0"/>
              <a:t> Lycée Kyoto à Poitiers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664200" y="3698694"/>
            <a:ext cx="217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Lycée </a:t>
            </a:r>
            <a:r>
              <a:rPr lang="fr-FR" dirty="0" err="1"/>
              <a:t>E.Perochon</a:t>
            </a:r>
            <a:r>
              <a:rPr lang="fr-FR" dirty="0"/>
              <a:t> à Parthenay 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551559" y="232834"/>
            <a:ext cx="756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BACS TECHNOLOGIQUES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84959" y="1037709"/>
            <a:ext cx="2122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Jean Macé et Venise verte</a:t>
            </a:r>
          </a:p>
        </p:txBody>
      </p:sp>
    </p:spTree>
    <p:extLst>
      <p:ext uri="{BB962C8B-B14F-4D97-AF65-F5344CB8AC3E}">
        <p14:creationId xmlns:p14="http://schemas.microsoft.com/office/powerpoint/2010/main" val="3091719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STMG Management et gestion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22830"/>
            <a:ext cx="5329767" cy="50037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fonctionnement de l’entreprise, analyse des décisions, performances, impact des stratégies, relations au travail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économie, droit, management, expression écrite et orale (français et langues)</a:t>
            </a:r>
          </a:p>
          <a:p>
            <a:r>
              <a:rPr lang="fr-FR" dirty="0"/>
              <a:t>Services financiers, commerciaux, marketing, Ressources Humaines…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 ou DUT commerce, gestion, communication, assistant de direction, comptabilité, tourisme…</a:t>
            </a:r>
          </a:p>
          <a:p>
            <a:r>
              <a:rPr lang="fr-FR" dirty="0"/>
              <a:t>Ecoles de commerce (bon dossier)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222830"/>
            <a:ext cx="5329767" cy="4443413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spécialités :</a:t>
            </a:r>
          </a:p>
          <a:p>
            <a:r>
              <a:rPr lang="fr-FR" dirty="0"/>
              <a:t>Gestion et finance</a:t>
            </a:r>
          </a:p>
          <a:p>
            <a:r>
              <a:rPr lang="fr-FR" dirty="0"/>
              <a:t>Marketing </a:t>
            </a:r>
          </a:p>
          <a:p>
            <a:r>
              <a:rPr lang="fr-FR" dirty="0"/>
              <a:t>Systèmes d’information de gestion</a:t>
            </a:r>
          </a:p>
          <a:p>
            <a:r>
              <a:rPr lang="fr-FR" dirty="0"/>
              <a:t>Ressources humaines et communication</a:t>
            </a:r>
          </a:p>
          <a:p>
            <a:r>
              <a:rPr lang="fr-FR" dirty="0"/>
              <a:t>Droit et économie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04" y="3724729"/>
            <a:ext cx="548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9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STI2D Industrie et développement durable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industrie, innovation technologique, transition énergétique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maths, physique-chimie</a:t>
            </a:r>
          </a:p>
          <a:p>
            <a:r>
              <a:rPr lang="fr-FR" dirty="0"/>
              <a:t>Démarche d’analyse fondée sur 3 approches : énergie, information, matière.</a:t>
            </a:r>
          </a:p>
          <a:p>
            <a:r>
              <a:rPr lang="fr-FR" dirty="0"/>
              <a:t>But : création de solutions techniques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 ou BUT énergie, logistique, maintenance, informatique industrielle, génie civil…</a:t>
            </a:r>
          </a:p>
          <a:p>
            <a:r>
              <a:rPr lang="fr-FR" dirty="0"/>
              <a:t>Ecoles d’ingénieur (bon dossier)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052945"/>
            <a:ext cx="5329767" cy="4990669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spécialités au choix en terminale:</a:t>
            </a:r>
          </a:p>
          <a:p>
            <a:r>
              <a:rPr lang="fr-FR" dirty="0"/>
              <a:t>Energies et environnement</a:t>
            </a:r>
          </a:p>
          <a:p>
            <a:r>
              <a:rPr lang="fr-FR" dirty="0"/>
              <a:t>Architecture et construction</a:t>
            </a:r>
          </a:p>
          <a:p>
            <a:r>
              <a:rPr lang="fr-FR" dirty="0"/>
              <a:t>Systèmes d’information et numérique</a:t>
            </a:r>
          </a:p>
          <a:p>
            <a:r>
              <a:rPr lang="fr-FR" dirty="0"/>
              <a:t>Innovation technologique et écoconception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674" y="3821906"/>
            <a:ext cx="4255325" cy="28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36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ST2S Santé et social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063173"/>
            <a:ext cx="5329767" cy="48731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relations humaines, domaine social ou paramédical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b="1" dirty="0"/>
              <a:t>biologie et physiopathologie humaines</a:t>
            </a:r>
            <a:r>
              <a:rPr lang="fr-FR" dirty="0"/>
              <a:t> (grandes fonctions d’être humain, prévention et traitement des maladies), </a:t>
            </a:r>
            <a:r>
              <a:rPr lang="fr-FR" b="1" dirty="0"/>
              <a:t>sciences et techniques sanitaires et sociales</a:t>
            </a:r>
            <a:r>
              <a:rPr lang="fr-FR" dirty="0"/>
              <a:t> (état de santé et bien-être social d’une population, politiques sociales et de santé publique, dispositifs et institutions sanitaires et sociaux…)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BUT ou Ecoles du secteur paramédical et social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014187"/>
            <a:ext cx="5555948" cy="4443413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Métiers du paramédical  </a:t>
            </a:r>
            <a:r>
              <a:rPr lang="fr-FR" dirty="0"/>
              <a:t>: aide-soignant, infirmier, pédicure-podologue,  audioprothésiste, technicien en analyses biomédicales, manipulateur en électroradiologie médicale, auxiliaire de puériculture…</a:t>
            </a:r>
          </a:p>
          <a:p>
            <a:r>
              <a:rPr lang="fr-FR" dirty="0">
                <a:solidFill>
                  <a:srgbClr val="0070C0"/>
                </a:solidFill>
              </a:rPr>
              <a:t>Métiers du social </a:t>
            </a:r>
            <a:r>
              <a:rPr lang="fr-FR" dirty="0"/>
              <a:t>: assistant de service social, conseiller en économie sociale et familiale, éducateur spécialisé, éducateur de jeunes enfants.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225" y="3914776"/>
            <a:ext cx="5344289" cy="25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377" y="277091"/>
            <a:ext cx="8596668" cy="775855"/>
          </a:xfrm>
        </p:spPr>
        <p:txBody>
          <a:bodyPr/>
          <a:lstStyle/>
          <a:p>
            <a:r>
              <a:rPr lang="fr-FR" dirty="0"/>
              <a:t>L’orientation après la 3</a:t>
            </a:r>
            <a:r>
              <a:rPr lang="fr-FR" baseline="30000" dirty="0"/>
              <a:t>ème</a:t>
            </a:r>
            <a:r>
              <a:rPr lang="fr-FR" dirty="0"/>
              <a:t>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377" y="1052945"/>
            <a:ext cx="8454350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1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 STL Laboratoire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532966" cy="444341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manipulations et démarche expérimentale en laboratoire, étude de  produits (santé, environnement, industrie…) 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maths, physique-chimie, biologie, biochimie, sciences du vivant + techniques d’observation, de mesure et d’analyse de fabrication de produits 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BUT biologie, chimie, de l’environnement, paramédical…  </a:t>
            </a:r>
          </a:p>
          <a:p>
            <a:r>
              <a:rPr lang="fr-FR" dirty="0"/>
              <a:t>Ecoles 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spécialités :</a:t>
            </a:r>
          </a:p>
          <a:p>
            <a:r>
              <a:rPr lang="fr-FR" dirty="0"/>
              <a:t>Physique chimie et mathématiques </a:t>
            </a:r>
          </a:p>
          <a:p>
            <a:r>
              <a:rPr lang="fr-FR" dirty="0"/>
              <a:t>Biochimie biologie biotechnologie, ou   sciences physiques et chimiques en laboratoire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89" y="3601316"/>
            <a:ext cx="5404144" cy="27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43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 STAV Agronomie et vivant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49766" y="1052945"/>
            <a:ext cx="5846618" cy="55141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biologie, écologie, agriculture, environnement (aménagements des espaces, protection des milieux naturels, agroalimentaire…)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culture scientifique, technologique et spécifique à l’enseignement agricole :  biologie-écologie, physique-chimie, maths, sciences économique-sociales et de gestion, sciences et </a:t>
            </a:r>
          </a:p>
          <a:p>
            <a:r>
              <a:rPr lang="fr-FR" dirty="0"/>
              <a:t>technologies agronomiques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BTSA, BUT dans l’agriculture, l’agronomie, aquaculture, gestion et maîtrise de l’eau, agroalimentaire, environnement…</a:t>
            </a:r>
          </a:p>
          <a:p>
            <a:r>
              <a:rPr lang="fr-FR" dirty="0"/>
              <a:t>Certificats de spécialisation agricole</a:t>
            </a:r>
          </a:p>
          <a:p>
            <a:r>
              <a:rPr lang="fr-FR" dirty="0"/>
              <a:t>Ecoles 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0966" y="753989"/>
            <a:ext cx="5329767" cy="4443413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5 spécialités :</a:t>
            </a:r>
          </a:p>
          <a:p>
            <a:r>
              <a:rPr lang="fr-FR" dirty="0"/>
              <a:t>technologies de la production agricole </a:t>
            </a:r>
          </a:p>
          <a:p>
            <a:r>
              <a:rPr lang="fr-FR" dirty="0"/>
              <a:t>transformation alimentaire </a:t>
            </a:r>
          </a:p>
          <a:p>
            <a:r>
              <a:rPr lang="fr-FR" dirty="0"/>
              <a:t>aménagement et valorisation des espaces </a:t>
            </a:r>
          </a:p>
          <a:p>
            <a:r>
              <a:rPr lang="fr-FR" dirty="0"/>
              <a:t>services en milieu rural </a:t>
            </a:r>
          </a:p>
          <a:p>
            <a:r>
              <a:rPr lang="fr-FR" dirty="0"/>
              <a:t>sciences et technologies des équipements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8 semaines de stage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944" y="3115391"/>
            <a:ext cx="2364799" cy="3565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09" y="4127908"/>
            <a:ext cx="4124035" cy="23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80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 STHR Hôtellerie et restauration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115268"/>
            <a:ext cx="5329767" cy="529938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gestion hôtelière, restauration et services</a:t>
            </a:r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économie et gestion hôtelière, sciences et technologies culinaires et des services, alimentation-environnement, langues, LV3 possible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BUT domaine hôtelier, compta-gestion, tourisme, commerce et services </a:t>
            </a:r>
          </a:p>
          <a:p>
            <a:r>
              <a:rPr lang="fr-FR" dirty="0"/>
              <a:t>Écoles hôtelières</a:t>
            </a:r>
          </a:p>
          <a:p>
            <a:r>
              <a:rPr lang="fr-FR" dirty="0"/>
              <a:t>Ecoles de commerce (bon dossier)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4 semaines de stage en 1</a:t>
            </a:r>
            <a:r>
              <a:rPr lang="fr-FR" baseline="30000" dirty="0">
                <a:solidFill>
                  <a:srgbClr val="0070C0"/>
                </a:solidFill>
              </a:rPr>
              <a:t>ère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966" y="1284575"/>
            <a:ext cx="3145714" cy="21050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87" y="3427290"/>
            <a:ext cx="3145715" cy="21006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922" y="1257009"/>
            <a:ext cx="2876567" cy="21702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243" y="3427290"/>
            <a:ext cx="2885245" cy="21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49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STD2A Design et Arts Appliqués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applications de l'art (graphisme, mode, design...), conception et réalisation d'objets (vêtements, meubles, ustensiles...) ou d'espaces.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Étude des mouvements artistiques, des démarches créatives, des matériaux, pratiques en arts visuels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DNMADE</a:t>
            </a:r>
          </a:p>
          <a:p>
            <a:r>
              <a:rPr lang="fr-FR" dirty="0"/>
              <a:t>DMA diplôme des métiers d’art</a:t>
            </a:r>
          </a:p>
          <a:p>
            <a:r>
              <a:rPr lang="fr-FR" dirty="0"/>
              <a:t>Écoles de design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01" y="1344754"/>
            <a:ext cx="4214587" cy="21024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01" y="3447181"/>
            <a:ext cx="1812781" cy="2316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517" y="3447181"/>
            <a:ext cx="3109816" cy="2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58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60218"/>
            <a:ext cx="8596668" cy="692727"/>
          </a:xfrm>
        </p:spPr>
        <p:txBody>
          <a:bodyPr/>
          <a:lstStyle/>
          <a:p>
            <a:r>
              <a:rPr lang="fr-FR" dirty="0"/>
              <a:t>Rappel : Calendrier et procédures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914400"/>
            <a:ext cx="7718521" cy="22339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40569" y="3148380"/>
            <a:ext cx="3859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Intentions d’orientation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GT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pro + statut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de CAP + statut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Avis provisoire du conseil de classe</a:t>
            </a:r>
          </a:p>
          <a:p>
            <a:r>
              <a:rPr lang="fr-FR" i="1" dirty="0"/>
              <a:t>Favorable/défavorable/réservé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89522" y="3148380"/>
            <a:ext cx="4284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Choix définitifs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GT </a:t>
            </a:r>
          </a:p>
          <a:p>
            <a:r>
              <a:rPr lang="fr-FR" i="1" dirty="0"/>
              <a:t>Lycée + (enseignements optionnels)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pro + statut </a:t>
            </a:r>
          </a:p>
          <a:p>
            <a:r>
              <a:rPr lang="fr-FR" i="1" dirty="0"/>
              <a:t>Lieu + spécialité ou famille de métiers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de CAP + statut</a:t>
            </a:r>
          </a:p>
          <a:p>
            <a:r>
              <a:rPr lang="fr-FR" i="1" dirty="0"/>
              <a:t>Lieu + spécialité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Avis définitif du conseil de classe</a:t>
            </a:r>
          </a:p>
        </p:txBody>
      </p:sp>
    </p:spTree>
    <p:extLst>
      <p:ext uri="{BB962C8B-B14F-4D97-AF65-F5344CB8AC3E}">
        <p14:creationId xmlns:p14="http://schemas.microsoft.com/office/powerpoint/2010/main" val="4135658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formation ? S’informer et vérifier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648691"/>
            <a:ext cx="9713575" cy="4392671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/>
              <a:t>Portes ouvertes des établissements (Février - avril)</a:t>
            </a:r>
          </a:p>
          <a:p>
            <a:pPr marL="0" indent="0">
              <a:buNone/>
            </a:pPr>
            <a:r>
              <a:rPr lang="fr-FR" sz="2400" dirty="0"/>
              <a:t>	</a:t>
            </a:r>
          </a:p>
          <a:p>
            <a:r>
              <a:rPr lang="fr-FR" sz="2400" dirty="0"/>
              <a:t>Mini-stages de découverte en Lycée Professionnel (Janvier - avril)</a:t>
            </a:r>
          </a:p>
          <a:p>
            <a:endParaRPr lang="fr-FR" sz="2400" dirty="0"/>
          </a:p>
          <a:p>
            <a:r>
              <a:rPr lang="fr-FR" sz="2400" dirty="0"/>
              <a:t>Périodes de découverte en entreprise = stage(s)</a:t>
            </a:r>
          </a:p>
          <a:p>
            <a:endParaRPr lang="fr-FR" sz="2400" dirty="0"/>
          </a:p>
          <a:p>
            <a:r>
              <a:rPr lang="fr-FR" sz="2400" dirty="0">
                <a:hlinkClick r:id="rId2"/>
              </a:rPr>
              <a:t>Site Onisep </a:t>
            </a:r>
            <a:r>
              <a:rPr lang="fr-FR" sz="2400" dirty="0"/>
              <a:t>+ </a:t>
            </a:r>
            <a:r>
              <a:rPr lang="fr-FR" sz="2400" dirty="0">
                <a:hlinkClick r:id="rId3"/>
              </a:rPr>
              <a:t>onisep TV </a:t>
            </a:r>
            <a:r>
              <a:rPr lang="fr-FR" sz="2400" dirty="0"/>
              <a:t>+ sites des établissements + </a:t>
            </a:r>
            <a:r>
              <a:rPr lang="fr-FR" sz="2400" dirty="0">
                <a:hlinkClick r:id="rId4"/>
              </a:rPr>
              <a:t>Horizons21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>
                <a:hlinkClick r:id="rId5"/>
              </a:rPr>
              <a:t>www.nouvelle-voiepro.fr</a:t>
            </a:r>
            <a:r>
              <a:rPr lang="fr-FR" sz="2400" dirty="0"/>
              <a:t>  </a:t>
            </a:r>
            <a:r>
              <a:rPr lang="fr-FR" i="1" dirty="0"/>
              <a:t>(famille des métiers bac pro)</a:t>
            </a:r>
          </a:p>
          <a:p>
            <a:pPr marL="0" indent="0">
              <a:buNone/>
            </a:pPr>
            <a:endParaRPr lang="fr-FR" i="1" dirty="0"/>
          </a:p>
          <a:p>
            <a:r>
              <a:rPr lang="fr-FR" sz="2400" dirty="0"/>
              <a:t>Conseil en orientation </a:t>
            </a:r>
            <a:r>
              <a:rPr lang="fr-FR" sz="2200" i="1" dirty="0"/>
              <a:t>: </a:t>
            </a:r>
            <a:r>
              <a:rPr lang="fr-FR" sz="2200" b="1" dirty="0">
                <a:solidFill>
                  <a:srgbClr val="FF0000"/>
                </a:solidFill>
              </a:rPr>
              <a:t>le professeur principal reste le premier interlocuteur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34362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74073"/>
            <a:ext cx="8596668" cy="914400"/>
          </a:xfrm>
        </p:spPr>
        <p:txBody>
          <a:bodyPr/>
          <a:lstStyle/>
          <a:p>
            <a:r>
              <a:rPr lang="fr-FR" dirty="0"/>
              <a:t>Rendez-vous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524001"/>
            <a:ext cx="9145539" cy="4517362"/>
          </a:xfrm>
        </p:spPr>
        <p:txBody>
          <a:bodyPr>
            <a:normAutofit/>
          </a:bodyPr>
          <a:lstStyle/>
          <a:p>
            <a:r>
              <a:rPr lang="fr-FR" sz="2400" dirty="0"/>
              <a:t>Avec une psychologue EN conseil en orientation</a:t>
            </a:r>
          </a:p>
          <a:p>
            <a:r>
              <a:rPr lang="fr-FR" sz="2400" dirty="0"/>
              <a:t>Présence de Mme </a:t>
            </a:r>
            <a:r>
              <a:rPr lang="fr-FR" sz="2400" dirty="0" err="1"/>
              <a:t>Renoult</a:t>
            </a:r>
            <a:r>
              <a:rPr lang="fr-FR" sz="2400" dirty="0"/>
              <a:t> au collège: LUNDI et JEUDI après-midi</a:t>
            </a:r>
          </a:p>
          <a:p>
            <a:pPr marL="457200" lvl="1" indent="0">
              <a:buNone/>
            </a:pPr>
            <a:endParaRPr lang="fr-FR" sz="2400" dirty="0"/>
          </a:p>
          <a:p>
            <a:r>
              <a:rPr lang="fr-FR" sz="2400" dirty="0"/>
              <a:t>Au C.I.O. de NIORT Centre d’Information et d’Orientation</a:t>
            </a:r>
          </a:p>
          <a:p>
            <a:r>
              <a:rPr lang="fr-FR" sz="2400" dirty="0"/>
              <a:t>Du lundi au vendredi 9h-12h30 et 13h30-17h</a:t>
            </a:r>
          </a:p>
          <a:p>
            <a:r>
              <a:rPr lang="pt-BR" sz="2400" dirty="0"/>
              <a:t> Le mercredi jusqu’à 18h</a:t>
            </a:r>
          </a:p>
          <a:p>
            <a:r>
              <a:rPr lang="fr-FR" sz="2400" dirty="0"/>
              <a:t> Ouvert pendant les vacances scolaires    </a:t>
            </a:r>
            <a:r>
              <a:rPr lang="fr-FR" sz="2400" dirty="0">
                <a:solidFill>
                  <a:srgbClr val="FF0000"/>
                </a:solidFill>
              </a:rPr>
              <a:t>05 16 52 69 29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14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189" y="1870363"/>
            <a:ext cx="8596668" cy="3934691"/>
          </a:xfrm>
        </p:spPr>
        <p:txBody>
          <a:bodyPr>
            <a:normAutofit/>
          </a:bodyPr>
          <a:lstStyle/>
          <a:p>
            <a:r>
              <a:rPr lang="fr-FR" sz="8000" dirty="0"/>
              <a:t>LA VOIE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108522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338" y="131299"/>
            <a:ext cx="9043441" cy="1162929"/>
          </a:xfrm>
        </p:spPr>
        <p:txBody>
          <a:bodyPr>
            <a:normAutofit fontScale="90000"/>
          </a:bodyPr>
          <a:lstStyle/>
          <a:p>
            <a:r>
              <a:rPr lang="fr-FR" dirty="0"/>
              <a:t>Une seconde professionnelle organisée par familles de métiers- choix du bac fin de 2</a:t>
            </a:r>
            <a:r>
              <a:rPr lang="fr-FR" baseline="30000" dirty="0"/>
              <a:t>nde</a:t>
            </a:r>
            <a:r>
              <a:rPr lang="fr-FR" dirty="0"/>
              <a:t> pro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947" y="1111348"/>
            <a:ext cx="10293769" cy="55708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000" dirty="0"/>
              <a:t>métiers de la construction durable, du bâtiment et des travaux publics : 8 bacs</a:t>
            </a:r>
          </a:p>
          <a:p>
            <a:r>
              <a:rPr lang="fr-FR" sz="2000" dirty="0"/>
              <a:t>métiers de la gestion administrative, du transport et de la logistique : 3 bacs</a:t>
            </a:r>
          </a:p>
          <a:p>
            <a:r>
              <a:rPr lang="fr-FR" sz="2000" dirty="0"/>
              <a:t>métiers de la relation client (commerce, vente, accueil) : 3 bacs</a:t>
            </a:r>
          </a:p>
          <a:p>
            <a:r>
              <a:rPr lang="fr-FR" sz="2000" dirty="0"/>
              <a:t>métiers des industries graphiques et de la communication : 3 bacs</a:t>
            </a:r>
          </a:p>
          <a:p>
            <a:r>
              <a:rPr lang="fr-FR" sz="2000" dirty="0"/>
              <a:t>métiers des études et de la modélisation numérique du bâtiment : 3 bacs</a:t>
            </a:r>
          </a:p>
          <a:p>
            <a:r>
              <a:rPr lang="fr-FR" sz="2000" dirty="0"/>
              <a:t>métiers de l’alimentation : 3 bacs</a:t>
            </a:r>
          </a:p>
          <a:p>
            <a:r>
              <a:rPr lang="fr-FR" sz="2000" dirty="0"/>
              <a:t>Métiers de la mer : 4 bacs</a:t>
            </a:r>
          </a:p>
          <a:p>
            <a:r>
              <a:rPr lang="fr-FR" sz="2000" dirty="0"/>
              <a:t>métiers de la beauté et du bien-être : 2 bacs</a:t>
            </a:r>
          </a:p>
          <a:p>
            <a:r>
              <a:rPr lang="fr-FR" sz="2000" dirty="0"/>
              <a:t>métiers de l’aéronautique : 4 bacs</a:t>
            </a:r>
          </a:p>
          <a:p>
            <a:r>
              <a:rPr lang="fr-FR" sz="2000" dirty="0"/>
              <a:t>métiers de l’hôtellerie et de la restauration : 2 bacs</a:t>
            </a:r>
          </a:p>
          <a:p>
            <a:r>
              <a:rPr lang="fr-FR" sz="2000" dirty="0"/>
              <a:t>métiers du bois : 3 bacs</a:t>
            </a:r>
          </a:p>
          <a:p>
            <a:r>
              <a:rPr lang="fr-FR" sz="2000" dirty="0"/>
              <a:t>métiers du pilotage, d’installations automatisées : 4 bacs</a:t>
            </a:r>
          </a:p>
          <a:p>
            <a:r>
              <a:rPr lang="fr-FR" sz="2000" dirty="0"/>
              <a:t>métiers de la maintenance : 6 bacs</a:t>
            </a:r>
          </a:p>
          <a:p>
            <a:r>
              <a:rPr lang="fr-FR" sz="2000" dirty="0"/>
              <a:t>métiers de la réalisation de produits mécaniques : 8 bacs</a:t>
            </a:r>
          </a:p>
          <a:p>
            <a:r>
              <a:rPr lang="fr-FR" sz="2000" dirty="0"/>
              <a:t>métiers du numérique et de la transition énergétique : 6 bacs</a:t>
            </a:r>
          </a:p>
          <a:p>
            <a:endParaRPr lang="fr-FR" sz="2000" dirty="0"/>
          </a:p>
          <a:p>
            <a:r>
              <a:rPr lang="fr-FR" sz="2000" dirty="0"/>
              <a:t>Et quelques spécialités de bacs pro à choisir dès la 3eme (ex : service à la personne, métiers de la sécurité, etc.)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5716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Bac Professionnel (3 ans)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849090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Élèves intéressés par un domaine professionnel</a:t>
            </a:r>
          </a:p>
          <a:p>
            <a:pPr marL="0" indent="0">
              <a:buNone/>
            </a:pPr>
            <a:r>
              <a:rPr lang="fr-FR" sz="2400" i="1" dirty="0"/>
              <a:t>     ex : bâtiment, commerce, mécanique, social…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</a:t>
            </a:r>
          </a:p>
          <a:p>
            <a:r>
              <a:rPr lang="fr-FR" sz="2400" dirty="0"/>
              <a:t>Enseignement professionnel  </a:t>
            </a:r>
          </a:p>
          <a:p>
            <a:pPr marL="0" indent="0">
              <a:buNone/>
            </a:pPr>
            <a:r>
              <a:rPr lang="fr-FR" sz="2400" i="1" dirty="0"/>
              <a:t>     (atelier, laboratoire, salle informatique)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Stages en entreprise 22 semaines sur les 3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 ou BTS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8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491" y="609600"/>
            <a:ext cx="900545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Sections européennes en lycée professionnel dans le département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537855"/>
            <a:ext cx="9949103" cy="4904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600" dirty="0">
                <a:solidFill>
                  <a:srgbClr val="0070C0"/>
                </a:solidFill>
              </a:rPr>
              <a:t>Lycée JF </a:t>
            </a:r>
            <a:r>
              <a:rPr lang="fr-FR" sz="2600" dirty="0" err="1">
                <a:solidFill>
                  <a:srgbClr val="0070C0"/>
                </a:solidFill>
              </a:rPr>
              <a:t>Cail</a:t>
            </a:r>
            <a:r>
              <a:rPr lang="fr-FR" sz="2600" dirty="0">
                <a:solidFill>
                  <a:srgbClr val="0070C0"/>
                </a:solidFill>
              </a:rPr>
              <a:t> à Chef Boutonne</a:t>
            </a:r>
          </a:p>
          <a:p>
            <a:r>
              <a:rPr lang="fr-FR" sz="2400" dirty="0"/>
              <a:t>Anglais ou espagnol euro en Bac pro Commerce et vente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0070C0"/>
                </a:solidFill>
              </a:rPr>
              <a:t>Lycée les </a:t>
            </a:r>
            <a:r>
              <a:rPr lang="fr-FR" sz="2600" dirty="0" err="1">
                <a:solidFill>
                  <a:srgbClr val="0070C0"/>
                </a:solidFill>
              </a:rPr>
              <a:t>Grippeaux</a:t>
            </a:r>
            <a:r>
              <a:rPr lang="fr-FR" sz="2600" dirty="0">
                <a:solidFill>
                  <a:srgbClr val="0070C0"/>
                </a:solidFill>
              </a:rPr>
              <a:t> à Parthenay</a:t>
            </a:r>
          </a:p>
          <a:p>
            <a:r>
              <a:rPr lang="fr-FR" sz="2400" dirty="0"/>
              <a:t>Anglais euro en Bac pro Cuisine et service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Lycée Signoret à Bressuire</a:t>
            </a:r>
          </a:p>
          <a:p>
            <a:r>
              <a:rPr lang="fr-FR" sz="2400" dirty="0"/>
              <a:t>Anglais ou espagnol euro en Bac pro gestion administration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Lycée horticole de Niort</a:t>
            </a:r>
          </a:p>
          <a:p>
            <a:pPr marL="0" indent="0">
              <a:buNone/>
            </a:pPr>
            <a:r>
              <a:rPr lang="fr-FR" sz="2400" dirty="0"/>
              <a:t>  Anglais euro en Bac pro horticole et vente</a:t>
            </a: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200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CAP (2 ans) : 200 spécialités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710546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Pour les élèves intéressés par un </a:t>
            </a:r>
            <a:r>
              <a:rPr lang="fr-FR" sz="2800" b="1" dirty="0"/>
              <a:t>métier précis</a:t>
            </a:r>
          </a:p>
          <a:p>
            <a:pPr marL="0" indent="0">
              <a:buNone/>
            </a:pPr>
            <a:r>
              <a:rPr lang="fr-FR" sz="2400" i="1" dirty="0"/>
              <a:t>   ex : coiffure, maçon, boucher, sérigraphie industrielle…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40 %</a:t>
            </a:r>
          </a:p>
          <a:p>
            <a:r>
              <a:rPr lang="fr-FR" sz="2400" dirty="0"/>
              <a:t>Enseignement professionnel 60 %</a:t>
            </a:r>
          </a:p>
          <a:p>
            <a:endParaRPr lang="fr-FR" sz="2400" dirty="0"/>
          </a:p>
          <a:p>
            <a:r>
              <a:rPr lang="fr-FR" sz="2400" dirty="0"/>
              <a:t>Stages en entreprise 12 à 16 semaines sur les 2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</a:t>
            </a:r>
          </a:p>
          <a:p>
            <a:pPr marL="0" indent="0">
              <a:buNone/>
            </a:pPr>
            <a:r>
              <a:rPr lang="fr-FR" sz="2400" dirty="0"/>
              <a:t>    ou Poursuite d'études (Bac Pro, BP, MC)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12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041" y="290946"/>
            <a:ext cx="8596668" cy="706582"/>
          </a:xfrm>
        </p:spPr>
        <p:txBody>
          <a:bodyPr/>
          <a:lstStyle/>
          <a:p>
            <a:pPr algn="ctr"/>
            <a:r>
              <a:rPr lang="fr-FR" dirty="0"/>
              <a:t>VOIE PRO : 2 façons d’apprendre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041" y="1260764"/>
            <a:ext cx="8596668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401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1168</TotalTime>
  <Words>2393</Words>
  <Application>Microsoft Office PowerPoint</Application>
  <PresentationFormat>Grand écran</PresentationFormat>
  <Paragraphs>376</Paragraphs>
  <Slides>36</Slides>
  <Notes>3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6" baseType="lpstr">
      <vt:lpstr>SimSun</vt:lpstr>
      <vt:lpstr>Arial</vt:lpstr>
      <vt:lpstr>Arial Italic</vt:lpstr>
      <vt:lpstr>Calibri</vt:lpstr>
      <vt:lpstr>Roboto</vt:lpstr>
      <vt:lpstr>Times New Roman</vt:lpstr>
      <vt:lpstr>Trebuchet MS</vt:lpstr>
      <vt:lpstr>Wingdings</vt:lpstr>
      <vt:lpstr>Wingdings 3</vt:lpstr>
      <vt:lpstr>Facette</vt:lpstr>
      <vt:lpstr>  </vt:lpstr>
      <vt:lpstr>Présentation PowerPoint</vt:lpstr>
      <vt:lpstr>L’orientation après la 3ème </vt:lpstr>
      <vt:lpstr>LA VOIE PROFESSIONNELLE</vt:lpstr>
      <vt:lpstr>Une seconde professionnelle organisée par familles de métiers- choix du bac fin de 2nde pro</vt:lpstr>
      <vt:lpstr>Bac Professionnel (3 ans) </vt:lpstr>
      <vt:lpstr>Sections européennes en lycée professionnel dans le département </vt:lpstr>
      <vt:lpstr>Le CAP (2 ans) : 200 spécialités </vt:lpstr>
      <vt:lpstr>VOIE PRO : 2 façons d’apprendre</vt:lpstr>
      <vt:lpstr>Recrutements spécifiques (attention dates limites souvent en mai)</vt:lpstr>
      <vt:lpstr>ATTENTION</vt:lpstr>
      <vt:lpstr> LA SECONDE GENERALE ET TECHNOLOGIQUE</vt:lpstr>
      <vt:lpstr>Les enseignements en seconde générale et technologique</vt:lpstr>
      <vt:lpstr>Enseignements optionnels (facultatifs – ne sont pas proposés dans tous les lycées)</vt:lpstr>
      <vt:lpstr>La règle : affectation dans le lycée de secteur</vt:lpstr>
      <vt:lpstr>Sections à recrutement particulier</vt:lpstr>
      <vt:lpstr> Après la 2ndeGT LA VOIE GENERALE</vt:lpstr>
      <vt:lpstr>Objectif : Baccalauréat Général </vt:lpstr>
      <vt:lpstr>Première et terminale générales</vt:lpstr>
      <vt:lpstr>Enseignements de spécialité (selon les établissements)</vt:lpstr>
      <vt:lpstr>Première et terminale générales</vt:lpstr>
      <vt:lpstr>Présentation PowerPoint</vt:lpstr>
      <vt:lpstr>Présentation PowerPoint</vt:lpstr>
      <vt:lpstr>Après la 2GT : la voie technologique</vt:lpstr>
      <vt:lpstr>Présentation PowerPoint</vt:lpstr>
      <vt:lpstr>Présentation PowerPoint</vt:lpstr>
      <vt:lpstr>STMG Management et gestion</vt:lpstr>
      <vt:lpstr>STI2D Industrie et développement durable</vt:lpstr>
      <vt:lpstr>ST2S Santé et social</vt:lpstr>
      <vt:lpstr>Bac STL Laboratoire</vt:lpstr>
      <vt:lpstr>Bac STAV Agronomie et vivant</vt:lpstr>
      <vt:lpstr>Bac STHR Hôtellerie et restauration</vt:lpstr>
      <vt:lpstr>STD2A Design et Arts Appliqués</vt:lpstr>
      <vt:lpstr>Rappel : Calendrier et procédures</vt:lpstr>
      <vt:lpstr>Quelle formation ? S’informer et vérifier</vt:lpstr>
      <vt:lpstr>Rendez-vous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nproust</dc:creator>
  <cp:lastModifiedBy>principal</cp:lastModifiedBy>
  <cp:revision>134</cp:revision>
  <dcterms:created xsi:type="dcterms:W3CDTF">2018-02-20T14:34:55Z</dcterms:created>
  <dcterms:modified xsi:type="dcterms:W3CDTF">2022-02-09T08:53:08Z</dcterms:modified>
  <cp:contentStatus/>
</cp:coreProperties>
</file>