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721"/>
    <a:srgbClr val="000066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90" autoAdjust="0"/>
  </p:normalViewPr>
  <p:slideViewPr>
    <p:cSldViewPr>
      <p:cViewPr varScale="1">
        <p:scale>
          <a:sx n="115" d="100"/>
          <a:sy n="115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ADDE1-F443-4457-9B19-B081AA116F3B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DA59-5250-410B-B269-AF74B51D27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E548-8C64-4A96-A7CF-321C6757FDFA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D5EE8-ADFC-44E4-9852-6EA7829E84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4B3D-4197-4161-A413-0F1425FAEBC8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BAC8-E3D6-495D-8604-35257C5668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489E4-B5B3-41C8-90E8-B895B58EA982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76265-D249-4EF8-AA5E-6A392841C8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69901-CC36-4CFB-A90F-BA26FBDBA0FB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AFAE7-AB7E-4BD2-98B8-4D4F3DDD68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5921F-77BA-4A57-AEC4-F68FE15ADF47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E10F-7965-4B1C-9FDD-4FE23C465A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BF3B-AF7A-4CD7-8738-02C699016EB4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F9785-45D0-454D-970A-F0035B3124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D9225-1EFD-4AF5-9B56-019607D6F3AB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083B-F47D-4C3A-8165-365D67774C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7114C-F1ED-4159-9546-1D200FDABB6A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7661-0A0F-4EF9-9802-FBFF878BF6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0A585-65D5-4405-AC9D-9E98D92A30CF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2E5F-AF97-4C51-AB83-52125005AA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2247B-BBA0-468B-A477-B06FEB5CE86B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838DC-38D5-4CE9-AE99-D93877306D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B4FBD2-793B-43E9-9478-242B43DECEC5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8C7A00-394F-41CF-80DA-B73D3153AE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35150" y="5373688"/>
            <a:ext cx="6192838" cy="1322387"/>
          </a:xfrm>
          <a:prstGeom prst="rect">
            <a:avLst/>
          </a:prstGeom>
          <a:solidFill>
            <a:schemeClr val="accent2">
              <a:lumMod val="40000"/>
              <a:lumOff val="60000"/>
              <a:alpha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i="1" dirty="0">
                <a:solidFill>
                  <a:srgbClr val="3B3721"/>
                </a:solidFill>
                <a:latin typeface="AR ESSENCE" panose="02000000000000000000" pitchFamily="2" charset="0"/>
                <a:cs typeface="+mn-cs"/>
              </a:rPr>
              <a:t>Pourquoi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i="1" dirty="0">
                <a:solidFill>
                  <a:srgbClr val="3B3721"/>
                </a:solidFill>
                <a:latin typeface="AR ESSENCE" panose="02000000000000000000" pitchFamily="2" charset="0"/>
                <a:cs typeface="+mn-cs"/>
              </a:rPr>
              <a:t>faire du latin au collège ? </a:t>
            </a:r>
            <a:endParaRPr lang="fr-FR" sz="4000" b="1" i="1" dirty="0">
              <a:solidFill>
                <a:srgbClr val="3B3721"/>
              </a:solidFill>
              <a:latin typeface="AR ESSENCE" panose="02000000000000000000" pitchFamily="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00113" y="788988"/>
            <a:ext cx="7416800" cy="5170487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 w="38100">
            <a:noFill/>
            <a:prstDash val="sysDash"/>
          </a:ln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ambria" panose="02040503050406030204" pitchFamily="18" charset="0"/>
                <a:cs typeface="+mn-cs"/>
              </a:rPr>
              <a:t>	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En septembre 2016, une nouvelle réforme du collège a modifié les pratiques existantes de l’enseignement des langues anciennes.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2000" b="1" i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	Au collège Pierre et Marie Curie, tous les élèves de 5èmes ont une première approche de la 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c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ivilisation 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atine, </a:t>
            </a: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via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 l’Enseignement Pratique Interdisciplinaire (E.P.I.) Langues et Cultures de l’Antiquité (L.C.A.). Il s’agit d’un enseignement culturel, lié à une thématique antique et étudié pendant une partie de l’année dans  certains cours de plusieurs disciplines (par exemple en français, en arts plastiques ou en sciences).</a:t>
            </a:r>
            <a:endParaRPr lang="fr-FR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188" y="557213"/>
            <a:ext cx="7993062" cy="6046787"/>
          </a:xfrm>
          <a:prstGeom prst="rect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dirty="0">
                <a:solidFill>
                  <a:srgbClr val="000066"/>
                </a:solidFill>
                <a:latin typeface="Cambria" panose="02040503050406030204" pitchFamily="18" charset="0"/>
                <a:cs typeface="+mn-cs"/>
              </a:rPr>
              <a:t>	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L’établissement propose aussi un enseignement de complément (E.C.), assuré par un professeur de Lettres Classiques : il permet de découvrir  la civilisation latine, selon les modalités appliquées en cours d’option « Latin » jusqu’à juin 2015.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2000" b="1" i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Ainsi, une partie importante du cours est consacrée à la civilisation antique.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000" b="1" i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On y étudie la langue latine selon une progression très lente.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2000" b="1" i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Le volume horaire hebdomadaire de l’E.C. est d’une heure en 5</a:t>
            </a:r>
            <a:r>
              <a:rPr lang="fr-FR" sz="2000" b="1" i="1" baseline="300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ème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, de deux heures en 4</a:t>
            </a:r>
            <a:r>
              <a:rPr lang="fr-FR" sz="2000" b="1" i="1" baseline="300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ème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et de deux heures en 3</a:t>
            </a:r>
            <a:r>
              <a:rPr lang="fr-FR" sz="2000" b="1" i="1" baseline="300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ème</a:t>
            </a: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rgbClr val="000066"/>
              </a:solidFill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01675" y="692150"/>
            <a:ext cx="7777163" cy="585788"/>
          </a:xfrm>
          <a:prstGeom prst="rect">
            <a:avLst/>
          </a:prstGeom>
          <a:solidFill>
            <a:schemeClr val="accent1">
              <a:lumMod val="20000"/>
              <a:lumOff val="80000"/>
              <a:alpha val="67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Diplôme National du Brevet</a:t>
            </a:r>
            <a:endParaRPr lang="fr-FR" sz="3200" dirty="0">
              <a:latin typeface="+mn-lt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09625" y="2060575"/>
            <a:ext cx="7561263" cy="4108450"/>
          </a:xfrm>
          <a:prstGeom prst="rect">
            <a:avLst/>
          </a:prstGeom>
          <a:solidFill>
            <a:schemeClr val="accent1">
              <a:lumMod val="20000"/>
              <a:lumOff val="80000"/>
              <a:alpha val="61000"/>
            </a:schemeClr>
          </a:solidFill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Cambria" panose="02040503050406030204" pitchFamily="18" charset="0"/>
                <a:cs typeface="+mn-cs"/>
              </a:rPr>
              <a:t>	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Toujours en lien avec la Réforme 2016 du Collège, le Diplôme National du Brevet évolue. </a:t>
            </a:r>
            <a:r>
              <a:rPr lang="fr-FR" b="1" u="sng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Le latin y a sa place 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!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	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Sur la partie «  contrôle continu », évaluée sur 400 points, autour des compétences du Socle Commun, les élèves ayant suivi un enseignement de complément en latin obtiennent </a:t>
            </a:r>
            <a:r>
              <a:rPr lang="fr-FR" b="1" u="sng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10 points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, si les objectifs du cycle sont atteints et </a:t>
            </a:r>
            <a:r>
              <a:rPr lang="fr-FR" b="1" u="sng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20 points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, s’ils sont dépassés ! C’est le Professeur de Lettres Classiques qui attribue les points obtenus.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solidFill>
                <a:schemeClr val="tx2"/>
              </a:solidFill>
              <a:latin typeface="Cambria" panose="020405030504060302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8188" y="1443038"/>
            <a:ext cx="7704137" cy="5078412"/>
          </a:xfrm>
          <a:prstGeom prst="rect">
            <a:avLst/>
          </a:prstGeom>
          <a:solidFill>
            <a:schemeClr val="accent1">
              <a:lumMod val="20000"/>
              <a:lumOff val="80000"/>
              <a:alpha val="64000"/>
            </a:schemeClr>
          </a:solidFill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Ces thèmes sont regroupés en grands ensembles 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: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u="sng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I) En </a:t>
            </a:r>
            <a:r>
              <a:rPr lang="fr-FR" b="1" i="1" u="sng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classes de cinquième et de quatrième : </a:t>
            </a:r>
            <a:endParaRPr lang="fr-FR" b="1" i="1" u="sng" dirty="0">
              <a:solidFill>
                <a:schemeClr val="tx2"/>
              </a:solidFill>
              <a:latin typeface="Cambria" panose="02040503050406030204" pitchFamily="18" charset="0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«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 De la légende à l’histoire 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»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«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 Vie privée et vie publique 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»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«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 Le monde méditerranéen antique » </a:t>
            </a:r>
            <a:endParaRPr lang="fr-FR" b="1" dirty="0">
              <a:solidFill>
                <a:schemeClr val="tx2"/>
              </a:solidFill>
              <a:latin typeface="Cambria" panose="02040503050406030204" pitchFamily="18" charset="0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2"/>
              </a:solidFill>
              <a:latin typeface="Cambria" panose="02040503050406030204" pitchFamily="18" charset="0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u="sng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II) En </a:t>
            </a:r>
            <a:r>
              <a:rPr lang="fr-FR" b="1" i="1" u="sng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classe de troisième : </a:t>
            </a:r>
            <a:endParaRPr lang="fr-FR" b="1" i="1" u="sng" dirty="0">
              <a:solidFill>
                <a:schemeClr val="tx2"/>
              </a:solidFill>
              <a:latin typeface="Cambria" panose="02040503050406030204" pitchFamily="18" charset="0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«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De la république au principat 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»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«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 L’empire romain 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»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«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 Vie familiale, sociale et intellectuelle 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»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« Le monde méditerranéen </a:t>
            </a:r>
            <a:r>
              <a:rPr lang="fr-FR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»</a:t>
            </a:r>
            <a:endParaRPr lang="fr-FR" b="1" dirty="0">
              <a:solidFill>
                <a:schemeClr val="tx2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98550" y="188913"/>
            <a:ext cx="6983413" cy="708025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Thèmes abordés en Enseignement de Complément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de la 5</a:t>
            </a:r>
            <a:r>
              <a:rPr lang="fr-FR" sz="2000" b="1" baseline="30000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ème</a:t>
            </a:r>
            <a:r>
              <a:rPr lang="fr-FR" sz="2000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 à la 3</a:t>
            </a:r>
            <a:r>
              <a:rPr lang="fr-FR" sz="2000" b="1" baseline="30000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ème</a:t>
            </a:r>
            <a:r>
              <a:rPr lang="fr-FR" sz="2000" b="1" dirty="0">
                <a:solidFill>
                  <a:schemeClr val="tx2"/>
                </a:solidFill>
                <a:latin typeface="Cambria" panose="02040503050406030204" pitchFamily="18" charset="0"/>
                <a:cs typeface="+mn-cs"/>
              </a:rPr>
              <a:t> </a:t>
            </a:r>
            <a:endParaRPr lang="fr-FR" sz="2000" b="1" dirty="0">
              <a:solidFill>
                <a:schemeClr val="tx2"/>
              </a:solidFill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4213" y="620713"/>
            <a:ext cx="7704137" cy="52387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Les méthodes d’apprentissage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0825" y="1916113"/>
            <a:ext cx="8713788" cy="4524375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4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Aller en latin, c’est 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4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-</a:t>
            </a:r>
            <a:r>
              <a:rPr lang="fr-FR" altLang="fr-FR" sz="24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fr-FR" altLang="fr-FR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Découvrir  la civilisation et la langue latine à  partir de textes d’auteurs latins authentiques accompagnés de leur traduction. A partir de ces textes, activités de compréhension, de grammaire, d’étymologie débouchant sur des exercices.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- Étudier des images fixes (tableaux, sculptures) ou mobiles (documentaires, films).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- Travailler au C.D.I. ou en salle informatique pour apprendre à se documenter, notamment </a:t>
            </a:r>
            <a:r>
              <a:rPr lang="fr-FR" altLang="fr-FR" sz="2000" b="1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via</a:t>
            </a:r>
            <a:r>
              <a:rPr lang="fr-FR" altLang="fr-FR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 Internet.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20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cs typeface="+mn-cs"/>
              </a:rPr>
              <a:t>- Découvrir des logiciels permettant de construire un diaporama, développer sa pratique du traitement de texte. </a:t>
            </a:r>
            <a:endParaRPr lang="fr-FR" altLang="fr-FR" sz="20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60400" y="765175"/>
            <a:ext cx="7705725" cy="5016500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Le travail…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	L’essentiel du travail se fait en cours ! Seules les révisions pour les évaluations demandent un peu de travail à la maison.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Les évaluations…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defRPr/>
            </a:pPr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	Elles prennent des formes variées : 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c</a:t>
            </a:r>
            <a:r>
              <a:rPr lang="fr-FR" altLang="fr-FR" sz="2400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ontrôles traditionnels, présentations orales des créations informatiques. </a:t>
            </a:r>
          </a:p>
          <a:p>
            <a:pPr marL="609600" indent="-609600" fontAlgn="auto"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FontTx/>
              <a:buAutoNum type="arabicPeriod"/>
              <a:defRPr/>
            </a:pPr>
            <a:endParaRPr lang="fr-FR" altLang="fr-FR" sz="2000" dirty="0">
              <a:latin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76238" y="1125538"/>
            <a:ext cx="8083550" cy="5630862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defRPr/>
            </a:pPr>
            <a:r>
              <a:rPr lang="fr-FR" alt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Idée reçue N°1 : « faire latin ne sert à rien ! » FAUX </a:t>
            </a:r>
            <a:r>
              <a:rPr lang="fr-FR" altLang="fr-FR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!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defRPr/>
            </a:pPr>
            <a:endParaRPr lang="fr-FR" altLang="fr-FR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defRPr/>
            </a:pPr>
            <a:r>
              <a:rPr lang="fr-FR" altLang="fr-FR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Le latin est utile pour le français: il permet d’enrichir son vocabulaire, grâce à l’étude de l’étymologie des mots, d’approfondir et donc de mieux comprendre la grammaire, d’apprendre à analyser un texte sous un éclairage différent, d’étudier des auteurs latins ayant inspiré nos écrivains.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defRPr/>
            </a:pPr>
            <a:endParaRPr lang="fr-FR" altLang="fr-FR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defRPr/>
            </a:pPr>
            <a:r>
              <a:rPr lang="fr-FR" altLang="fr-FR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Le latin est aussi un allié précieux pour l’apprentissage des langues étrangères , non seulement des langues qui en sont directement issues, comme l’espagnol ou l’italien, mais également de celles qui, comme l’allemand, ont reçu sa structure grammaticale en héritage.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defRPr/>
            </a:pPr>
            <a:endParaRPr lang="fr-FR" altLang="fr-FR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fr-FR" altLang="fr-FR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La civilisation gréco-romaine est omniprésente dans notre culture 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fr-FR" altLang="fr-FR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- dans l’architecture, le réseau routier, l’urbanisme, dans l’art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fr-FR" altLang="fr-FR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- dans notre organisation sociale, nos habitudes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fr-FR" altLang="fr-FR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- dans notre droit et  nos institutions politiques…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fr-FR" altLang="fr-FR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fr-FR" altLang="fr-FR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Et même dans le domaine scientifique, le latin est utile ! Médecins, pharmaciens, botanistes et autres scientifiques sont tous d’accord sur l’intérêt du latin.</a:t>
            </a:r>
            <a:endParaRPr lang="fr-FR" altLang="fr-FR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20483" name="ZoneTexte 3"/>
          <p:cNvSpPr txBox="1">
            <a:spLocks noChangeArrowheads="1"/>
          </p:cNvSpPr>
          <p:nvPr/>
        </p:nvSpPr>
        <p:spPr bwMode="auto">
          <a:xfrm>
            <a:off x="900113" y="333375"/>
            <a:ext cx="7056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00113" y="255588"/>
            <a:ext cx="6911975" cy="523875"/>
          </a:xfrm>
          <a:prstGeom prst="rect">
            <a:avLst/>
          </a:prstGeom>
          <a:solidFill>
            <a:schemeClr val="accent1">
              <a:lumMod val="20000"/>
              <a:lumOff val="80000"/>
              <a:alpha val="54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Luttons contre les idées reçues  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650" y="404813"/>
            <a:ext cx="7488238" cy="708025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Idée reçue N° 2 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i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« il faut être un très bon élève pour faire latin ! » FAUX !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95288" y="1484313"/>
            <a:ext cx="8208962" cy="4094162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L’enseignement du latin a considérablement évolué.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Ce n’est </a:t>
            </a: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en aucun cas une discipline élitiste : nul besoin de très bons ou d’excellents résultats pour suivre les cours !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b="1" dirty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 Il n’est qu’une qualité demandée aux élèves qui souhaitent le découvrir… </a:t>
            </a:r>
            <a:r>
              <a:rPr lang="fr-FR" sz="36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la curiosité </a:t>
            </a:r>
            <a:r>
              <a:rPr lang="fr-FR" sz="2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cs typeface="+mn-cs"/>
              </a:rPr>
              <a:t>!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624</Words>
  <Application>Microsoft Office PowerPoint</Application>
  <PresentationFormat>Affichage à l'écran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Calibri</vt:lpstr>
      <vt:lpstr>Arial</vt:lpstr>
      <vt:lpstr>AR ESSENCE</vt:lpstr>
      <vt:lpstr>Cambria</vt:lpstr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BOURNOVILLE Isabelle</dc:creator>
  <cp:lastModifiedBy>admin</cp:lastModifiedBy>
  <cp:revision>17</cp:revision>
  <dcterms:created xsi:type="dcterms:W3CDTF">2016-05-18T20:14:17Z</dcterms:created>
  <dcterms:modified xsi:type="dcterms:W3CDTF">2017-05-24T09:31:19Z</dcterms:modified>
</cp:coreProperties>
</file>