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62" r:id="rId5"/>
    <p:sldId id="259" r:id="rId6"/>
    <p:sldId id="261" r:id="rId7"/>
    <p:sldId id="263" r:id="rId8"/>
    <p:sldId id="260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54" d="100"/>
          <a:sy n="154" d="100"/>
        </p:scale>
        <p:origin x="-7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65248"/>
            <a:ext cx="7772400" cy="978408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et modifiez le titre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352800"/>
            <a:ext cx="7772400" cy="87782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2887B-AB82-9B45-B10D-4B7BB8F987AB}" type="datetimeFigureOut">
              <a:rPr lang="fr-FR" smtClean="0"/>
              <a:t>20/12/19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468D8-D3B9-6A49-86EB-D656AA781986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5082" y="969264"/>
            <a:ext cx="3657600" cy="1161288"/>
          </a:xfrm>
        </p:spPr>
        <p:txBody>
          <a:bodyPr anchor="b">
            <a:noAutofit/>
          </a:bodyPr>
          <a:lstStyle>
            <a:lvl1pPr algn="l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3388" y="510988"/>
            <a:ext cx="3657600" cy="5553636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853" y="2130552"/>
            <a:ext cx="3657600" cy="358444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10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2887B-AB82-9B45-B10D-4B7BB8F987AB}" type="datetimeFigureOut">
              <a:rPr lang="fr-FR" smtClean="0"/>
              <a:t>20/12/19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468D8-D3B9-6A49-86EB-D656AA781986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u-dessus de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1376"/>
            <a:ext cx="7776882" cy="1014984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457199"/>
            <a:ext cx="5486400" cy="3644153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2887B-AB82-9B45-B10D-4B7BB8F987AB}" type="datetimeFigureOut">
              <a:rPr lang="fr-FR" smtClean="0"/>
              <a:t>20/12/19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468D8-D3B9-6A49-86EB-D656AA781986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de montage séquenti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5141"/>
            <a:ext cx="7776882" cy="1013011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2887B-AB82-9B45-B10D-4B7BB8F987AB}" type="datetimeFigureOut">
              <a:rPr lang="fr-FR" smtClean="0"/>
              <a:t>20/12/19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468D8-D3B9-6A49-86EB-D656AA781986}" type="slidenum">
              <a:rPr lang="fr-FR" smtClean="0"/>
              <a:t>‹#›</a:t>
            </a:fld>
            <a:endParaRPr lang="fr-FR"/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68580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>
            <a:off x="341249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>
            <a:off x="341249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18" name="Picture Placeholder 2"/>
          <p:cNvSpPr>
            <a:spLocks noGrp="1"/>
          </p:cNvSpPr>
          <p:nvPr>
            <p:ph type="pic" idx="16"/>
          </p:nvPr>
        </p:nvSpPr>
        <p:spPr>
          <a:xfrm>
            <a:off x="613918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19" name="Picture Placeholder 2"/>
          <p:cNvSpPr>
            <a:spLocks noGrp="1"/>
          </p:cNvSpPr>
          <p:nvPr>
            <p:ph type="pic" idx="17"/>
          </p:nvPr>
        </p:nvSpPr>
        <p:spPr>
          <a:xfrm>
            <a:off x="613918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2887B-AB82-9B45-B10D-4B7BB8F987AB}" type="datetimeFigureOut">
              <a:rPr lang="fr-FR" smtClean="0"/>
              <a:t>20/12/19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468D8-D3B9-6A49-86EB-D656AA781986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3400"/>
            <a:ext cx="1600200" cy="5592763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6019800" cy="55927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2887B-AB82-9B45-B10D-4B7BB8F987AB}" type="datetimeFigureOut">
              <a:rPr lang="fr-FR" smtClean="0"/>
              <a:t>20/12/19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468D8-D3B9-6A49-86EB-D656AA781986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69141"/>
            <a:ext cx="7770813" cy="425702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2887B-AB82-9B45-B10D-4B7BB8F987AB}" type="datetimeFigureOut">
              <a:rPr lang="fr-FR" smtClean="0"/>
              <a:t>20/12/19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468D8-D3B9-6A49-86EB-D656AA781986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67200"/>
            <a:ext cx="7772400" cy="977153"/>
          </a:xfrm>
        </p:spPr>
        <p:txBody>
          <a:bodyPr anchor="b" anchorCtr="0">
            <a:noAutofit/>
          </a:bodyPr>
          <a:lstStyle>
            <a:lvl1pPr>
              <a:defRPr sz="540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5257800"/>
            <a:ext cx="7770813" cy="874058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2887B-AB82-9B45-B10D-4B7BB8F987AB}" type="datetimeFigureOut">
              <a:rPr lang="fr-FR" smtClean="0"/>
              <a:t>20/12/19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468D8-D3B9-6A49-86EB-D656AA781986}" type="slidenum">
              <a:rPr lang="fr-FR" smtClean="0"/>
              <a:t>‹#›</a:t>
            </a:fld>
            <a:endParaRPr lang="fr-FR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540000">
            <a:off x="2056196" y="424650"/>
            <a:ext cx="5031609" cy="337580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7770813" cy="1743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756647"/>
            <a:ext cx="7770813" cy="1281953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2887B-AB82-9B45-B10D-4B7BB8F987AB}" type="datetimeFigureOut">
              <a:rPr lang="fr-FR" smtClean="0"/>
              <a:t>20/12/19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468D8-D3B9-6A49-86EB-D656AA781986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4733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2887B-AB82-9B45-B10D-4B7BB8F987AB}" type="datetimeFigureOut">
              <a:rPr lang="fr-FR" smtClean="0"/>
              <a:t>20/12/19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468D8-D3B9-6A49-86EB-D656AA781986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45526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45526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2887B-AB82-9B45-B10D-4B7BB8F987AB}" type="datetimeFigureOut">
              <a:rPr lang="fr-FR" smtClean="0"/>
              <a:t>20/12/19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468D8-D3B9-6A49-86EB-D656AA781986}" type="slidenum">
              <a:rPr lang="fr-FR" smtClean="0"/>
              <a:t>‹#›</a:t>
            </a:fld>
            <a:endParaRPr lang="fr-FR"/>
          </a:p>
        </p:txBody>
      </p:sp>
      <p:cxnSp>
        <p:nvCxnSpPr>
          <p:cNvPr id="11" name="Straight Connector 10"/>
          <p:cNvCxnSpPr/>
          <p:nvPr/>
        </p:nvCxnSpPr>
        <p:spPr>
          <a:xfrm>
            <a:off x="786205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936966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2887B-AB82-9B45-B10D-4B7BB8F987AB}" type="datetimeFigureOut">
              <a:rPr lang="fr-FR" smtClean="0"/>
              <a:t>20/12/19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468D8-D3B9-6A49-86EB-D656AA781986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2887B-AB82-9B45-B10D-4B7BB8F987AB}" type="datetimeFigureOut">
              <a:rPr lang="fr-FR" smtClean="0"/>
              <a:t>20/12/19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468D8-D3B9-6A49-86EB-D656AA781986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5" y="971550"/>
            <a:ext cx="3657600" cy="1162050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457200"/>
            <a:ext cx="3657600" cy="56689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5" y="2133601"/>
            <a:ext cx="3657600" cy="358140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2887B-AB82-9B45-B10D-4B7BB8F987AB}" type="datetimeFigureOut">
              <a:rPr lang="fr-FR" smtClean="0"/>
              <a:t>20/12/19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468D8-D3B9-6A49-86EB-D656AA781986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752600"/>
            <a:ext cx="7770813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2043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38C2887B-AB82-9B45-B10D-4B7BB8F987AB}" type="datetimeFigureOut">
              <a:rPr lang="fr-FR" smtClean="0"/>
              <a:t>20/12/19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29100" y="6356350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9F8468D8-D3B9-6A49-86EB-D656AA781986}" type="slidenum">
              <a:rPr lang="fr-FR" smtClean="0"/>
              <a:t>‹#›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Tx/>
        <a:buBlip>
          <a:blip r:embed="rId16"/>
        </a:buBlip>
        <a:defRPr sz="22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20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5pPr>
      <a:lvl6pPr marL="20558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6pPr>
      <a:lvl7pPr marL="23987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7pPr>
      <a:lvl8pPr marL="2743200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8pPr>
      <a:lvl9pPr marL="3087688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6.png"/><Relationship Id="rId3" Type="http://schemas.microsoft.com/office/2007/relationships/hdphoto" Target="../media/hdphoto10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7.png"/><Relationship Id="rId3" Type="http://schemas.microsoft.com/office/2007/relationships/hdphoto" Target="../media/hdphoto11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8.png"/><Relationship Id="rId3" Type="http://schemas.microsoft.com/office/2007/relationships/hdphoto" Target="../media/hdphoto12.wd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9.png"/><Relationship Id="rId3" Type="http://schemas.microsoft.com/office/2007/relationships/hdphoto" Target="../media/hdphoto13.wd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0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microsoft.com/office/2007/relationships/hdphoto" Target="../media/hdphoto3.wdp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4" Type="http://schemas.openxmlformats.org/officeDocument/2006/relationships/image" Target="../media/image8.png"/><Relationship Id="rId5" Type="http://schemas.microsoft.com/office/2007/relationships/hdphoto" Target="../media/hdphoto3.wdp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1.png"/><Relationship Id="rId3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2.png"/><Relationship Id="rId3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3.png"/><Relationship Id="rId3" Type="http://schemas.microsoft.com/office/2007/relationships/hdphoto" Target="../media/hdphoto7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4.png"/><Relationship Id="rId3" Type="http://schemas.microsoft.com/office/2007/relationships/hdphoto" Target="../media/hdphoto8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5.png"/><Relationship Id="rId3" Type="http://schemas.microsoft.com/office/2007/relationships/hdphoto" Target="../media/hdphoto9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0077"/>
            <a:ext cx="7772400" cy="978408"/>
          </a:xfrm>
        </p:spPr>
        <p:txBody>
          <a:bodyPr/>
          <a:lstStyle/>
          <a:p>
            <a:r>
              <a:rPr lang="fr-FR" dirty="0" smtClean="0"/>
              <a:t>Atelier d’écriture de haïkus.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38046" y="4622762"/>
            <a:ext cx="3257614" cy="622015"/>
          </a:xfrm>
        </p:spPr>
        <p:txBody>
          <a:bodyPr/>
          <a:lstStyle/>
          <a:p>
            <a:r>
              <a:rPr lang="fr-FR" dirty="0" smtClean="0"/>
              <a:t>Année 2019-2020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630834" y="6110660"/>
            <a:ext cx="3661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Mme </a:t>
            </a:r>
            <a:r>
              <a:rPr lang="fr-FR" dirty="0" smtClean="0"/>
              <a:t>BONNET </a:t>
            </a:r>
            <a:r>
              <a:rPr lang="fr-FR" dirty="0" smtClean="0"/>
              <a:t>et Mme </a:t>
            </a:r>
            <a:r>
              <a:rPr lang="fr-FR" dirty="0" smtClean="0"/>
              <a:t>BRATS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237" b="89776" l="0" r="99167">
                        <a14:foregroundMark x1="34833" y1="59102" x2="34833" y2="59102"/>
                        <a14:foregroundMark x1="33333" y1="62344" x2="33333" y2="62344"/>
                        <a14:foregroundMark x1="33667" y1="63342" x2="33667" y2="63342"/>
                        <a14:foregroundMark x1="32500" y1="63342" x2="32500" y2="63342"/>
                        <a14:foregroundMark x1="32500" y1="59102" x2="32500" y2="59102"/>
                        <a14:foregroundMark x1="31833" y1="60599" x2="31833" y2="60599"/>
                        <a14:foregroundMark x1="40333" y1="32419" x2="40333" y2="32419"/>
                        <a14:foregroundMark x1="7000" y1="36658" x2="7000" y2="36658"/>
                        <a14:foregroundMark x1="4000" y1="37656" x2="4000" y2="37656"/>
                        <a14:foregroundMark x1="3667" y1="39401" x2="3667" y2="39401"/>
                        <a14:foregroundMark x1="3167" y1="41397" x2="3167" y2="41397"/>
                        <a14:foregroundMark x1="6167" y1="30424" x2="6167" y2="30424"/>
                        <a14:foregroundMark x1="7167" y1="34663" x2="7167" y2="34663"/>
                        <a14:foregroundMark x1="7833" y1="27930" x2="7833" y2="27930"/>
                        <a14:foregroundMark x1="35167" y1="25436" x2="35167" y2="25436"/>
                        <a14:foregroundMark x1="37000" y1="24688" x2="37000" y2="24688"/>
                        <a14:foregroundMark x1="33833" y1="24439" x2="33833" y2="24439"/>
                        <a14:foregroundMark x1="66333" y1="41147" x2="66333" y2="41147"/>
                        <a14:foregroundMark x1="65167" y1="40399" x2="65167" y2="40399"/>
                        <a14:foregroundMark x1="66167" y1="37905" x2="66167" y2="37905"/>
                        <a14:foregroundMark x1="80167" y1="40399" x2="80167" y2="40399"/>
                        <a14:foregroundMark x1="63167" y1="42893" x2="63167" y2="42893"/>
                        <a14:foregroundMark x1="87000" y1="55611" x2="87000" y2="55611"/>
                        <a14:foregroundMark x1="30500" y1="63342" x2="30500" y2="63342"/>
                        <a14:foregroundMark x1="56500" y1="28678" x2="56500" y2="28678"/>
                        <a14:backgroundMark x1="31167" y1="53367" x2="31167" y2="53367"/>
                        <a14:backgroundMark x1="7167" y1="28678" x2="7167" y2="28678"/>
                        <a14:backgroundMark x1="79500" y1="43641" x2="79500" y2="43641"/>
                        <a14:backgroundMark x1="94667" y1="54115" x2="94667" y2="54115"/>
                        <a14:backgroundMark x1="2667" y1="42893" x2="2667" y2="42893"/>
                        <a14:backgroundMark x1="59000" y1="35910" x2="59000" y2="3591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49108" y="3285603"/>
            <a:ext cx="2160931" cy="1444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57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7092" y="1198138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/>
              <a:t>Les feuilles des arbres </a:t>
            </a:r>
          </a:p>
          <a:p>
            <a:r>
              <a:rPr lang="fr-FR" dirty="0"/>
              <a:t>Au souffle d’une légère brise</a:t>
            </a:r>
          </a:p>
          <a:p>
            <a:r>
              <a:rPr lang="fr-FR" dirty="0"/>
              <a:t>Bruissent à la lumière</a:t>
            </a:r>
          </a:p>
          <a:p>
            <a:endParaRPr lang="fr-FR" b="0" i="0" u="none" strike="noStrike" baseline="0" dirty="0" smtClean="0"/>
          </a:p>
          <a:p>
            <a:r>
              <a:rPr lang="fr-FR" dirty="0"/>
              <a:t>Petit poisson-clown</a:t>
            </a:r>
          </a:p>
          <a:p>
            <a:r>
              <a:rPr lang="fr-FR" dirty="0"/>
              <a:t>Nage dans son bocal de verre</a:t>
            </a:r>
          </a:p>
          <a:p>
            <a:r>
              <a:rPr lang="fr-FR" dirty="0"/>
              <a:t>Prisonnier des hommes</a:t>
            </a:r>
          </a:p>
          <a:p>
            <a:endParaRPr lang="fr-FR" b="0" i="0" u="none" strike="noStrike" baseline="0" dirty="0" smtClean="0"/>
          </a:p>
          <a:p>
            <a:r>
              <a:rPr lang="fr-FR" dirty="0"/>
              <a:t>Petite mousse d’eau</a:t>
            </a:r>
          </a:p>
          <a:p>
            <a:r>
              <a:rPr lang="fr-FR" dirty="0"/>
              <a:t>Derrière une belle cascade</a:t>
            </a:r>
          </a:p>
          <a:p>
            <a:r>
              <a:rPr lang="fr-FR" dirty="0"/>
              <a:t>Se cache du monde</a:t>
            </a:r>
          </a:p>
          <a:p>
            <a:endParaRPr lang="fr-FR" b="0" i="0" u="none" strike="noStrike" baseline="0" dirty="0" smtClean="0"/>
          </a:p>
          <a:p>
            <a:r>
              <a:rPr lang="fr-FR" dirty="0"/>
              <a:t>Petite musique</a:t>
            </a:r>
          </a:p>
          <a:p>
            <a:r>
              <a:rPr lang="fr-FR" dirty="0"/>
              <a:t>Clapotis d’eau douce</a:t>
            </a:r>
          </a:p>
          <a:p>
            <a:r>
              <a:rPr lang="fr-FR" dirty="0"/>
              <a:t>Pêcheurs et poissons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267" b="98667" l="300" r="98100">
                        <a14:foregroundMark x1="8400" y1="63467" x2="8400" y2="63467"/>
                        <a14:foregroundMark x1="7100" y1="66000" x2="7100" y2="66000"/>
                        <a14:foregroundMark x1="6100" y1="70667" x2="6100" y2="70667"/>
                        <a14:foregroundMark x1="26200" y1="26933" x2="26200" y2="26933"/>
                        <a14:foregroundMark x1="28000" y1="25333" x2="28000" y2="25333"/>
                        <a14:foregroundMark x1="22900" y1="31067" x2="22900" y2="31067"/>
                        <a14:foregroundMark x1="25700" y1="29467" x2="25700" y2="29467"/>
                        <a14:foregroundMark x1="20800" y1="35333" x2="20800" y2="35333"/>
                        <a14:foregroundMark x1="20400" y1="39867" x2="20400" y2="39867"/>
                        <a14:foregroundMark x1="17200" y1="40133" x2="17200" y2="40133"/>
                        <a14:foregroundMark x1="11600" y1="53067" x2="11600" y2="53067"/>
                        <a14:foregroundMark x1="13500" y1="50667" x2="13500" y2="50667"/>
                        <a14:foregroundMark x1="14800" y1="46133" x2="14800" y2="46133"/>
                        <a14:foregroundMark x1="15500" y1="42533" x2="15500" y2="42533"/>
                        <a14:foregroundMark x1="9000" y1="60933" x2="9000" y2="60933"/>
                        <a14:foregroundMark x1="10400" y1="59467" x2="10400" y2="59467"/>
                        <a14:foregroundMark x1="9500" y1="67333" x2="9500" y2="67333"/>
                        <a14:foregroundMark x1="4900" y1="68400" x2="4900" y2="68400"/>
                        <a14:foregroundMark x1="15200" y1="43333" x2="15200" y2="43333"/>
                        <a14:foregroundMark x1="18100" y1="38133" x2="18100" y2="38133"/>
                        <a14:foregroundMark x1="19400" y1="34000" x2="19400" y2="34000"/>
                        <a14:foregroundMark x1="8600" y1="58800" x2="8600" y2="58800"/>
                        <a14:foregroundMark x1="10600" y1="53067" x2="10600" y2="53067"/>
                        <a14:foregroundMark x1="12600" y1="48400" x2="12600" y2="48400"/>
                        <a14:foregroundMark x1="6200" y1="65200" x2="6200" y2="65200"/>
                        <a14:foregroundMark x1="5900" y1="72267" x2="5900" y2="72267"/>
                        <a14:foregroundMark x1="4700" y1="71333" x2="4700" y2="71333"/>
                        <a14:foregroundMark x1="57500" y1="8267" x2="57500" y2="8267"/>
                        <a14:foregroundMark x1="55800" y1="8533" x2="55800" y2="8533"/>
                        <a14:foregroundMark x1="64300" y1="8400" x2="64300" y2="8400"/>
                        <a14:foregroundMark x1="59900" y1="8267" x2="59900" y2="8267"/>
                        <a14:foregroundMark x1="27700" y1="72133" x2="27700" y2="72133"/>
                        <a14:foregroundMark x1="38900" y1="97867" x2="38900" y2="97867"/>
                        <a14:foregroundMark x1="76000" y1="98667" x2="76000" y2="98667"/>
                        <a14:backgroundMark x1="10500" y1="40400" x2="10500" y2="40400"/>
                        <a14:backgroundMark x1="7400" y1="42667" x2="7400" y2="42667"/>
                        <a14:backgroundMark x1="21000" y1="24133" x2="21000" y2="24133"/>
                        <a14:backgroundMark x1="32800" y1="15333" x2="32800" y2="15333"/>
                        <a14:backgroundMark x1="39500" y1="11600" x2="39500" y2="11600"/>
                        <a14:backgroundMark x1="42800" y1="11333" x2="42800" y2="11333"/>
                        <a14:backgroundMark x1="7400" y1="32533" x2="7400" y2="32533"/>
                        <a14:backgroundMark x1="6100" y1="46000" x2="6100" y2="46000"/>
                        <a14:backgroundMark x1="12900" y1="35200" x2="12900" y2="35200"/>
                        <a14:backgroundMark x1="12800" y1="40800" x2="12800" y2="40800"/>
                        <a14:backgroundMark x1="6200" y1="44133" x2="6200" y2="44133"/>
                        <a14:backgroundMark x1="1700" y1="68400" x2="1700" y2="68400"/>
                        <a14:backgroundMark x1="16200" y1="32533" x2="16200" y2="32533"/>
                        <a14:backgroundMark x1="18900" y1="31733" x2="18900" y2="31733"/>
                        <a14:backgroundMark x1="2600" y1="62800" x2="2600" y2="62800"/>
                        <a14:backgroundMark x1="1800" y1="72933" x2="1800" y2="72933"/>
                        <a14:backgroundMark x1="25100" y1="19200" x2="25100" y2="19200"/>
                        <a14:backgroundMark x1="17300" y1="32667" x2="17300" y2="32667"/>
                        <a14:backgroundMark x1="19800" y1="30400" x2="19800" y2="30400"/>
                        <a14:backgroundMark x1="43300" y1="6400" x2="43300" y2="6400"/>
                      </a14:backgroundRemoval>
                    </a14:imgEffect>
                  </a14:imgLayer>
                </a14:imgProps>
              </a:ext>
            </a:extLst>
          </a:blip>
          <a:srcRect b="16265"/>
          <a:stretch/>
        </p:blipFill>
        <p:spPr>
          <a:xfrm>
            <a:off x="3642189" y="1473733"/>
            <a:ext cx="5295631" cy="3325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657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38644" y="863832"/>
            <a:ext cx="4572000" cy="5078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/>
              <a:t>Je le regarde </a:t>
            </a:r>
          </a:p>
          <a:p>
            <a:r>
              <a:rPr lang="fr-FR" dirty="0"/>
              <a:t>Mais je ne pense pas </a:t>
            </a:r>
          </a:p>
          <a:p>
            <a:r>
              <a:rPr lang="fr-FR" dirty="0"/>
              <a:t>qu'il soit un châtaignier</a:t>
            </a:r>
          </a:p>
          <a:p>
            <a:endParaRPr lang="fr-FR" b="0" i="0" u="none" strike="noStrike" baseline="0" dirty="0" smtClean="0"/>
          </a:p>
          <a:p>
            <a:endParaRPr lang="fr-FR" b="0" i="0" u="none" strike="noStrike" baseline="0" dirty="0" smtClean="0"/>
          </a:p>
          <a:p>
            <a:r>
              <a:rPr lang="fr-FR" dirty="0"/>
              <a:t>Je ne me vois plus</a:t>
            </a:r>
          </a:p>
          <a:p>
            <a:r>
              <a:rPr lang="fr-FR" dirty="0"/>
              <a:t>Mais la neige tombe sur moi</a:t>
            </a:r>
          </a:p>
          <a:p>
            <a:r>
              <a:rPr lang="fr-FR" dirty="0"/>
              <a:t>Et ça, je le sens !</a:t>
            </a:r>
          </a:p>
          <a:p>
            <a:endParaRPr lang="fr-FR" b="0" i="0" u="none" strike="noStrike" baseline="0" dirty="0" smtClean="0"/>
          </a:p>
          <a:p>
            <a:r>
              <a:rPr lang="fr-FR" dirty="0"/>
              <a:t>J'entends un bruit</a:t>
            </a:r>
          </a:p>
          <a:p>
            <a:r>
              <a:rPr lang="fr-FR" dirty="0"/>
              <a:t>Il gémit sous les feuilles</a:t>
            </a:r>
          </a:p>
          <a:p>
            <a:r>
              <a:rPr lang="fr-FR" dirty="0"/>
              <a:t>C'est un renard !</a:t>
            </a:r>
          </a:p>
          <a:p>
            <a:endParaRPr lang="fr-FR" b="0" i="0" u="none" strike="noStrike" baseline="0" dirty="0" smtClean="0"/>
          </a:p>
          <a:p>
            <a:endParaRPr lang="fr-FR" b="0" i="0" u="none" strike="noStrike" baseline="0" dirty="0" smtClean="0"/>
          </a:p>
          <a:p>
            <a:endParaRPr lang="fr-FR" b="0" i="0" u="none" strike="noStrike" baseline="0" dirty="0" smtClean="0"/>
          </a:p>
          <a:p>
            <a:r>
              <a:rPr lang="fr-FR" dirty="0"/>
              <a:t>Dans votre jardin</a:t>
            </a:r>
          </a:p>
          <a:p>
            <a:r>
              <a:rPr lang="fr-FR" dirty="0"/>
              <a:t>Les feuilles montrent leur âge</a:t>
            </a:r>
          </a:p>
          <a:p>
            <a:r>
              <a:rPr lang="fr-FR" dirty="0"/>
              <a:t>Le temps avance.</a:t>
            </a:r>
          </a:p>
        </p:txBody>
      </p:sp>
      <p:pic>
        <p:nvPicPr>
          <p:cNvPr id="5" name="Image 4" descr="35974origami-phenix-1802201311354435974.png.jpe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4600" l="4113" r="897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562" y="1233653"/>
            <a:ext cx="2935020" cy="377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97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6690" y="846920"/>
            <a:ext cx="4572000" cy="4801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/>
              <a:t>De la mer bleue</a:t>
            </a:r>
          </a:p>
          <a:p>
            <a:r>
              <a:rPr lang="fr-FR" dirty="0"/>
              <a:t>Des échos de baleines </a:t>
            </a:r>
          </a:p>
          <a:p>
            <a:r>
              <a:rPr lang="fr-FR" dirty="0"/>
              <a:t>J'entends au loin.</a:t>
            </a:r>
          </a:p>
          <a:p>
            <a:endParaRPr lang="fr-FR" b="0" i="0" u="none" strike="noStrike" baseline="0" dirty="0" smtClean="0"/>
          </a:p>
          <a:p>
            <a:r>
              <a:rPr lang="fr-FR" dirty="0"/>
              <a:t>Le papillon brun</a:t>
            </a:r>
          </a:p>
          <a:p>
            <a:r>
              <a:rPr lang="fr-FR" dirty="0"/>
              <a:t>Posé sur le grand rocher</a:t>
            </a:r>
          </a:p>
          <a:p>
            <a:r>
              <a:rPr lang="fr-FR" dirty="0"/>
              <a:t>Adorait me voir</a:t>
            </a:r>
          </a:p>
          <a:p>
            <a:endParaRPr lang="fr-FR" b="0" i="0" u="none" strike="noStrike" baseline="0" dirty="0" smtClean="0"/>
          </a:p>
          <a:p>
            <a:r>
              <a:rPr lang="fr-FR" dirty="0"/>
              <a:t>Dans </a:t>
            </a:r>
            <a:r>
              <a:rPr lang="fr-FR" dirty="0" smtClean="0"/>
              <a:t>l’eau sombre</a:t>
            </a:r>
            <a:r>
              <a:rPr lang="fr-FR" dirty="0"/>
              <a:t>,</a:t>
            </a:r>
          </a:p>
          <a:p>
            <a:r>
              <a:rPr lang="fr-FR" dirty="0"/>
              <a:t>Mon reflet je regardais.</a:t>
            </a:r>
          </a:p>
          <a:p>
            <a:r>
              <a:rPr lang="fr-FR" dirty="0"/>
              <a:t>Lac silencieux.</a:t>
            </a:r>
          </a:p>
          <a:p>
            <a:endParaRPr lang="fr-FR" b="0" i="0" u="none" strike="noStrike" baseline="0" dirty="0" smtClean="0"/>
          </a:p>
          <a:p>
            <a:r>
              <a:rPr lang="fr-FR" dirty="0"/>
              <a:t>Elle tombe sur moi,</a:t>
            </a:r>
          </a:p>
          <a:p>
            <a:r>
              <a:rPr lang="fr-FR" dirty="0"/>
              <a:t>La pluie triste et monotone,</a:t>
            </a:r>
          </a:p>
          <a:p>
            <a:r>
              <a:rPr lang="fr-FR" dirty="0"/>
              <a:t>Une soupe ce soir.</a:t>
            </a:r>
          </a:p>
          <a:p>
            <a:endParaRPr lang="fr-FR" b="0" i="0" u="none" strike="noStrike" baseline="0" dirty="0" smtClean="0"/>
          </a:p>
          <a:p>
            <a:endParaRPr lang="fr-FR" b="0" i="0" u="none" strike="noStrike" baseline="0" dirty="0" smtClean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3611" y1="77222" x2="33611" y2="77222"/>
                        <a14:foregroundMark x1="34444" y1="78704" x2="34444" y2="78704"/>
                        <a14:foregroundMark x1="32778" y1="75556" x2="32778" y2="75556"/>
                        <a14:foregroundMark x1="35000" y1="80000" x2="35000" y2="80000"/>
                        <a14:foregroundMark x1="36944" y1="29630" x2="36944" y2="29630"/>
                        <a14:foregroundMark x1="35556" y1="28704" x2="35556" y2="28704"/>
                        <a14:backgroundMark x1="58889" y1="51296" x2="58889" y2="51296"/>
                        <a14:backgroundMark x1="56667" y1="49259" x2="56667" y2="49259"/>
                      </a14:backgroundRemoval>
                    </a14:imgEffect>
                  </a14:imgLayer>
                </a14:imgProps>
              </a:ext>
            </a:extLst>
          </a:blip>
          <a:srcRect l="18512" t="22847" r="6268" b="13062"/>
          <a:stretch/>
        </p:blipFill>
        <p:spPr>
          <a:xfrm>
            <a:off x="5360631" y="1871957"/>
            <a:ext cx="3439052" cy="4395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226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5138" y="470393"/>
            <a:ext cx="4572000" cy="5909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/>
              <a:t>Je monte l’escalier</a:t>
            </a:r>
          </a:p>
          <a:p>
            <a:r>
              <a:rPr lang="fr-FR" dirty="0"/>
              <a:t>Sans faire de bruit sur le parquet</a:t>
            </a:r>
          </a:p>
          <a:p>
            <a:r>
              <a:rPr lang="fr-FR" dirty="0"/>
              <a:t>Car tu rêves encore</a:t>
            </a:r>
          </a:p>
          <a:p>
            <a:endParaRPr lang="fr-FR" b="0" i="0" u="none" strike="noStrike" baseline="0" dirty="0" smtClean="0"/>
          </a:p>
          <a:p>
            <a:endParaRPr lang="fr-FR" b="0" i="0" u="none" strike="noStrike" baseline="0" dirty="0" smtClean="0"/>
          </a:p>
          <a:p>
            <a:r>
              <a:rPr lang="fr-FR" dirty="0"/>
              <a:t>Cette page blanche </a:t>
            </a:r>
          </a:p>
          <a:p>
            <a:r>
              <a:rPr lang="fr-FR" dirty="0"/>
              <a:t>Me fait penser à l’hiver</a:t>
            </a:r>
          </a:p>
          <a:p>
            <a:r>
              <a:rPr lang="fr-FR" dirty="0"/>
              <a:t>Mais aussi à la mort</a:t>
            </a:r>
          </a:p>
          <a:p>
            <a:endParaRPr lang="fr-FR" b="0" i="0" u="none" strike="noStrike" baseline="0" dirty="0" smtClean="0"/>
          </a:p>
          <a:p>
            <a:r>
              <a:rPr lang="fr-FR" dirty="0"/>
              <a:t>Je n’ai jamais vu mon fils</a:t>
            </a:r>
          </a:p>
          <a:p>
            <a:r>
              <a:rPr lang="fr-FR" dirty="0"/>
              <a:t>Rien qu’entendu sa voix</a:t>
            </a:r>
          </a:p>
          <a:p>
            <a:r>
              <a:rPr lang="fr-FR" dirty="0"/>
              <a:t>Je sais qu’il m’aime</a:t>
            </a:r>
          </a:p>
          <a:p>
            <a:endParaRPr lang="fr-FR" b="0" i="0" u="none" strike="noStrike" baseline="0" dirty="0" smtClean="0"/>
          </a:p>
          <a:p>
            <a:r>
              <a:rPr lang="fr-FR" dirty="0"/>
              <a:t>Le silence m’est familier</a:t>
            </a:r>
          </a:p>
          <a:p>
            <a:r>
              <a:rPr lang="fr-FR" dirty="0"/>
              <a:t>Ce que l’on dit de moi</a:t>
            </a:r>
          </a:p>
          <a:p>
            <a:r>
              <a:rPr lang="fr-FR" dirty="0"/>
              <a:t>Je ne l’entends pas</a:t>
            </a:r>
          </a:p>
          <a:p>
            <a:endParaRPr lang="fr-FR" b="0" i="0" u="none" strike="noStrike" baseline="0" dirty="0" smtClean="0"/>
          </a:p>
          <a:p>
            <a:r>
              <a:rPr lang="fr-FR" dirty="0"/>
              <a:t>Je ne la vois pas</a:t>
            </a:r>
          </a:p>
          <a:p>
            <a:r>
              <a:rPr lang="fr-FR" dirty="0"/>
              <a:t>Mais je sens l’herbe sous mes pieds</a:t>
            </a:r>
          </a:p>
          <a:p>
            <a:r>
              <a:rPr lang="fr-FR" dirty="0"/>
              <a:t>Et je suis heureuse.</a:t>
            </a:r>
          </a:p>
          <a:p>
            <a:r>
              <a:rPr lang="mr-IN" dirty="0"/>
              <a:t>  </a:t>
            </a:r>
          </a:p>
        </p:txBody>
      </p:sp>
      <p:pic>
        <p:nvPicPr>
          <p:cNvPr id="3" name="Image 2" descr="Shachihoko-origami.jp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552" b="89974" l="9961" r="899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287" t="7187" r="26506" b="4570"/>
          <a:stretch/>
        </p:blipFill>
        <p:spPr>
          <a:xfrm>
            <a:off x="4373309" y="328023"/>
            <a:ext cx="4499462" cy="6051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23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292957" y="971608"/>
            <a:ext cx="4395718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Bradley Hand Bold"/>
                <a:cs typeface="Bradley Hand Bold"/>
              </a:rPr>
              <a:t>Les AUTEURS</a:t>
            </a:r>
          </a:p>
          <a:p>
            <a:endParaRPr lang="fr-FR" dirty="0" smtClean="0"/>
          </a:p>
          <a:p>
            <a:pPr algn="ctr"/>
            <a:r>
              <a:rPr lang="fr-FR" dirty="0" smtClean="0"/>
              <a:t>BOURSIER Alya</a:t>
            </a:r>
          </a:p>
          <a:p>
            <a:pPr algn="ctr"/>
            <a:r>
              <a:rPr lang="fr-FR" smtClean="0"/>
              <a:t>MOSSANT </a:t>
            </a:r>
            <a:r>
              <a:rPr lang="fr-FR" dirty="0" smtClean="0"/>
              <a:t>Thaïs</a:t>
            </a:r>
          </a:p>
          <a:p>
            <a:pPr algn="ctr"/>
            <a:r>
              <a:rPr lang="fr-FR" dirty="0" smtClean="0"/>
              <a:t>POCINO Faustine</a:t>
            </a:r>
          </a:p>
          <a:p>
            <a:pPr algn="ctr"/>
            <a:endParaRPr lang="fr-FR" dirty="0" smtClean="0"/>
          </a:p>
          <a:p>
            <a:pPr algn="ctr"/>
            <a:r>
              <a:rPr lang="fr-FR" dirty="0" smtClean="0"/>
              <a:t>ALLARD Guillian</a:t>
            </a:r>
            <a:endParaRPr lang="fr-FR" dirty="0"/>
          </a:p>
          <a:p>
            <a:pPr algn="ctr"/>
            <a:r>
              <a:rPr lang="fr-FR" dirty="0" smtClean="0"/>
              <a:t>DEMEREAU Romain</a:t>
            </a:r>
          </a:p>
          <a:p>
            <a:pPr algn="ctr"/>
            <a:r>
              <a:rPr lang="fr-FR" dirty="0" smtClean="0"/>
              <a:t>PERON Elouan </a:t>
            </a:r>
          </a:p>
          <a:p>
            <a:pPr algn="ctr"/>
            <a:r>
              <a:rPr lang="fr-FR" dirty="0" smtClean="0"/>
              <a:t>               </a:t>
            </a:r>
            <a:endParaRPr lang="fr-FR" dirty="0"/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5" name="Image 4" descr="38285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057" y="4332816"/>
            <a:ext cx="2016590" cy="2262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175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6264" y="377932"/>
            <a:ext cx="75461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latin typeface="Bradley Hand Bold"/>
                <a:cs typeface="Bradley Hand Bold"/>
              </a:rPr>
              <a:t>Concours international francophone « Louis Braille </a:t>
            </a:r>
            <a:r>
              <a:rPr lang="fr-FR" sz="2400" b="1" dirty="0" smtClean="0">
                <a:latin typeface="Bradley Hand Bold"/>
                <a:cs typeface="Bradley Hand Bold"/>
              </a:rPr>
              <a:t>». </a:t>
            </a:r>
          </a:p>
          <a:p>
            <a:pPr algn="ctr"/>
            <a:r>
              <a:rPr lang="fr-FR" sz="2400" b="1" dirty="0">
                <a:latin typeface="Bradley Hand Bold"/>
                <a:cs typeface="Bradley Hand Bold"/>
              </a:rPr>
              <a:t>L</a:t>
            </a:r>
            <a:r>
              <a:rPr lang="fr-FR" sz="2400" b="1" dirty="0" smtClean="0">
                <a:latin typeface="Bradley Hand Bold"/>
                <a:cs typeface="Bradley Hand Bold"/>
              </a:rPr>
              <a:t>e </a:t>
            </a:r>
            <a:r>
              <a:rPr lang="fr-FR" sz="2400" b="1" dirty="0">
                <a:latin typeface="Bradley Hand Bold"/>
                <a:cs typeface="Bradley Hand Bold"/>
              </a:rPr>
              <a:t>Haïku à la lumière du braille </a:t>
            </a:r>
            <a:r>
              <a:rPr lang="fr-FR" sz="2400" b="1" dirty="0" smtClean="0">
                <a:latin typeface="Bradley Hand Bold"/>
                <a:cs typeface="Bradley Hand Bold"/>
              </a:rPr>
              <a:t>(3</a:t>
            </a:r>
            <a:r>
              <a:rPr lang="fr-FR" sz="2400" b="1" baseline="30000" dirty="0" smtClean="0">
                <a:latin typeface="Bradley Hand Bold"/>
                <a:cs typeface="Bradley Hand Bold"/>
              </a:rPr>
              <a:t>ème</a:t>
            </a:r>
            <a:r>
              <a:rPr lang="fr-FR" sz="2400" b="1" dirty="0" smtClean="0">
                <a:latin typeface="Bradley Hand Bold"/>
                <a:cs typeface="Bradley Hand Bold"/>
              </a:rPr>
              <a:t> </a:t>
            </a:r>
            <a:r>
              <a:rPr lang="fr-FR" sz="2400" b="1" dirty="0">
                <a:latin typeface="Bradley Hand Bold"/>
                <a:cs typeface="Bradley Hand Bold"/>
              </a:rPr>
              <a:t>édition)</a:t>
            </a:r>
            <a:endParaRPr lang="fr-FR" sz="2400" dirty="0">
              <a:latin typeface="Bradley Hand Bold"/>
              <a:cs typeface="Bradley Hand Bold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3702" y="1732261"/>
            <a:ext cx="4572000" cy="36933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endParaRPr lang="fr-FR" dirty="0" smtClean="0">
              <a:solidFill>
                <a:schemeClr val="bg1"/>
              </a:solidFill>
              <a:latin typeface="Baskerville"/>
              <a:cs typeface="Baskerville"/>
            </a:endParaRPr>
          </a:p>
          <a:p>
            <a:pPr algn="ctr"/>
            <a:r>
              <a:rPr lang="fr-FR" dirty="0" smtClean="0">
                <a:solidFill>
                  <a:schemeClr val="bg1"/>
                </a:solidFill>
                <a:latin typeface="Baskerville"/>
                <a:cs typeface="Baskerville"/>
              </a:rPr>
              <a:t>Les </a:t>
            </a:r>
            <a:r>
              <a:rPr lang="fr-FR" dirty="0">
                <a:solidFill>
                  <a:schemeClr val="bg1"/>
                </a:solidFill>
                <a:latin typeface="Baskerville"/>
                <a:cs typeface="Baskerville"/>
              </a:rPr>
              <a:t>ambitions de ce concours sont de </a:t>
            </a:r>
            <a:r>
              <a:rPr lang="fr-FR" b="1" dirty="0">
                <a:solidFill>
                  <a:schemeClr val="bg1"/>
                </a:solidFill>
                <a:latin typeface="Baskerville"/>
                <a:cs typeface="Baskerville"/>
              </a:rPr>
              <a:t>valoriser l’accès à la culture pour tous</a:t>
            </a:r>
            <a:r>
              <a:rPr lang="fr-FR" dirty="0">
                <a:solidFill>
                  <a:schemeClr val="bg1"/>
                </a:solidFill>
                <a:latin typeface="Baskerville"/>
                <a:cs typeface="Baskerville"/>
              </a:rPr>
              <a:t>, de </a:t>
            </a:r>
            <a:r>
              <a:rPr lang="fr-FR" b="1" dirty="0">
                <a:solidFill>
                  <a:schemeClr val="bg1"/>
                </a:solidFill>
                <a:latin typeface="Baskerville"/>
                <a:cs typeface="Baskerville"/>
              </a:rPr>
              <a:t>faciliter l’éclosion de la solidarité</a:t>
            </a:r>
            <a:r>
              <a:rPr lang="fr-FR" dirty="0">
                <a:solidFill>
                  <a:schemeClr val="bg1"/>
                </a:solidFill>
                <a:latin typeface="Baskerville"/>
                <a:cs typeface="Baskerville"/>
              </a:rPr>
              <a:t> et de </a:t>
            </a:r>
            <a:r>
              <a:rPr lang="fr-FR" b="1" dirty="0">
                <a:solidFill>
                  <a:schemeClr val="bg1"/>
                </a:solidFill>
                <a:latin typeface="Baskerville"/>
                <a:cs typeface="Baskerville"/>
              </a:rPr>
              <a:t>développer l’apprentissage du braille et le goût de la poésie</a:t>
            </a:r>
            <a:r>
              <a:rPr lang="fr-FR" dirty="0">
                <a:solidFill>
                  <a:schemeClr val="bg1"/>
                </a:solidFill>
                <a:latin typeface="Baskerville"/>
                <a:cs typeface="Baskerville"/>
              </a:rPr>
              <a:t> </a:t>
            </a:r>
            <a:r>
              <a:rPr lang="fr-FR" dirty="0" smtClean="0">
                <a:solidFill>
                  <a:schemeClr val="bg1"/>
                </a:solidFill>
                <a:latin typeface="Baskerville"/>
                <a:cs typeface="Baskerville"/>
              </a:rPr>
              <a:t>(</a:t>
            </a:r>
            <a:r>
              <a:rPr lang="fr-FR" b="1" dirty="0" smtClean="0">
                <a:solidFill>
                  <a:schemeClr val="bg1"/>
                </a:solidFill>
                <a:latin typeface="Baskerville"/>
                <a:cs typeface="Baskerville"/>
              </a:rPr>
              <a:t>le haïku)</a:t>
            </a:r>
            <a:r>
              <a:rPr lang="fr-FR" dirty="0" smtClean="0">
                <a:solidFill>
                  <a:schemeClr val="bg1"/>
                </a:solidFill>
                <a:latin typeface="Baskerville"/>
                <a:cs typeface="Baskerville"/>
              </a:rPr>
              <a:t>. </a:t>
            </a:r>
          </a:p>
          <a:p>
            <a:pPr algn="ctr"/>
            <a:endParaRPr lang="fr-FR" dirty="0">
              <a:solidFill>
                <a:schemeClr val="bg1"/>
              </a:solidFill>
              <a:latin typeface="Baskerville"/>
              <a:cs typeface="Baskerville"/>
            </a:endParaRPr>
          </a:p>
          <a:p>
            <a:pPr algn="ctr"/>
            <a:r>
              <a:rPr lang="fr-FR" dirty="0" smtClean="0">
                <a:solidFill>
                  <a:schemeClr val="bg1"/>
                </a:solidFill>
                <a:latin typeface="Baskerville"/>
                <a:cs typeface="Baskerville"/>
              </a:rPr>
              <a:t>Petit </a:t>
            </a:r>
            <a:r>
              <a:rPr lang="fr-FR" dirty="0">
                <a:solidFill>
                  <a:schemeClr val="bg1"/>
                </a:solidFill>
                <a:latin typeface="Baskerville"/>
                <a:cs typeface="Baskerville"/>
              </a:rPr>
              <a:t>poème de dix-sept syllabes, en trois vers (respectivement de 5, 7 et 5 syllabes), </a:t>
            </a:r>
            <a:r>
              <a:rPr lang="fr-FR" b="1" dirty="0">
                <a:solidFill>
                  <a:schemeClr val="bg1"/>
                </a:solidFill>
                <a:latin typeface="Baskerville"/>
                <a:cs typeface="Baskerville"/>
              </a:rPr>
              <a:t>le haïku </a:t>
            </a:r>
            <a:r>
              <a:rPr lang="fr-FR" dirty="0">
                <a:solidFill>
                  <a:schemeClr val="bg1"/>
                </a:solidFill>
                <a:latin typeface="Baskerville"/>
                <a:cs typeface="Baskerville"/>
              </a:rPr>
              <a:t>fut l'un des genres poétiques privilégiés de la </a:t>
            </a:r>
            <a:r>
              <a:rPr lang="fr-FR" b="1" dirty="0">
                <a:solidFill>
                  <a:schemeClr val="bg1"/>
                </a:solidFill>
                <a:latin typeface="Baskerville"/>
                <a:cs typeface="Baskerville"/>
              </a:rPr>
              <a:t>littérature japonaise classique</a:t>
            </a:r>
            <a:r>
              <a:rPr lang="fr-FR" dirty="0" smtClean="0">
                <a:solidFill>
                  <a:schemeClr val="bg1"/>
                </a:solidFill>
                <a:latin typeface="Baskerville"/>
                <a:cs typeface="Baskerville"/>
              </a:rPr>
              <a:t>.</a:t>
            </a:r>
          </a:p>
          <a:p>
            <a:pPr algn="ctr"/>
            <a:endParaRPr lang="fr-FR" dirty="0">
              <a:solidFill>
                <a:schemeClr val="bg1"/>
              </a:solidFill>
              <a:latin typeface="Baskerville"/>
              <a:cs typeface="Baskerville"/>
            </a:endParaRPr>
          </a:p>
          <a:p>
            <a:pPr algn="ctr"/>
            <a:endParaRPr lang="fr-FR" dirty="0">
              <a:solidFill>
                <a:schemeClr val="bg1"/>
              </a:solidFill>
              <a:latin typeface="Baskerville"/>
              <a:cs typeface="Baskerville"/>
            </a:endParaRPr>
          </a:p>
        </p:txBody>
      </p:sp>
      <p:pic>
        <p:nvPicPr>
          <p:cNvPr id="4" name="Image 3" descr="haiku_miniature_f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190" y="3570736"/>
            <a:ext cx="3939395" cy="24626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91866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3701" y="355094"/>
            <a:ext cx="5144659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Baskerville"/>
                <a:cs typeface="Baskerville"/>
              </a:rPr>
              <a:t>Les </a:t>
            </a:r>
            <a:r>
              <a:rPr lang="fr-FR" dirty="0" smtClean="0">
                <a:solidFill>
                  <a:schemeClr val="bg1"/>
                </a:solidFill>
                <a:latin typeface="Baskerville"/>
                <a:cs typeface="Baskerville"/>
              </a:rPr>
              <a:t>élèves inscrits à l’atelier ont rencontré Mmes CHARASSE Evelyne et HILLAIRET Monique. </a:t>
            </a:r>
          </a:p>
          <a:p>
            <a:r>
              <a:rPr lang="fr-FR" dirty="0" smtClean="0">
                <a:solidFill>
                  <a:schemeClr val="bg1"/>
                </a:solidFill>
                <a:latin typeface="Baskerville"/>
                <a:cs typeface="Baskerville"/>
              </a:rPr>
              <a:t>Grâce à elles, ils ont pu s’initier à l’écriture poétique ainsi qu’à l’alphabet braille. </a:t>
            </a:r>
          </a:p>
          <a:p>
            <a:endParaRPr lang="fr-FR" dirty="0" smtClean="0">
              <a:solidFill>
                <a:schemeClr val="bg1"/>
              </a:solidFill>
              <a:latin typeface="Baskerville"/>
              <a:cs typeface="Baskerville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22092" y="2692028"/>
            <a:ext cx="4572000" cy="1477328"/>
          </a:xfrm>
          <a:prstGeom prst="rect">
            <a:avLst/>
          </a:prstGeom>
          <a:solidFill>
            <a:schemeClr val="tx1">
              <a:lumMod val="95000"/>
            </a:schemeClr>
          </a:solidFill>
          <a:ln w="3175" cmpd="sng"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fr-FR" dirty="0" smtClean="0">
                <a:solidFill>
                  <a:srgbClr val="000000"/>
                </a:solidFill>
                <a:latin typeface="Baskerville"/>
                <a:cs typeface="Baskerville"/>
              </a:rPr>
              <a:t>L’ECRITURE BRAILLE </a:t>
            </a:r>
          </a:p>
          <a:p>
            <a:r>
              <a:rPr lang="fr-FR" dirty="0">
                <a:solidFill>
                  <a:srgbClr val="000000"/>
                </a:solidFill>
                <a:latin typeface="Baskerville"/>
                <a:cs typeface="Baskerville"/>
              </a:rPr>
              <a:t>L</a:t>
            </a:r>
            <a:r>
              <a:rPr lang="fr-FR" dirty="0" smtClean="0">
                <a:solidFill>
                  <a:srgbClr val="000000"/>
                </a:solidFill>
                <a:latin typeface="Baskerville"/>
                <a:cs typeface="Baskerville"/>
              </a:rPr>
              <a:t>e </a:t>
            </a:r>
            <a:r>
              <a:rPr lang="fr-FR" dirty="0">
                <a:solidFill>
                  <a:srgbClr val="000000"/>
                </a:solidFill>
                <a:latin typeface="Baskerville"/>
                <a:cs typeface="Baskerville"/>
              </a:rPr>
              <a:t>principe du braille est d'utiliser le sens du toucher pour l'écriture et la lecture au moyen de points en relief. L'écriture braille fut inventée en 1829 par Louis Braille.</a:t>
            </a:r>
          </a:p>
        </p:txBody>
      </p:sp>
      <p:pic>
        <p:nvPicPr>
          <p:cNvPr id="5" name="Image 4" descr="05-braille-970x647.jp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92" b="99073" l="25361" r="91134">
                        <a14:foregroundMark x1="48144" y1="91808" x2="48144" y2="91808"/>
                        <a14:foregroundMark x1="49794" y1="93199" x2="49794" y2="93199"/>
                        <a14:foregroundMark x1="54948" y1="92890" x2="54948" y2="92890"/>
                        <a14:foregroundMark x1="52784" y1="93972" x2="52784" y2="93972"/>
                        <a14:foregroundMark x1="43402" y1="92117" x2="43402" y2="92117"/>
                        <a14:foregroundMark x1="41753" y1="91345" x2="41753" y2="91345"/>
                        <a14:foregroundMark x1="84021" y1="91654" x2="84021" y2="91654"/>
                        <a14:foregroundMark x1="81031" y1="92117" x2="81031" y2="92117"/>
                        <a14:foregroundMark x1="79485" y1="93199" x2="79485" y2="93199"/>
                        <a14:foregroundMark x1="83505" y1="93199" x2="83505" y2="931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999" r="7770"/>
          <a:stretch/>
        </p:blipFill>
        <p:spPr>
          <a:xfrm>
            <a:off x="5696702" y="-173177"/>
            <a:ext cx="3447298" cy="309759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3128" y="4437033"/>
            <a:ext cx="5201874" cy="22469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 6" descr="focus-glass.jp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652" b="90000" l="10000" r="90000">
                        <a14:foregroundMark x1="54400" y1="31304" x2="54400" y2="31304"/>
                        <a14:foregroundMark x1="65600" y1="22609" x2="65600" y2="22609"/>
                        <a14:foregroundMark x1="72400" y1="20435" x2="72400" y2="204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01" y="2496546"/>
            <a:ext cx="1676191" cy="154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5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3702" y="355094"/>
            <a:ext cx="457200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  <a:latin typeface="Baskerville"/>
                <a:cs typeface="Baskerville"/>
              </a:rPr>
              <a:t>Les </a:t>
            </a:r>
            <a:r>
              <a:rPr lang="fr-FR" dirty="0" smtClean="0">
                <a:solidFill>
                  <a:schemeClr val="bg1"/>
                </a:solidFill>
                <a:latin typeface="Baskerville"/>
                <a:cs typeface="Baskerville"/>
              </a:rPr>
              <a:t>haïkus écrits par les élèves seront transcrits en braille avant d’être soumis </a:t>
            </a:r>
          </a:p>
          <a:p>
            <a:pPr algn="ctr"/>
            <a:r>
              <a:rPr lang="fr-FR" dirty="0" smtClean="0">
                <a:solidFill>
                  <a:schemeClr val="bg1"/>
                </a:solidFill>
                <a:latin typeface="Baskerville"/>
                <a:cs typeface="Baskerville"/>
              </a:rPr>
              <a:t>au jury du concours.</a:t>
            </a:r>
          </a:p>
        </p:txBody>
      </p:sp>
      <p:sp>
        <p:nvSpPr>
          <p:cNvPr id="3" name="Rectangle 2"/>
          <p:cNvSpPr/>
          <p:nvPr/>
        </p:nvSpPr>
        <p:spPr>
          <a:xfrm>
            <a:off x="2022092" y="2692028"/>
            <a:ext cx="4572000" cy="1200329"/>
          </a:xfrm>
          <a:prstGeom prst="rect">
            <a:avLst/>
          </a:prstGeom>
          <a:solidFill>
            <a:schemeClr val="tx1">
              <a:lumMod val="95000"/>
            </a:schemeClr>
          </a:solidFill>
          <a:ln w="3175" cmpd="sng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/>
            <a:r>
              <a:rPr lang="fr-FR" dirty="0" smtClean="0">
                <a:solidFill>
                  <a:srgbClr val="000000"/>
                </a:solidFill>
                <a:latin typeface="Baskerville"/>
                <a:cs typeface="Baskerville"/>
              </a:rPr>
              <a:t>L’EMBOSSAGE </a:t>
            </a:r>
            <a:r>
              <a:rPr lang="fr-FR" dirty="0">
                <a:solidFill>
                  <a:srgbClr val="000000"/>
                </a:solidFill>
                <a:latin typeface="Baskerville"/>
                <a:cs typeface="Baskerville"/>
              </a:rPr>
              <a:t>consiste à faire ressortir les points braille avec des moyens tels que la machine “Perkins” (c’est la machine à écrire le braille) ou la tablette avec le poinçon. </a:t>
            </a:r>
          </a:p>
        </p:txBody>
      </p:sp>
      <p:pic>
        <p:nvPicPr>
          <p:cNvPr id="5" name="Image 4" descr="05-braille-970x647.jp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92" b="99073" l="25361" r="91134">
                        <a14:foregroundMark x1="48144" y1="91808" x2="48144" y2="91808"/>
                        <a14:foregroundMark x1="49794" y1="93199" x2="49794" y2="93199"/>
                        <a14:foregroundMark x1="54948" y1="92890" x2="54948" y2="92890"/>
                        <a14:foregroundMark x1="52784" y1="93972" x2="52784" y2="93972"/>
                        <a14:foregroundMark x1="43402" y1="92117" x2="43402" y2="92117"/>
                        <a14:foregroundMark x1="41753" y1="91345" x2="41753" y2="91345"/>
                        <a14:foregroundMark x1="84021" y1="91654" x2="84021" y2="91654"/>
                        <a14:foregroundMark x1="81031" y1="92117" x2="81031" y2="92117"/>
                        <a14:foregroundMark x1="79485" y1="93199" x2="79485" y2="93199"/>
                        <a14:foregroundMark x1="83505" y1="93199" x2="83505" y2="931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999" r="7770"/>
          <a:stretch/>
        </p:blipFill>
        <p:spPr>
          <a:xfrm>
            <a:off x="5696702" y="-173177"/>
            <a:ext cx="3447298" cy="3097594"/>
          </a:xfrm>
          <a:prstGeom prst="rect">
            <a:avLst/>
          </a:prstGeom>
        </p:spPr>
      </p:pic>
      <p:pic>
        <p:nvPicPr>
          <p:cNvPr id="7" name="Image 6" descr="focus-glass.jp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652" b="90000" l="10000" r="90000">
                        <a14:foregroundMark x1="54400" y1="31304" x2="54400" y2="31304"/>
                        <a14:foregroundMark x1="65600" y1="22609" x2="65600" y2="22609"/>
                        <a14:foregroundMark x1="72400" y1="20435" x2="72400" y2="204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01" y="2496546"/>
            <a:ext cx="1676191" cy="154209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20429" y="4038642"/>
            <a:ext cx="3255553" cy="244166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265" y="4035076"/>
            <a:ext cx="3114234" cy="220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15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8845" y="486886"/>
            <a:ext cx="3825120" cy="5909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latin typeface="Baskerville"/>
                <a:cs typeface="Baskerville"/>
              </a:rPr>
              <a:t>Cette feuille sur l’arbre</a:t>
            </a:r>
          </a:p>
          <a:p>
            <a:r>
              <a:rPr lang="fr-FR" dirty="0">
                <a:latin typeface="Baskerville"/>
                <a:cs typeface="Baskerville"/>
              </a:rPr>
              <a:t>Souvenir de mon enfance</a:t>
            </a:r>
          </a:p>
          <a:p>
            <a:r>
              <a:rPr lang="fr-FR" dirty="0">
                <a:latin typeface="Baskerville"/>
                <a:cs typeface="Baskerville"/>
              </a:rPr>
              <a:t>L’hiver est venu</a:t>
            </a:r>
          </a:p>
          <a:p>
            <a:endParaRPr lang="fr-FR" b="0" i="0" u="none" strike="noStrike" baseline="0" dirty="0" smtClean="0">
              <a:latin typeface="Baskerville"/>
              <a:cs typeface="Baskerville"/>
            </a:endParaRPr>
          </a:p>
          <a:p>
            <a:r>
              <a:rPr lang="fr-FR" dirty="0">
                <a:latin typeface="Baskerville"/>
                <a:cs typeface="Baskerville"/>
              </a:rPr>
              <a:t>Le vent souffle fort</a:t>
            </a:r>
          </a:p>
          <a:p>
            <a:r>
              <a:rPr lang="fr-FR" dirty="0">
                <a:latin typeface="Baskerville"/>
                <a:cs typeface="Baskerville"/>
              </a:rPr>
              <a:t>Le regard de cette biche</a:t>
            </a:r>
          </a:p>
          <a:p>
            <a:r>
              <a:rPr lang="fr-FR" dirty="0">
                <a:latin typeface="Baskerville"/>
                <a:cs typeface="Baskerville"/>
              </a:rPr>
              <a:t>Bientôt s’éteindra</a:t>
            </a:r>
          </a:p>
          <a:p>
            <a:endParaRPr lang="fr-FR" b="0" i="0" u="none" strike="noStrike" baseline="0" dirty="0" smtClean="0">
              <a:latin typeface="Baskerville"/>
              <a:cs typeface="Baskerville"/>
            </a:endParaRPr>
          </a:p>
          <a:p>
            <a:endParaRPr lang="fr-FR" b="0" i="0" u="none" strike="noStrike" baseline="0" dirty="0" smtClean="0">
              <a:latin typeface="Baskerville"/>
              <a:cs typeface="Baskerville"/>
            </a:endParaRPr>
          </a:p>
          <a:p>
            <a:r>
              <a:rPr lang="fr-FR" dirty="0">
                <a:latin typeface="Baskerville"/>
                <a:cs typeface="Baskerville"/>
              </a:rPr>
              <a:t>La peur d’ Halloween</a:t>
            </a:r>
          </a:p>
          <a:p>
            <a:r>
              <a:rPr lang="fr-FR" dirty="0">
                <a:latin typeface="Baskerville"/>
                <a:cs typeface="Baskerville"/>
              </a:rPr>
              <a:t>Je frappe à une porte froide</a:t>
            </a:r>
          </a:p>
          <a:p>
            <a:r>
              <a:rPr lang="fr-FR" dirty="0">
                <a:latin typeface="Baskerville"/>
                <a:cs typeface="Baskerville"/>
              </a:rPr>
              <a:t>L’homme larmoyant</a:t>
            </a:r>
          </a:p>
          <a:p>
            <a:endParaRPr lang="fr-FR" b="0" i="0" u="none" strike="noStrike" baseline="0" dirty="0" smtClean="0">
              <a:latin typeface="Baskerville"/>
              <a:cs typeface="Baskerville"/>
            </a:endParaRPr>
          </a:p>
          <a:p>
            <a:r>
              <a:rPr lang="fr-FR" dirty="0">
                <a:latin typeface="Baskerville"/>
                <a:cs typeface="Baskerville"/>
              </a:rPr>
              <a:t>les pommes de pin</a:t>
            </a:r>
          </a:p>
          <a:p>
            <a:r>
              <a:rPr lang="fr-FR" dirty="0">
                <a:latin typeface="Baskerville"/>
                <a:cs typeface="Baskerville"/>
              </a:rPr>
              <a:t>L’odeur des feuilles mortes</a:t>
            </a:r>
          </a:p>
          <a:p>
            <a:r>
              <a:rPr lang="fr-FR" dirty="0">
                <a:latin typeface="Baskerville"/>
                <a:cs typeface="Baskerville"/>
              </a:rPr>
              <a:t>Bientôt sous la neige</a:t>
            </a:r>
          </a:p>
          <a:p>
            <a:endParaRPr lang="fr-FR" b="0" i="0" u="none" strike="noStrike" baseline="0" dirty="0" smtClean="0">
              <a:latin typeface="Baskerville"/>
              <a:cs typeface="Baskerville"/>
            </a:endParaRPr>
          </a:p>
          <a:p>
            <a:r>
              <a:rPr lang="fr-FR" dirty="0">
                <a:latin typeface="Baskerville"/>
                <a:cs typeface="Baskerville"/>
              </a:rPr>
              <a:t>Soleil aveuglant</a:t>
            </a:r>
          </a:p>
          <a:p>
            <a:r>
              <a:rPr lang="fr-FR" dirty="0">
                <a:latin typeface="Baskerville"/>
                <a:cs typeface="Baskerville"/>
              </a:rPr>
              <a:t>Dans la brièveté du jour</a:t>
            </a:r>
          </a:p>
          <a:p>
            <a:r>
              <a:rPr lang="fr-FR" dirty="0">
                <a:latin typeface="Baskerville"/>
                <a:cs typeface="Baskerville"/>
              </a:rPr>
              <a:t>Vol de l’ aigrette</a:t>
            </a:r>
          </a:p>
          <a:p>
            <a:endParaRPr lang="fr-FR" b="0" i="0" u="none" strike="noStrike" baseline="0" dirty="0" smtClean="0"/>
          </a:p>
        </p:txBody>
      </p:sp>
      <p:pic>
        <p:nvPicPr>
          <p:cNvPr id="3" name="Image 2" descr="pyramid-pixels.fr.960x540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896">
                        <a14:foregroundMark x1="48854" y1="28889" x2="48854" y2="28889"/>
                        <a14:foregroundMark x1="48229" y1="30741" x2="48229" y2="30741"/>
                        <a14:foregroundMark x1="50729" y1="29259" x2="50729" y2="29259"/>
                        <a14:foregroundMark x1="9479" y1="20556" x2="9479" y2="20556"/>
                        <a14:foregroundMark x1="11146" y1="21667" x2="11146" y2="21667"/>
                        <a14:foregroundMark x1="13125" y1="20741" x2="13125" y2="20741"/>
                        <a14:foregroundMark x1="13854" y1="20370" x2="13854" y2="20370"/>
                        <a14:foregroundMark x1="8438" y1="21111" x2="8438" y2="21111"/>
                        <a14:foregroundMark x1="10833" y1="20556" x2="10833" y2="20556"/>
                        <a14:foregroundMark x1="17292" y1="54259" x2="17292" y2="54259"/>
                        <a14:foregroundMark x1="17292" y1="58704" x2="17292" y2="58704"/>
                        <a14:foregroundMark x1="8542" y1="21852" x2="8542" y2="21852"/>
                        <a14:foregroundMark x1="7708" y1="20741" x2="7708" y2="20741"/>
                        <a14:foregroundMark x1="10000" y1="22222" x2="10000" y2="22222"/>
                        <a14:foregroundMark x1="61979" y1="60556" x2="61979" y2="60556"/>
                        <a14:foregroundMark x1="77917" y1="70000" x2="77917" y2="70000"/>
                        <a14:foregroundMark x1="91771" y1="83333" x2="91771" y2="83333"/>
                        <a14:backgroundMark x1="10000" y1="52778" x2="10000" y2="52778"/>
                        <a14:backgroundMark x1="9583" y1="21667" x2="9583" y2="21667"/>
                        <a14:backgroundMark x1="29375" y1="61111" x2="29375" y2="61111"/>
                        <a14:backgroundMark x1="26250" y1="57222" x2="26250" y2="57222"/>
                        <a14:backgroundMark x1="22396" y1="61111" x2="22396" y2="61111"/>
                        <a14:backgroundMark x1="21042" y1="64444" x2="21042" y2="64444"/>
                        <a14:backgroundMark x1="9271" y1="22593" x2="9271" y2="22593"/>
                        <a14:backgroundMark x1="32604" y1="58889" x2="32604" y2="58889"/>
                        <a14:backgroundMark x1="42500" y1="61296" x2="42500" y2="61296"/>
                        <a14:backgroundMark x1="40208" y1="61667" x2="40208" y2="61667"/>
                        <a14:backgroundMark x1="47917" y1="60741" x2="47917" y2="60741"/>
                        <a14:backgroundMark x1="53958" y1="52778" x2="53958" y2="52778"/>
                        <a14:backgroundMark x1="55729" y1="47963" x2="55729" y2="47963"/>
                        <a14:backgroundMark x1="53229" y1="55000" x2="53229" y2="5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5828">
            <a:off x="3012770" y="1657548"/>
            <a:ext cx="6353902" cy="3520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50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3386" y="495132"/>
            <a:ext cx="3891096" cy="5078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Tous les oiseaux du monde </a:t>
            </a:r>
          </a:p>
          <a:p>
            <a:r>
              <a:rPr lang="fr-FR" dirty="0"/>
              <a:t>Partent au loin</a:t>
            </a:r>
          </a:p>
          <a:p>
            <a:r>
              <a:rPr lang="fr-FR" dirty="0"/>
              <a:t>Le froid est venu </a:t>
            </a:r>
          </a:p>
          <a:p>
            <a:endParaRPr lang="fr-FR" b="0" i="0" u="none" strike="noStrike" baseline="0" dirty="0" smtClean="0"/>
          </a:p>
          <a:p>
            <a:endParaRPr lang="fr-FR" b="0" i="0" u="none" strike="noStrike" baseline="0" dirty="0" smtClean="0"/>
          </a:p>
          <a:p>
            <a:r>
              <a:rPr lang="fr-FR" dirty="0"/>
              <a:t>Du haut d’un arbre</a:t>
            </a:r>
          </a:p>
          <a:p>
            <a:r>
              <a:rPr lang="fr-FR" dirty="0"/>
              <a:t>Sur le toit d’une maison</a:t>
            </a:r>
          </a:p>
          <a:p>
            <a:r>
              <a:rPr lang="fr-FR" dirty="0"/>
              <a:t>Un écureuil tombe</a:t>
            </a:r>
          </a:p>
          <a:p>
            <a:endParaRPr lang="fr-FR" b="0" i="0" u="none" strike="noStrike" baseline="0" dirty="0" smtClean="0"/>
          </a:p>
          <a:p>
            <a:r>
              <a:rPr lang="fr-FR" dirty="0"/>
              <a:t>A travers le givre</a:t>
            </a:r>
          </a:p>
          <a:p>
            <a:r>
              <a:rPr lang="fr-FR" dirty="0"/>
              <a:t>Les </a:t>
            </a:r>
            <a:r>
              <a:rPr lang="fr-FR" dirty="0" smtClean="0"/>
              <a:t>fenêtres </a:t>
            </a:r>
            <a:r>
              <a:rPr lang="fr-FR" dirty="0"/>
              <a:t>s’illuminent</a:t>
            </a:r>
          </a:p>
          <a:p>
            <a:r>
              <a:rPr lang="fr-FR" dirty="0"/>
              <a:t>Pour m’éclairer</a:t>
            </a:r>
          </a:p>
          <a:p>
            <a:endParaRPr lang="fr-FR" b="0" i="0" u="none" strike="noStrike" baseline="0" dirty="0" smtClean="0"/>
          </a:p>
          <a:p>
            <a:endParaRPr lang="fr-FR" b="0" i="0" u="none" strike="noStrike" baseline="0" dirty="0" smtClean="0"/>
          </a:p>
          <a:p>
            <a:r>
              <a:rPr lang="fr-FR" dirty="0"/>
              <a:t>A ce jour </a:t>
            </a:r>
            <a:endParaRPr lang="fr-FR" dirty="0" smtClean="0"/>
          </a:p>
          <a:p>
            <a:r>
              <a:rPr lang="fr-FR" dirty="0" smtClean="0"/>
              <a:t>Je </a:t>
            </a:r>
            <a:r>
              <a:rPr lang="fr-FR" dirty="0"/>
              <a:t>ne me déplace plus</a:t>
            </a:r>
          </a:p>
          <a:p>
            <a:r>
              <a:rPr lang="fr-FR" dirty="0"/>
              <a:t>Mais je vis avec</a:t>
            </a:r>
          </a:p>
          <a:p>
            <a:endParaRPr lang="fr-FR" b="0" i="0" u="none" strike="noStrike" baseline="0" dirty="0" smtClean="0"/>
          </a:p>
        </p:txBody>
      </p:sp>
      <p:pic>
        <p:nvPicPr>
          <p:cNvPr id="3" name="Image 2" descr="plis-feuille1-660x538.jp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45" b="96468" l="0" r="97576">
                        <a14:foregroundMark x1="26061" y1="38662" x2="26061" y2="38662"/>
                        <a14:foregroundMark x1="26061" y1="35316" x2="26061" y2="35316"/>
                        <a14:foregroundMark x1="30152" y1="39033" x2="30152" y2="39033"/>
                        <a14:foregroundMark x1="24545" y1="49628" x2="24545" y2="49628"/>
                        <a14:foregroundMark x1="16667" y1="57249" x2="16667" y2="57249"/>
                        <a14:foregroundMark x1="18788" y1="55019" x2="18788" y2="55019"/>
                        <a14:foregroundMark x1="15909" y1="73792" x2="15909" y2="73792"/>
                        <a14:foregroundMark x1="16667" y1="77881" x2="16667" y2="77881"/>
                        <a14:foregroundMark x1="16061" y1="84015" x2="16061" y2="84015"/>
                        <a14:foregroundMark x1="16515" y1="79740" x2="16515" y2="79740"/>
                        <a14:foregroundMark x1="50152" y1="28067" x2="50152" y2="28067"/>
                        <a14:foregroundMark x1="46515" y1="26580" x2="46515" y2="26580"/>
                        <a14:foregroundMark x1="50758" y1="26952" x2="50758" y2="26952"/>
                        <a14:foregroundMark x1="51061" y1="18216" x2="51061" y2="18216"/>
                        <a14:foregroundMark x1="52121" y1="15985" x2="52121" y2="15985"/>
                        <a14:foregroundMark x1="54545" y1="9851" x2="54545" y2="9851"/>
                        <a14:foregroundMark x1="66061" y1="25651" x2="66061" y2="25651"/>
                        <a14:foregroundMark x1="56212" y1="26022" x2="56212" y2="26022"/>
                        <a14:foregroundMark x1="53030" y1="26766" x2="53030" y2="26766"/>
                        <a14:foregroundMark x1="73182" y1="28067" x2="73182" y2="28067"/>
                        <a14:foregroundMark x1="70909" y1="28810" x2="70909" y2="28810"/>
                        <a14:foregroundMark x1="15455" y1="87732" x2="15455" y2="87732"/>
                        <a14:foregroundMark x1="85000" y1="51487" x2="85000" y2="51487"/>
                        <a14:foregroundMark x1="85758" y1="66357" x2="85758" y2="66357"/>
                        <a14:foregroundMark x1="88333" y1="63755" x2="88333" y2="63755"/>
                        <a14:foregroundMark x1="87727" y1="71375" x2="87727" y2="71375"/>
                        <a14:foregroundMark x1="88636" y1="59480" x2="88636" y2="59480"/>
                        <a14:foregroundMark x1="89091" y1="57435" x2="89091" y2="57435"/>
                        <a14:foregroundMark x1="89697" y1="56506" x2="89697" y2="56506"/>
                        <a14:backgroundMark x1="10152" y1="56691" x2="10152" y2="56691"/>
                        <a14:backgroundMark x1="5455" y1="70446" x2="5455" y2="70446"/>
                        <a14:backgroundMark x1="92879" y1="90706" x2="92879" y2="90706"/>
                        <a14:backgroundMark x1="5455" y1="81970" x2="5455" y2="81970"/>
                        <a14:backgroundMark x1="7273" y1="67844" x2="7273" y2="67844"/>
                        <a14:backgroundMark x1="6667" y1="57249" x2="6667" y2="572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563" t="5398" r="5653" b="9746"/>
          <a:stretch/>
        </p:blipFill>
        <p:spPr>
          <a:xfrm>
            <a:off x="3664496" y="706512"/>
            <a:ext cx="5267147" cy="434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311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1639" y="422112"/>
            <a:ext cx="3859654" cy="5078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b="0" i="0" u="none" strike="noStrike" baseline="0" dirty="0" smtClean="0"/>
          </a:p>
          <a:p>
            <a:endParaRPr lang="fr-FR" b="0" i="0" u="none" strike="noStrike" baseline="0" dirty="0" smtClean="0"/>
          </a:p>
          <a:p>
            <a:r>
              <a:rPr lang="fr-FR" dirty="0"/>
              <a:t>Dans la forêt profonde</a:t>
            </a:r>
          </a:p>
          <a:p>
            <a:r>
              <a:rPr lang="fr-FR" dirty="0"/>
              <a:t>Je sens le parfum des feuilles </a:t>
            </a:r>
          </a:p>
          <a:p>
            <a:r>
              <a:rPr lang="fr-FR" dirty="0"/>
              <a:t>Elles craquent sous mon pas.</a:t>
            </a:r>
          </a:p>
          <a:p>
            <a:endParaRPr lang="fr-FR" b="0" i="0" u="none" strike="noStrike" baseline="0" dirty="0" smtClean="0"/>
          </a:p>
          <a:p>
            <a:r>
              <a:rPr lang="fr-FR" dirty="0"/>
              <a:t>Je vois un chêne</a:t>
            </a:r>
          </a:p>
          <a:p>
            <a:r>
              <a:rPr lang="fr-FR" dirty="0"/>
              <a:t>Je vois des feuilles tomber à terre</a:t>
            </a:r>
          </a:p>
          <a:p>
            <a:r>
              <a:rPr lang="fr-FR" dirty="0"/>
              <a:t>A présent l’arbre est nu.</a:t>
            </a:r>
          </a:p>
          <a:p>
            <a:endParaRPr lang="fr-FR" b="0" i="0" u="none" strike="noStrike" baseline="0" dirty="0" smtClean="0"/>
          </a:p>
          <a:p>
            <a:endParaRPr lang="fr-FR" b="0" i="0" u="none" strike="noStrike" baseline="0" dirty="0" smtClean="0"/>
          </a:p>
          <a:p>
            <a:r>
              <a:rPr lang="fr-FR" dirty="0"/>
              <a:t>J’entends le vent souffler</a:t>
            </a:r>
          </a:p>
          <a:p>
            <a:r>
              <a:rPr lang="fr-FR" dirty="0"/>
              <a:t>La feuille bouge</a:t>
            </a:r>
          </a:p>
          <a:p>
            <a:r>
              <a:rPr lang="fr-FR" dirty="0"/>
              <a:t>Elle se détache.</a:t>
            </a:r>
          </a:p>
          <a:p>
            <a:endParaRPr lang="fr-FR" b="0" i="0" u="none" strike="noStrike" baseline="0" dirty="0" smtClean="0"/>
          </a:p>
          <a:p>
            <a:endParaRPr lang="fr-FR" b="0" i="0" u="none" strike="noStrike" baseline="0" dirty="0" smtClean="0"/>
          </a:p>
          <a:p>
            <a:endParaRPr lang="fr-FR" b="0" i="0" u="none" strike="noStrike" baseline="0" dirty="0" smtClean="0"/>
          </a:p>
          <a:p>
            <a:endParaRPr lang="fr-FR" b="0" i="0" u="none" strike="noStrike" baseline="0" dirty="0" smtClean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9800" l="10000" r="90000">
                        <a14:foregroundMark x1="43400" y1="98400" x2="43400" y2="98400"/>
                        <a14:foregroundMark x1="18200" y1="20200" x2="18200" y2="20200"/>
                        <a14:foregroundMark x1="80200" y1="21200" x2="80200" y2="21200"/>
                        <a14:foregroundMark x1="81400" y1="19800" x2="81400" y2="198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66464" y="422112"/>
            <a:ext cx="5794613" cy="5794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05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4621" y="706729"/>
            <a:ext cx="4572000" cy="4801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/>
              <a:t>De la plus haute tour</a:t>
            </a:r>
          </a:p>
          <a:p>
            <a:r>
              <a:rPr lang="fr-FR" dirty="0"/>
              <a:t>De la plus haute montagne</a:t>
            </a:r>
          </a:p>
          <a:p>
            <a:r>
              <a:rPr lang="fr-FR" dirty="0"/>
              <a:t>On voit une autre montagne</a:t>
            </a:r>
          </a:p>
          <a:p>
            <a:endParaRPr lang="fr-FR" b="0" i="0" u="none" strike="noStrike" baseline="0" dirty="0" smtClean="0"/>
          </a:p>
          <a:p>
            <a:endParaRPr lang="fr-FR" b="0" i="0" u="none" strike="noStrike" baseline="0" dirty="0" smtClean="0"/>
          </a:p>
          <a:p>
            <a:endParaRPr lang="fr-FR" b="0" i="0" u="none" strike="noStrike" baseline="0" dirty="0" smtClean="0"/>
          </a:p>
          <a:p>
            <a:endParaRPr lang="fr-FR" b="0" i="0" u="none" strike="noStrike" baseline="0" dirty="0" smtClean="0"/>
          </a:p>
          <a:p>
            <a:r>
              <a:rPr lang="fr-FR" dirty="0"/>
              <a:t>Monte  ! Monte  ! </a:t>
            </a:r>
            <a:r>
              <a:rPr lang="fr-FR" dirty="0" smtClean="0"/>
              <a:t>Au sommet</a:t>
            </a:r>
            <a:endParaRPr lang="fr-FR" dirty="0"/>
          </a:p>
          <a:p>
            <a:r>
              <a:rPr lang="fr-FR" dirty="0" smtClean="0"/>
              <a:t>De la </a:t>
            </a:r>
            <a:r>
              <a:rPr lang="fr-FR" dirty="0"/>
              <a:t>montagne du </a:t>
            </a:r>
            <a:r>
              <a:rPr lang="fr-FR" dirty="0" smtClean="0"/>
              <a:t>Savoir </a:t>
            </a:r>
            <a:endParaRPr lang="fr-FR" dirty="0"/>
          </a:p>
          <a:p>
            <a:r>
              <a:rPr lang="fr-FR" dirty="0"/>
              <a:t>Et il sera à toi.</a:t>
            </a:r>
          </a:p>
          <a:p>
            <a:endParaRPr lang="fr-FR" b="0" i="0" u="none" strike="noStrike" baseline="0" dirty="0" smtClean="0"/>
          </a:p>
          <a:p>
            <a:endParaRPr lang="fr-FR" b="0" i="0" u="none" strike="noStrike" baseline="0" dirty="0" smtClean="0"/>
          </a:p>
          <a:p>
            <a:r>
              <a:rPr lang="fr-FR" dirty="0" smtClean="0"/>
              <a:t>Le taureau est fort</a:t>
            </a:r>
          </a:p>
          <a:p>
            <a:r>
              <a:rPr lang="fr-FR" dirty="0" smtClean="0"/>
              <a:t>Mais le singe est intelligent</a:t>
            </a:r>
          </a:p>
          <a:p>
            <a:r>
              <a:rPr lang="fr-FR" dirty="0" smtClean="0"/>
              <a:t>Un pas vers la sagesse</a:t>
            </a:r>
          </a:p>
          <a:p>
            <a:endParaRPr lang="fr-FR" b="0" i="0" u="none" strike="noStrike" baseline="0" dirty="0" smtClean="0"/>
          </a:p>
          <a:p>
            <a:endParaRPr lang="fr-FR" b="0" i="0" u="none" strike="noStrike" baseline="0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29" b="100000" l="9961" r="89844">
                        <a14:foregroundMark x1="48047" y1="15330" x2="48047" y2="15330"/>
                        <a14:foregroundMark x1="40527" y1="16688" x2="40527" y2="16688"/>
                        <a14:foregroundMark x1="34180" y1="13260" x2="34180" y2="13260"/>
                        <a14:foregroundMark x1="44336" y1="9573" x2="44336" y2="9573"/>
                        <a14:foregroundMark x1="47363" y1="9573" x2="47363" y2="9573"/>
                        <a14:foregroundMark x1="53223" y1="11514" x2="53223" y2="11514"/>
                        <a14:foregroundMark x1="48633" y1="7956" x2="48633" y2="7956"/>
                        <a14:foregroundMark x1="48242" y1="6856" x2="48242" y2="6856"/>
                        <a14:foregroundMark x1="47852" y1="24774" x2="47852" y2="24774"/>
                        <a14:foregroundMark x1="56250" y1="59250" x2="56250" y2="59250"/>
                        <a14:foregroundMark x1="60254" y1="71281" x2="60254" y2="71281"/>
                        <a14:foregroundMark x1="46973" y1="69922" x2="46973" y2="69922"/>
                        <a14:foregroundMark x1="44922" y1="70893" x2="44922" y2="70893"/>
                        <a14:foregroundMark x1="44922" y1="75679" x2="44922" y2="75679"/>
                        <a14:foregroundMark x1="44238" y1="73221" x2="44238" y2="73221"/>
                        <a14:foregroundMark x1="45703" y1="73351" x2="45703" y2="73351"/>
                        <a14:foregroundMark x1="44531" y1="76520" x2="44531" y2="76520"/>
                        <a14:foregroundMark x1="43848" y1="73803" x2="43848" y2="73803"/>
                        <a14:foregroundMark x1="44043" y1="71604" x2="44043" y2="71604"/>
                        <a14:foregroundMark x1="65527" y1="72251" x2="65527" y2="72251"/>
                        <a14:foregroundMark x1="63672" y1="76391" x2="63672" y2="76391"/>
                        <a14:foregroundMark x1="67871" y1="71022" x2="67871" y2="71022"/>
                        <a14:foregroundMark x1="70117" y1="47801" x2="70117" y2="47801"/>
                        <a14:foregroundMark x1="71582" y1="47801" x2="71582" y2="47801"/>
                        <a14:foregroundMark x1="34473" y1="88228" x2="34473" y2="88228"/>
                        <a14:foregroundMark x1="28613" y1="82277" x2="28613" y2="82277"/>
                        <a14:foregroundMark x1="25293" y1="85123" x2="25293" y2="85123"/>
                        <a14:foregroundMark x1="38281" y1="9638" x2="38281" y2="9638"/>
                        <a14:foregroundMark x1="33691" y1="11708" x2="33691" y2="11708"/>
                        <a14:foregroundMark x1="55371" y1="15136" x2="55371" y2="15136"/>
                        <a14:foregroundMark x1="32715" y1="17206" x2="32715" y2="17206"/>
                        <a14:backgroundMark x1="58105" y1="49935" x2="58105" y2="49935"/>
                        <a14:backgroundMark x1="50879" y1="47801" x2="50879" y2="47801"/>
                        <a14:backgroundMark x1="60645" y1="50129" x2="60645" y2="50129"/>
                        <a14:backgroundMark x1="55859" y1="61708" x2="55859" y2="61708"/>
                        <a14:backgroundMark x1="54199" y1="62937" x2="54199" y2="62937"/>
                        <a14:backgroundMark x1="66406" y1="65977" x2="66406" y2="65977"/>
                        <a14:backgroundMark x1="62695" y1="64618" x2="62695" y2="64618"/>
                        <a14:backgroundMark x1="60254" y1="63777" x2="60254" y2="63777"/>
                        <a14:backgroundMark x1="56250" y1="60349" x2="56250" y2="60349"/>
                        <a14:backgroundMark x1="57129" y1="56921" x2="57129" y2="56921"/>
                        <a14:backgroundMark x1="45996" y1="72251" x2="45996" y2="72251"/>
                        <a14:backgroundMark x1="68652" y1="48189" x2="68652" y2="481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73017" y="777574"/>
            <a:ext cx="3730425" cy="563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788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08143"/>
            <a:ext cx="6049782" cy="5355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Tombe la feuille d’automne</a:t>
            </a:r>
          </a:p>
          <a:p>
            <a:r>
              <a:rPr lang="fr-FR" dirty="0"/>
              <a:t>Dans la poussière d’un sentier</a:t>
            </a:r>
          </a:p>
          <a:p>
            <a:r>
              <a:rPr lang="fr-FR" dirty="0"/>
              <a:t>Bientôt enneigé.</a:t>
            </a:r>
          </a:p>
          <a:p>
            <a:endParaRPr lang="fr-FR" b="0" i="0" u="none" strike="noStrike" baseline="0" dirty="0" smtClean="0"/>
          </a:p>
          <a:p>
            <a:endParaRPr lang="fr-FR" b="0" i="0" u="none" strike="noStrike" baseline="0" dirty="0" smtClean="0"/>
          </a:p>
          <a:p>
            <a:r>
              <a:rPr lang="fr-FR" dirty="0"/>
              <a:t>Sous l’ombre d’un peuplier </a:t>
            </a:r>
          </a:p>
          <a:p>
            <a:r>
              <a:rPr lang="fr-FR" dirty="0"/>
              <a:t>Un écureuil se prélasse</a:t>
            </a:r>
          </a:p>
          <a:p>
            <a:r>
              <a:rPr lang="fr-FR" dirty="0"/>
              <a:t>Il devrait chasser  !</a:t>
            </a:r>
          </a:p>
          <a:p>
            <a:endParaRPr lang="fr-FR" b="0" i="0" u="none" strike="noStrike" baseline="0" dirty="0" smtClean="0"/>
          </a:p>
          <a:p>
            <a:r>
              <a:rPr lang="fr-FR" dirty="0"/>
              <a:t>Dans la nuit obscure</a:t>
            </a:r>
          </a:p>
          <a:p>
            <a:r>
              <a:rPr lang="fr-FR" dirty="0"/>
              <a:t>Sous la lumière de la lune</a:t>
            </a:r>
          </a:p>
          <a:p>
            <a:r>
              <a:rPr lang="fr-FR" dirty="0"/>
              <a:t>Une chouette hulule</a:t>
            </a:r>
          </a:p>
          <a:p>
            <a:endParaRPr lang="fr-FR" b="0" i="0" u="none" strike="noStrike" baseline="0" dirty="0" smtClean="0"/>
          </a:p>
          <a:p>
            <a:r>
              <a:rPr lang="fr-FR" dirty="0"/>
              <a:t>Venant des montagnes</a:t>
            </a:r>
          </a:p>
          <a:p>
            <a:r>
              <a:rPr lang="fr-FR" dirty="0"/>
              <a:t>Voyageant avec son âne</a:t>
            </a:r>
          </a:p>
          <a:p>
            <a:r>
              <a:rPr lang="fr-FR" dirty="0"/>
              <a:t>En l’air  ! Une aigrette  !</a:t>
            </a:r>
          </a:p>
          <a:p>
            <a:endParaRPr lang="fr-FR" b="0" i="0" u="none" strike="noStrike" baseline="0" dirty="0" smtClean="0"/>
          </a:p>
          <a:p>
            <a:endParaRPr lang="fr-FR" b="0" i="0" u="none" strike="noStrike" baseline="0" dirty="0" smtClean="0"/>
          </a:p>
          <a:p>
            <a:endParaRPr lang="fr-FR" b="0" i="0" u="none" strike="noStrike" baseline="0" dirty="0" smtClean="0"/>
          </a:p>
        </p:txBody>
      </p:sp>
      <p:pic>
        <p:nvPicPr>
          <p:cNvPr id="5" name="Image 4" descr="3998682.jpe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74" b="100000" l="913" r="100000">
                        <a14:foregroundMark x1="50381" y1="7143" x2="50381" y2="7143"/>
                        <a14:foregroundMark x1="50533" y1="5530" x2="50533" y2="5530"/>
                        <a14:foregroundMark x1="49163" y1="7834" x2="49163" y2="7834"/>
                        <a14:backgroundMark x1="43379" y1="93548" x2="43379" y2="93548"/>
                        <a14:backgroundMark x1="43988" y1="82949" x2="43988" y2="82949"/>
                        <a14:backgroundMark x1="27397" y1="79032" x2="27397" y2="79032"/>
                        <a14:backgroundMark x1="29680" y1="76728" x2="29680" y2="76728"/>
                        <a14:backgroundMark x1="24049" y1="70968" x2="24049" y2="70968"/>
                        <a14:backgroundMark x1="25723" y1="68664" x2="25723" y2="68664"/>
                        <a14:backgroundMark x1="15373" y1="59447" x2="15373" y2="59447"/>
                        <a14:backgroundMark x1="16743" y1="44240" x2="16743" y2="44240"/>
                        <a14:backgroundMark x1="20396" y1="36636" x2="20396" y2="36636"/>
                      </a14:backgroundRemoval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007" y="1385413"/>
            <a:ext cx="5617694" cy="3710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550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Histoire">
  <a:themeElements>
    <a:clrScheme name="Histoire">
      <a:dk1>
        <a:sysClr val="windowText" lastClr="000000"/>
      </a:dk1>
      <a:lt1>
        <a:sysClr val="window" lastClr="FFFFFF"/>
      </a:lt1>
      <a:dk2>
        <a:srgbClr val="212121"/>
      </a:dk2>
      <a:lt2>
        <a:srgbClr val="CDD4D7"/>
      </a:lt2>
      <a:accent1>
        <a:srgbClr val="1D86CD"/>
      </a:accent1>
      <a:accent2>
        <a:srgbClr val="732E9A"/>
      </a:accent2>
      <a:accent3>
        <a:srgbClr val="B50B1B"/>
      </a:accent3>
      <a:accent4>
        <a:srgbClr val="E8950E"/>
      </a:accent4>
      <a:accent5>
        <a:srgbClr val="55992B"/>
      </a:accent5>
      <a:accent6>
        <a:srgbClr val="2C9C89"/>
      </a:accent6>
      <a:hlink>
        <a:srgbClr val="EC4D4D"/>
      </a:hlink>
      <a:folHlink>
        <a:srgbClr val="F8CE8A"/>
      </a:folHlink>
    </a:clrScheme>
    <a:fontScheme name="Histoire">
      <a:maj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Histoir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  <a:lumMod val="120000"/>
              </a:schemeClr>
              <a:schemeClr val="phClr">
                <a:satMod val="350000"/>
                <a:lumMod val="150000"/>
              </a:schemeClr>
            </a:duotone>
          </a:blip>
          <a:tile tx="0" ty="0" sx="20000" sy="20000" flip="none" algn="ctr"/>
        </a:blipFill>
        <a:gradFill rotWithShape="1">
          <a:gsLst>
            <a:gs pos="0">
              <a:schemeClr val="phClr">
                <a:shade val="20000"/>
                <a:satMod val="130000"/>
              </a:schemeClr>
            </a:gs>
            <a:gs pos="50000">
              <a:schemeClr val="phClr">
                <a:shade val="90000"/>
                <a:satMod val="130000"/>
              </a:schemeClr>
            </a:gs>
            <a:gs pos="100000">
              <a:schemeClr val="phClr">
                <a:shade val="100000"/>
                <a:satMod val="200000"/>
                <a:lumMod val="120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2100000" sx="104000" sy="104000" algn="br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127000" dist="63500" dir="5400000" sx="103000" sy="103000" rotWithShape="0">
              <a:srgbClr val="000000">
                <a:alpha val="75000"/>
              </a:srgbClr>
            </a:outerShdw>
          </a:effectLst>
          <a:scene3d>
            <a:camera prst="perspectiveFront" fov="3000000"/>
            <a:lightRig rig="balanced" dir="t">
              <a:rot lat="0" lon="0" rev="18000000"/>
            </a:lightRig>
          </a:scene3d>
          <a:sp3d prstMaterial="plastic">
            <a:bevelT w="254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60000"/>
                <a:satMod val="4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Histoire.thmx</Template>
  <TotalTime>157</TotalTime>
  <Words>648</Words>
  <Application>Microsoft Macintosh PowerPoint</Application>
  <PresentationFormat>Présentation à l'écran (4:3)</PresentationFormat>
  <Paragraphs>180</Paragraphs>
  <Slides>14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Histoire</vt:lpstr>
      <vt:lpstr>Atelier d’écriture de haïkus.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gnb.bonnet@neuf.fr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Atelier d’écriture de haïkus.</dc:title>
  <dc:creator>Bénédicte et Gilles BONNET</dc:creator>
  <cp:lastModifiedBy>Bénédicte et Gilles BONNET</cp:lastModifiedBy>
  <cp:revision>23</cp:revision>
  <cp:lastPrinted>2019-12-20T17:32:09Z</cp:lastPrinted>
  <dcterms:created xsi:type="dcterms:W3CDTF">2019-12-10T16:29:40Z</dcterms:created>
  <dcterms:modified xsi:type="dcterms:W3CDTF">2019-12-20T17:32:16Z</dcterms:modified>
</cp:coreProperties>
</file>