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3" r:id="rId1"/>
  </p:sldMasterIdLst>
  <p:sldIdLst>
    <p:sldId id="256" r:id="rId2"/>
    <p:sldId id="263" r:id="rId3"/>
    <p:sldId id="264" r:id="rId4"/>
    <p:sldId id="266" r:id="rId5"/>
    <p:sldId id="261" r:id="rId6"/>
    <p:sldId id="260" r:id="rId7"/>
    <p:sldId id="257" r:id="rId8"/>
    <p:sldId id="259" r:id="rId9"/>
    <p:sldId id="265" r:id="rId10"/>
    <p:sldId id="258"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262076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376592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83622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fr-FR" smtClean="0"/>
              <a:t>Modifiez le style du titre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fr-FR" smtClean="0"/>
              <a:t>Modifier les styles du texte du masque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715098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2624231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1502028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5678460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2312022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1093372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20810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163144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324560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365116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425833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333513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Date Placeholder 4"/>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339081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25F90B3D-47BF-0442-8B94-64BEEC6FE99B}" type="datetimeFigureOut">
              <a:rPr lang="fr-FR" smtClean="0"/>
              <a:pPr/>
              <a:t>10/02/2016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08B928F-D573-FD47-B467-5F1B7DE288FC}" type="slidenum">
              <a:rPr lang="fr-FR" smtClean="0"/>
              <a:pPr/>
              <a:t>‹N°›</a:t>
            </a:fld>
            <a:endParaRPr lang="fr-FR"/>
          </a:p>
        </p:txBody>
      </p:sp>
    </p:spTree>
    <p:extLst>
      <p:ext uri="{BB962C8B-B14F-4D97-AF65-F5344CB8AC3E}">
        <p14:creationId xmlns:p14="http://schemas.microsoft.com/office/powerpoint/2010/main" val="72901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F90B3D-47BF-0442-8B94-64BEEC6FE99B}" type="datetimeFigureOut">
              <a:rPr lang="fr-FR" smtClean="0"/>
              <a:pPr/>
              <a:t>10/02/2016</a:t>
            </a:fld>
            <a:endParaRPr lang="fr-F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F08B928F-D573-FD47-B467-5F1B7DE288FC}" type="slidenum">
              <a:rPr lang="fr-FR" smtClean="0"/>
              <a:pPr/>
              <a:t>‹N°›</a:t>
            </a:fld>
            <a:endParaRPr lang="fr-FR"/>
          </a:p>
        </p:txBody>
      </p:sp>
    </p:spTree>
    <p:extLst>
      <p:ext uri="{BB962C8B-B14F-4D97-AF65-F5344CB8AC3E}">
        <p14:creationId xmlns:p14="http://schemas.microsoft.com/office/powerpoint/2010/main" val="4036831127"/>
      </p:ext>
    </p:extLst>
  </p:cSld>
  <p:clrMap bg1="dk1" tx1="lt1" bg2="dk2" tx2="lt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66442" y="240569"/>
            <a:ext cx="6620968" cy="1974272"/>
          </a:xfrm>
        </p:spPr>
        <p:txBody>
          <a:bodyPr>
            <a:normAutofit fontScale="90000"/>
          </a:bodyPr>
          <a:lstStyle/>
          <a:p>
            <a:r>
              <a:rPr lang="fr-FR" dirty="0" smtClean="0"/>
              <a:t>COMPTE RENDU </a:t>
            </a:r>
            <a:br>
              <a:rPr lang="fr-FR" dirty="0" smtClean="0"/>
            </a:br>
            <a:r>
              <a:rPr lang="fr-FR" dirty="0" smtClean="0"/>
              <a:t>Cafétéria</a:t>
            </a:r>
            <a:endParaRPr lang="fr-FR" dirty="0"/>
          </a:p>
        </p:txBody>
      </p:sp>
      <p:sp>
        <p:nvSpPr>
          <p:cNvPr id="3" name="Sous-titre 2"/>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1849757" y="1978094"/>
            <a:ext cx="5756388" cy="4450414"/>
          </a:xfrm>
          <a:prstGeom prst="rect">
            <a:avLst/>
          </a:prstGeom>
          <a:noFill/>
          <a:ln>
            <a:noFill/>
          </a:ln>
        </p:spPr>
      </p:pic>
    </p:spTree>
    <p:extLst>
      <p:ext uri="{BB962C8B-B14F-4D97-AF65-F5344CB8AC3E}">
        <p14:creationId xmlns:p14="http://schemas.microsoft.com/office/powerpoint/2010/main" val="113344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PRODUITS EN VENTE</a:t>
            </a:r>
            <a:endParaRPr lang="fr-FR" dirty="0"/>
          </a:p>
        </p:txBody>
      </p:sp>
      <p:sp>
        <p:nvSpPr>
          <p:cNvPr id="3" name="Espace réservé du contenu 2"/>
          <p:cNvSpPr>
            <a:spLocks noGrp="1"/>
          </p:cNvSpPr>
          <p:nvPr>
            <p:ph idx="1"/>
          </p:nvPr>
        </p:nvSpPr>
        <p:spPr>
          <a:xfrm>
            <a:off x="457200" y="1600200"/>
            <a:ext cx="8229600" cy="5036775"/>
          </a:xfrm>
        </p:spPr>
        <p:txBody>
          <a:bodyPr/>
          <a:lstStyle/>
          <a:p>
            <a:pPr lvl="1"/>
            <a:r>
              <a:rPr lang="fr-FR" dirty="0" smtClean="0"/>
              <a:t> les produits « phares » sont</a:t>
            </a:r>
          </a:p>
          <a:p>
            <a:pPr marL="457207" lvl="1" indent="0">
              <a:buNone/>
            </a:pPr>
            <a:r>
              <a:rPr lang="fr-FR" dirty="0" smtClean="0"/>
              <a:t>LA TARTE AUX FRAISES</a:t>
            </a:r>
          </a:p>
          <a:p>
            <a:pPr marL="457207" lvl="1" indent="0">
              <a:buNone/>
            </a:pPr>
            <a:r>
              <a:rPr lang="fr-FR" dirty="0" smtClean="0"/>
              <a:t>Le Couscous</a:t>
            </a:r>
          </a:p>
          <a:p>
            <a:pPr marL="457207" lvl="1" indent="0">
              <a:buNone/>
            </a:pPr>
            <a:r>
              <a:rPr lang="fr-FR" dirty="0" smtClean="0"/>
              <a:t>Le Jambon </a:t>
            </a:r>
            <a:r>
              <a:rPr lang="fr-FR" dirty="0" smtClean="0"/>
              <a:t>braisé à la découpe</a:t>
            </a:r>
            <a:endParaRPr lang="fr-FR" dirty="0" smtClean="0"/>
          </a:p>
          <a:p>
            <a:pPr marL="457207" lvl="1" indent="0">
              <a:buNone/>
            </a:pPr>
            <a:r>
              <a:rPr lang="fr-FR" dirty="0" smtClean="0"/>
              <a:t>Les moules frites </a:t>
            </a:r>
          </a:p>
          <a:p>
            <a:pPr marL="457207" lvl="1" indent="0">
              <a:buNone/>
            </a:pPr>
            <a:endParaRPr lang="fr-FR" dirty="0"/>
          </a:p>
          <a:p>
            <a:pPr marL="457207" lvl="1" indent="0">
              <a:buNone/>
            </a:pPr>
            <a:r>
              <a:rPr lang="fr-FR" dirty="0" smtClean="0"/>
              <a:t>Et les légumes à VOLONTE</a:t>
            </a:r>
          </a:p>
          <a:p>
            <a:pPr marL="457207" lvl="1" indent="0">
              <a:buNone/>
            </a:pPr>
            <a:endParaRPr lang="fr-FR" dirty="0"/>
          </a:p>
          <a:p>
            <a:pPr marL="457207" lvl="1" indent="0">
              <a:buNone/>
            </a:pPr>
            <a:endParaRPr lang="fr-FR" dirty="0" smtClean="0"/>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l="5039" t="15106" r="5039" b="5039"/>
          <a:stretch>
            <a:fillRect/>
          </a:stretch>
        </p:blipFill>
        <p:spPr>
          <a:xfrm>
            <a:off x="5378356" y="1423244"/>
            <a:ext cx="2929679" cy="2365920"/>
          </a:xfrm>
          <a:prstGeom prst="rect">
            <a:avLst/>
          </a:prstGeom>
          <a:noFill/>
          <a:ln>
            <a:noFill/>
          </a:ln>
        </p:spPr>
      </p:pic>
      <p:pic>
        <p:nvPicPr>
          <p:cNvPr id="6" name="Image 5">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165096" y="3789164"/>
            <a:ext cx="4627848" cy="2334841"/>
          </a:xfrm>
          <a:prstGeom prst="rect">
            <a:avLst/>
          </a:prstGeom>
          <a:noFill/>
          <a:ln>
            <a:noFill/>
          </a:ln>
        </p:spPr>
      </p:pic>
    </p:spTree>
    <p:extLst>
      <p:ext uri="{BB962C8B-B14F-4D97-AF65-F5344CB8AC3E}">
        <p14:creationId xmlns:p14="http://schemas.microsoft.com/office/powerpoint/2010/main" val="151347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supports de ventes</a:t>
            </a:r>
            <a:endParaRPr lang="fr-FR" dirty="0"/>
          </a:p>
        </p:txBody>
      </p:sp>
      <p:sp>
        <p:nvSpPr>
          <p:cNvPr id="3" name="Espace réservé du contenu 2"/>
          <p:cNvSpPr>
            <a:spLocks noGrp="1"/>
          </p:cNvSpPr>
          <p:nvPr>
            <p:ph idx="1"/>
          </p:nvPr>
        </p:nvSpPr>
        <p:spPr>
          <a:xfrm>
            <a:off x="828436" y="1662545"/>
            <a:ext cx="7761382" cy="4738255"/>
          </a:xfrm>
        </p:spPr>
        <p:txBody>
          <a:bodyPr>
            <a:normAutofit fontScale="85000" lnSpcReduction="20000"/>
          </a:bodyPr>
          <a:lstStyle/>
          <a:p>
            <a:pPr marL="0" indent="0">
              <a:buNone/>
            </a:pPr>
            <a:r>
              <a:rPr lang="fr-FR" dirty="0" smtClean="0"/>
              <a:t>Un porte « </a:t>
            </a:r>
            <a:r>
              <a:rPr lang="fr-FR" dirty="0" err="1" smtClean="0"/>
              <a:t>posteroïds</a:t>
            </a:r>
            <a:r>
              <a:rPr lang="fr-FR" dirty="0" smtClean="0"/>
              <a:t> » est placé </a:t>
            </a:r>
          </a:p>
          <a:p>
            <a:pPr marL="0" indent="0">
              <a:buNone/>
            </a:pPr>
            <a:r>
              <a:rPr lang="fr-FR" dirty="0"/>
              <a:t>a</a:t>
            </a:r>
            <a:r>
              <a:rPr lang="fr-FR" dirty="0" smtClean="0"/>
              <a:t>u dessus des caisses pour que le </a:t>
            </a:r>
          </a:p>
          <a:p>
            <a:pPr marL="0" indent="0">
              <a:buNone/>
            </a:pPr>
            <a:r>
              <a:rPr lang="fr-FR" dirty="0" smtClean="0"/>
              <a:t>Client choisisse son plat</a:t>
            </a:r>
            <a:r>
              <a:rPr lang="fr-FR" dirty="0" smtClean="0"/>
              <a:t>.</a:t>
            </a:r>
          </a:p>
          <a:p>
            <a:pPr marL="0" indent="0">
              <a:buNone/>
            </a:pPr>
            <a:endParaRPr lang="fr-FR" dirty="0"/>
          </a:p>
          <a:p>
            <a:pPr marL="0" indent="0">
              <a:buNone/>
            </a:pPr>
            <a:r>
              <a:rPr lang="fr-FR" dirty="0" smtClean="0"/>
              <a:t>De la PLV (publicité sur lieu de vente) </a:t>
            </a:r>
          </a:p>
          <a:p>
            <a:pPr marL="0" indent="0">
              <a:buNone/>
            </a:pPr>
            <a:r>
              <a:rPr lang="fr-FR" dirty="0"/>
              <a:t>a</a:t>
            </a:r>
            <a:r>
              <a:rPr lang="fr-FR" dirty="0" smtClean="0"/>
              <a:t>nnonce les promotion en cours ou à venir</a:t>
            </a:r>
            <a:endParaRPr lang="fr-FR" dirty="0" smtClean="0"/>
          </a:p>
          <a:p>
            <a:pPr marL="0" indent="0">
              <a:buNone/>
            </a:pPr>
            <a:endParaRPr lang="fr-FR" dirty="0"/>
          </a:p>
          <a:p>
            <a:pPr marL="0" indent="0">
              <a:buNone/>
            </a:pPr>
            <a:r>
              <a:rPr lang="fr-FR" dirty="0" smtClean="0"/>
              <a:t>La communication externe se fait </a:t>
            </a:r>
          </a:p>
          <a:p>
            <a:pPr marL="0" indent="0">
              <a:buNone/>
            </a:pPr>
            <a:r>
              <a:rPr lang="fr-FR" dirty="0"/>
              <a:t>p</a:t>
            </a:r>
            <a:r>
              <a:rPr lang="fr-FR" dirty="0" smtClean="0"/>
              <a:t>ar </a:t>
            </a:r>
            <a:r>
              <a:rPr lang="fr-FR" dirty="0" smtClean="0"/>
              <a:t>des spots Télévision, radios, Web</a:t>
            </a:r>
          </a:p>
          <a:p>
            <a:pPr marL="0" indent="0">
              <a:buNone/>
            </a:pPr>
            <a:r>
              <a:rPr lang="fr-FR" dirty="0"/>
              <a:t>e</a:t>
            </a:r>
            <a:r>
              <a:rPr lang="fr-FR" dirty="0" smtClean="0"/>
              <a:t>t réseaux sociaux.</a:t>
            </a:r>
          </a:p>
          <a:p>
            <a:pPr marL="0" indent="0">
              <a:buNone/>
            </a:pPr>
            <a:endParaRPr lang="fr-FR" dirty="0"/>
          </a:p>
          <a:p>
            <a:pPr marL="0" indent="0">
              <a:buNone/>
            </a:pPr>
            <a:r>
              <a:rPr lang="fr-FR" sz="4000" b="1" dirty="0" smtClean="0">
                <a:solidFill>
                  <a:srgbClr val="FF0000"/>
                </a:solidFill>
                <a:latin typeface="Comic Sans MS" panose="030F0702030302020204" pitchFamily="66" charset="0"/>
              </a:rPr>
              <a:t>« Y’a que chez Flunch qu’on peut </a:t>
            </a:r>
            <a:r>
              <a:rPr lang="fr-FR" sz="4000" b="1" dirty="0" err="1" smtClean="0">
                <a:solidFill>
                  <a:srgbClr val="FF0000"/>
                </a:solidFill>
                <a:latin typeface="Comic Sans MS" panose="030F0702030302020204" pitchFamily="66" charset="0"/>
              </a:rPr>
              <a:t>fluncher</a:t>
            </a:r>
            <a:r>
              <a:rPr lang="fr-FR" sz="4000" b="1" dirty="0">
                <a:solidFill>
                  <a:srgbClr val="FF0000"/>
                </a:solidFill>
                <a:latin typeface="Comic Sans MS" panose="030F0702030302020204" pitchFamily="66" charset="0"/>
              </a:rPr>
              <a:t> </a:t>
            </a:r>
            <a:r>
              <a:rPr lang="fr-FR" sz="4000" b="1" dirty="0" smtClean="0">
                <a:solidFill>
                  <a:srgbClr val="FF0000"/>
                </a:solidFill>
                <a:latin typeface="Comic Sans MS" panose="030F0702030302020204" pitchFamily="66" charset="0"/>
              </a:rPr>
              <a:t>»</a:t>
            </a:r>
            <a:endParaRPr lang="fr-FR" sz="4000" b="1" dirty="0">
              <a:solidFill>
                <a:srgbClr val="FF0000"/>
              </a:solidFill>
              <a:latin typeface="Comic Sans MS" panose="030F0702030302020204" pitchFamily="66" charset="0"/>
            </a:endParaRP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5444836" y="1152983"/>
            <a:ext cx="3541418" cy="3823740"/>
          </a:xfrm>
          <a:prstGeom prst="rect">
            <a:avLst/>
          </a:prstGeom>
          <a:noFill/>
          <a:ln>
            <a:noFill/>
          </a:ln>
        </p:spPr>
      </p:pic>
    </p:spTree>
    <p:extLst>
      <p:ext uri="{BB962C8B-B14F-4D97-AF65-F5344CB8AC3E}">
        <p14:creationId xmlns:p14="http://schemas.microsoft.com/office/powerpoint/2010/main" val="2411067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Détenu par le groupe familial </a:t>
            </a:r>
            <a:r>
              <a:rPr lang="fr-FR" dirty="0" err="1" smtClean="0"/>
              <a:t>Mulliez</a:t>
            </a:r>
            <a:r>
              <a:rPr lang="fr-FR" dirty="0" smtClean="0"/>
              <a:t>  (AUCHAN)</a:t>
            </a:r>
            <a:endParaRPr lang="fr-FR" dirty="0"/>
          </a:p>
        </p:txBody>
      </p:sp>
      <p:pic>
        <p:nvPicPr>
          <p:cNvPr id="4" name="Espace réservé du contenu 3">
            <a:extLst>
              <a:ext uri="{FF2B5EF4-FFF2-40B4-BE49-F238E27FC236}">
                <a16:creationId xmlns:a16="http://schemas.microsoft.com/office/drawing/2014/main" id="{00000000-0000-0000-0000-000000000000}"/>
              </a:ext>
            </a:extLst>
          </p:cNvPr>
          <p:cNvPicPr>
            <a:picLocks noGrp="1" noChangeAspect="1"/>
          </p:cNvPicPr>
          <p:nvPr>
            <p:ph idx="1"/>
          </p:nvPr>
        </p:nvPicPr>
        <p:blipFill>
          <a:blip r:embed="rId2">
            <a:lum/>
            <a:alphaModFix/>
          </a:blip>
          <a:srcRect/>
          <a:stretch>
            <a:fillRect/>
          </a:stretch>
        </p:blipFill>
        <p:spPr>
          <a:xfrm>
            <a:off x="1007112" y="1853248"/>
            <a:ext cx="6033451" cy="4364196"/>
          </a:xfrm>
          <a:prstGeom prst="rect">
            <a:avLst/>
          </a:prstGeom>
          <a:noFill/>
          <a:ln>
            <a:noFill/>
          </a:ln>
        </p:spPr>
      </p:pic>
    </p:spTree>
    <p:extLst>
      <p:ext uri="{BB962C8B-B14F-4D97-AF65-F5344CB8AC3E}">
        <p14:creationId xmlns:p14="http://schemas.microsoft.com/office/powerpoint/2010/main" val="276881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7"/>
            <a:ext cx="7869580" cy="6031210"/>
          </a:xfrm>
        </p:spPr>
        <p:txBody>
          <a:bodyPr>
            <a:normAutofit fontScale="90000"/>
          </a:bodyPr>
          <a:lstStyle/>
          <a:p>
            <a:r>
              <a:rPr lang="fr-FR" sz="2800" b="1" dirty="0" smtClean="0">
                <a:solidFill>
                  <a:schemeClr val="bg2">
                    <a:lumMod val="40000"/>
                    <a:lumOff val="60000"/>
                  </a:schemeClr>
                </a:solidFill>
                <a:latin typeface="Arial" panose="020B0604020202020204" pitchFamily="34" charset="0"/>
                <a:cs typeface="Arial" panose="020B0604020202020204" pitchFamily="34" charset="0"/>
              </a:rPr>
              <a:t>Flunch (</a:t>
            </a:r>
            <a:r>
              <a:rPr lang="fr-FR" sz="2800" b="1" i="1" dirty="0" err="1" smtClean="0">
                <a:solidFill>
                  <a:schemeClr val="bg2">
                    <a:lumMod val="40000"/>
                    <a:lumOff val="60000"/>
                  </a:schemeClr>
                </a:solidFill>
                <a:latin typeface="Arial" panose="020B0604020202020204" pitchFamily="34" charset="0"/>
                <a:cs typeface="Arial" panose="020B0604020202020204" pitchFamily="34" charset="0"/>
              </a:rPr>
              <a:t>fast</a:t>
            </a:r>
            <a:r>
              <a:rPr lang="fr-FR" sz="2800" b="1" i="1" dirty="0" smtClean="0">
                <a:solidFill>
                  <a:schemeClr val="bg2">
                    <a:lumMod val="40000"/>
                    <a:lumOff val="60000"/>
                  </a:schemeClr>
                </a:solidFill>
                <a:latin typeface="Arial" panose="020B0604020202020204" pitchFamily="34" charset="0"/>
                <a:cs typeface="Arial" panose="020B0604020202020204" pitchFamily="34" charset="0"/>
              </a:rPr>
              <a:t> </a:t>
            </a:r>
            <a:r>
              <a:rPr lang="fr-FR" sz="2800" b="1" i="1" dirty="0" smtClean="0">
                <a:solidFill>
                  <a:schemeClr val="bg2">
                    <a:lumMod val="40000"/>
                    <a:lumOff val="60000"/>
                  </a:schemeClr>
                </a:solidFill>
                <a:latin typeface="Arial" panose="020B0604020202020204" pitchFamily="34" charset="0"/>
                <a:cs typeface="Arial" panose="020B0604020202020204" pitchFamily="34" charset="0"/>
              </a:rPr>
              <a:t>lunch</a:t>
            </a:r>
            <a:r>
              <a:rPr lang="fr-FR" sz="2800" b="1" dirty="0" smtClean="0">
                <a:solidFill>
                  <a:schemeClr val="bg2">
                    <a:lumMod val="40000"/>
                    <a:lumOff val="60000"/>
                  </a:schemeClr>
                </a:solidFill>
                <a:latin typeface="Arial" panose="020B0604020202020204" pitchFamily="34" charset="0"/>
                <a:cs typeface="Arial" panose="020B0604020202020204" pitchFamily="34" charset="0"/>
              </a:rPr>
              <a:t>) créé </a:t>
            </a:r>
            <a:r>
              <a:rPr lang="fr-FR" sz="2800" b="1" dirty="0" smtClean="0">
                <a:solidFill>
                  <a:schemeClr val="bg2">
                    <a:lumMod val="40000"/>
                    <a:lumOff val="60000"/>
                  </a:schemeClr>
                </a:solidFill>
                <a:latin typeface="Arial" panose="020B0604020202020204" pitchFamily="34" charset="0"/>
                <a:cs typeface="Arial" panose="020B0604020202020204" pitchFamily="34" charset="0"/>
              </a:rPr>
              <a:t>en 1971 compte </a:t>
            </a:r>
            <a:r>
              <a:rPr lang="fr-FR" sz="2800" b="1" u="sng" dirty="0" smtClean="0">
                <a:solidFill>
                  <a:schemeClr val="bg2">
                    <a:lumMod val="40000"/>
                    <a:lumOff val="60000"/>
                  </a:schemeClr>
                </a:solidFill>
                <a:latin typeface="Arial" panose="020B0604020202020204" pitchFamily="34" charset="0"/>
                <a:cs typeface="Arial" panose="020B0604020202020204" pitchFamily="34" charset="0"/>
              </a:rPr>
              <a:t>270</a:t>
            </a:r>
            <a:r>
              <a:rPr lang="fr-FR" sz="2800" b="1" dirty="0" smtClean="0">
                <a:solidFill>
                  <a:schemeClr val="bg2">
                    <a:lumMod val="40000"/>
                    <a:lumOff val="60000"/>
                  </a:schemeClr>
                </a:solidFill>
                <a:latin typeface="Arial" panose="020B0604020202020204" pitchFamily="34" charset="0"/>
                <a:cs typeface="Arial" panose="020B0604020202020204" pitchFamily="34" charset="0"/>
              </a:rPr>
              <a:t> unités dont 180 établissements et </a:t>
            </a:r>
            <a:r>
              <a:rPr lang="fr-FR" sz="2800" b="1" dirty="0" smtClean="0">
                <a:solidFill>
                  <a:schemeClr val="bg2">
                    <a:lumMod val="40000"/>
                    <a:lumOff val="60000"/>
                  </a:schemeClr>
                </a:solidFill>
                <a:latin typeface="Arial" panose="020B0604020202020204" pitchFamily="34" charset="0"/>
                <a:cs typeface="Arial" panose="020B0604020202020204" pitchFamily="34" charset="0"/>
              </a:rPr>
              <a:t>90 </a:t>
            </a:r>
            <a:r>
              <a:rPr lang="fr-FR" sz="2800" b="1" dirty="0" smtClean="0">
                <a:solidFill>
                  <a:schemeClr val="bg2">
                    <a:lumMod val="40000"/>
                    <a:lumOff val="60000"/>
                  </a:schemeClr>
                </a:solidFill>
                <a:latin typeface="Arial" panose="020B0604020202020204" pitchFamily="34" charset="0"/>
                <a:cs typeface="Arial" panose="020B0604020202020204" pitchFamily="34" charset="0"/>
              </a:rPr>
              <a:t>franchisés</a:t>
            </a:r>
            <a:r>
              <a:rPr lang="fr-FR" sz="2800" dirty="0" smtClean="0">
                <a:solidFill>
                  <a:schemeClr val="bg2">
                    <a:lumMod val="40000"/>
                    <a:lumOff val="60000"/>
                  </a:schemeClr>
                </a:solidFill>
              </a:rPr>
              <a:t>.</a:t>
            </a:r>
            <a:br>
              <a:rPr lang="fr-FR" sz="2800" dirty="0" smtClean="0">
                <a:solidFill>
                  <a:schemeClr val="bg2">
                    <a:lumMod val="40000"/>
                    <a:lumOff val="60000"/>
                  </a:schemeClr>
                </a:solidFill>
              </a:rPr>
            </a:br>
            <a:r>
              <a:rPr lang="fr-FR" sz="2800" dirty="0" smtClean="0">
                <a:solidFill>
                  <a:schemeClr val="bg2">
                    <a:lumMod val="40000"/>
                    <a:lumOff val="60000"/>
                  </a:schemeClr>
                </a:solidFill>
              </a:rPr>
              <a:t/>
            </a:r>
            <a:br>
              <a:rPr lang="fr-FR" sz="2800" dirty="0" smtClean="0">
                <a:solidFill>
                  <a:schemeClr val="bg2">
                    <a:lumMod val="40000"/>
                    <a:lumOff val="60000"/>
                  </a:schemeClr>
                </a:solidFill>
              </a:rPr>
            </a:br>
            <a:r>
              <a:rPr lang="fr-FR" sz="2800" dirty="0" smtClean="0">
                <a:solidFill>
                  <a:schemeClr val="bg2">
                    <a:lumMod val="40000"/>
                    <a:lumOff val="60000"/>
                  </a:schemeClr>
                </a:solidFill>
              </a:rPr>
              <a:t>Agapes Restauration créé en </a:t>
            </a:r>
            <a:r>
              <a:rPr lang="fr-FR" sz="2800" dirty="0" smtClean="0">
                <a:solidFill>
                  <a:schemeClr val="bg2">
                    <a:lumMod val="40000"/>
                    <a:lumOff val="60000"/>
                  </a:schemeClr>
                </a:solidFill>
              </a:rPr>
              <a:t>1985 regroupe toutes les enseignes de restaurants du groupe.</a:t>
            </a:r>
            <a:r>
              <a:rPr lang="fr-FR" sz="2800" dirty="0" smtClean="0">
                <a:solidFill>
                  <a:schemeClr val="bg2">
                    <a:lumMod val="40000"/>
                    <a:lumOff val="60000"/>
                  </a:schemeClr>
                </a:solidFill>
              </a:rPr>
              <a:t/>
            </a:r>
            <a:br>
              <a:rPr lang="fr-FR" sz="2800" dirty="0" smtClean="0">
                <a:solidFill>
                  <a:schemeClr val="bg2">
                    <a:lumMod val="40000"/>
                    <a:lumOff val="60000"/>
                  </a:schemeClr>
                </a:solidFill>
              </a:rPr>
            </a:br>
            <a:r>
              <a:rPr lang="fr-FR" sz="2800" dirty="0" smtClean="0">
                <a:solidFill>
                  <a:schemeClr val="bg2">
                    <a:lumMod val="40000"/>
                    <a:lumOff val="60000"/>
                  </a:schemeClr>
                </a:solidFill>
              </a:rPr>
              <a:t/>
            </a:r>
            <a:br>
              <a:rPr lang="fr-FR" sz="2800" dirty="0" smtClean="0">
                <a:solidFill>
                  <a:schemeClr val="bg2">
                    <a:lumMod val="40000"/>
                    <a:lumOff val="60000"/>
                  </a:schemeClr>
                </a:solidFill>
              </a:rPr>
            </a:br>
            <a:r>
              <a:rPr lang="fr-FR" sz="2800" b="1" dirty="0" smtClean="0">
                <a:solidFill>
                  <a:schemeClr val="accent3">
                    <a:lumMod val="40000"/>
                    <a:lumOff val="60000"/>
                  </a:schemeClr>
                </a:solidFill>
                <a:latin typeface="Arial" panose="020B0604020202020204" pitchFamily="34" charset="0"/>
                <a:cs typeface="Arial" panose="020B0604020202020204" pitchFamily="34" charset="0"/>
              </a:rPr>
              <a:t>Présent en Espagne et Pologne</a:t>
            </a:r>
            <a:br>
              <a:rPr lang="fr-FR" sz="2800" b="1" dirty="0" smtClean="0">
                <a:solidFill>
                  <a:schemeClr val="accent3">
                    <a:lumMod val="40000"/>
                    <a:lumOff val="60000"/>
                  </a:schemeClr>
                </a:solidFill>
                <a:latin typeface="Arial" panose="020B0604020202020204" pitchFamily="34" charset="0"/>
                <a:cs typeface="Arial" panose="020B0604020202020204" pitchFamily="34" charset="0"/>
              </a:rPr>
            </a:br>
            <a:r>
              <a:rPr lang="fr-FR" sz="2800" b="1" dirty="0" smtClean="0">
                <a:solidFill>
                  <a:schemeClr val="accent3">
                    <a:lumMod val="40000"/>
                    <a:lumOff val="60000"/>
                  </a:schemeClr>
                </a:solidFill>
                <a:latin typeface="Arial" panose="020B0604020202020204" pitchFamily="34" charset="0"/>
                <a:cs typeface="Arial" panose="020B0604020202020204" pitchFamily="34" charset="0"/>
              </a:rPr>
              <a:t/>
            </a:r>
            <a:br>
              <a:rPr lang="fr-FR" sz="2800" b="1" dirty="0" smtClean="0">
                <a:solidFill>
                  <a:schemeClr val="accent3">
                    <a:lumMod val="40000"/>
                    <a:lumOff val="60000"/>
                  </a:schemeClr>
                </a:solidFill>
                <a:latin typeface="Arial" panose="020B0604020202020204" pitchFamily="34" charset="0"/>
                <a:cs typeface="Arial" panose="020B0604020202020204" pitchFamily="34" charset="0"/>
              </a:rPr>
            </a:br>
            <a:r>
              <a:rPr lang="fr-FR" sz="2800" b="1" dirty="0" smtClean="0">
                <a:solidFill>
                  <a:schemeClr val="accent1">
                    <a:lumMod val="40000"/>
                    <a:lumOff val="60000"/>
                  </a:schemeClr>
                </a:solidFill>
                <a:latin typeface="Arial" panose="020B0604020202020204" pitchFamily="34" charset="0"/>
                <a:cs typeface="Arial" panose="020B0604020202020204" pitchFamily="34" charset="0"/>
              </a:rPr>
              <a:t>Flunch </a:t>
            </a:r>
            <a:r>
              <a:rPr lang="fr-FR" sz="2800" b="1" dirty="0">
                <a:solidFill>
                  <a:schemeClr val="accent1">
                    <a:lumMod val="40000"/>
                    <a:lumOff val="60000"/>
                  </a:schemeClr>
                </a:solidFill>
                <a:latin typeface="Arial" panose="020B0604020202020204" pitchFamily="34" charset="0"/>
                <a:cs typeface="Arial" panose="020B0604020202020204" pitchFamily="34" charset="0"/>
              </a:rPr>
              <a:t>va essayer de </a:t>
            </a:r>
            <a:r>
              <a:rPr lang="fr-FR" sz="2800" b="1" dirty="0" smtClean="0">
                <a:solidFill>
                  <a:schemeClr val="accent1">
                    <a:lumMod val="40000"/>
                    <a:lumOff val="60000"/>
                  </a:schemeClr>
                </a:solidFill>
                <a:latin typeface="Arial" panose="020B0604020202020204" pitchFamily="34" charset="0"/>
                <a:cs typeface="Arial" panose="020B0604020202020204" pitchFamily="34" charset="0"/>
              </a:rPr>
              <a:t>s'implanter </a:t>
            </a:r>
            <a:r>
              <a:rPr lang="fr-FR" sz="2800" b="1" dirty="0">
                <a:solidFill>
                  <a:schemeClr val="accent1">
                    <a:lumMod val="40000"/>
                    <a:lumOff val="60000"/>
                  </a:schemeClr>
                </a:solidFill>
                <a:latin typeface="Arial" panose="020B0604020202020204" pitchFamily="34" charset="0"/>
                <a:cs typeface="Arial" panose="020B0604020202020204" pitchFamily="34" charset="0"/>
              </a:rPr>
              <a:t>dans les centres villes sous formes de petites </a:t>
            </a:r>
            <a:r>
              <a:rPr lang="fr-FR" sz="2800" b="1" dirty="0" smtClean="0">
                <a:solidFill>
                  <a:schemeClr val="accent1">
                    <a:lumMod val="40000"/>
                    <a:lumOff val="60000"/>
                  </a:schemeClr>
                </a:solidFill>
                <a:latin typeface="Arial" panose="020B0604020202020204" pitchFamily="34" charset="0"/>
                <a:cs typeface="Arial" panose="020B0604020202020204" pitchFamily="34" charset="0"/>
              </a:rPr>
              <a:t>structures. </a:t>
            </a:r>
            <a:br>
              <a:rPr lang="fr-FR" sz="2800" b="1" dirty="0" smtClean="0">
                <a:solidFill>
                  <a:schemeClr val="accent1">
                    <a:lumMod val="40000"/>
                    <a:lumOff val="60000"/>
                  </a:schemeClr>
                </a:solidFill>
                <a:latin typeface="Arial" panose="020B0604020202020204" pitchFamily="34" charset="0"/>
                <a:cs typeface="Arial" panose="020B0604020202020204" pitchFamily="34" charset="0"/>
              </a:rPr>
            </a:br>
            <a:r>
              <a:rPr lang="fr-FR" sz="2800" b="1" dirty="0" smtClean="0">
                <a:solidFill>
                  <a:schemeClr val="accent1">
                    <a:lumMod val="40000"/>
                    <a:lumOff val="60000"/>
                  </a:schemeClr>
                </a:solidFill>
                <a:latin typeface="Arial" panose="020B0604020202020204" pitchFamily="34" charset="0"/>
                <a:cs typeface="Arial" panose="020B0604020202020204" pitchFamily="34" charset="0"/>
              </a:rPr>
              <a:t/>
            </a:r>
            <a:br>
              <a:rPr lang="fr-FR" sz="2800" b="1" dirty="0" smtClean="0">
                <a:solidFill>
                  <a:schemeClr val="accent1">
                    <a:lumMod val="40000"/>
                    <a:lumOff val="60000"/>
                  </a:schemeClr>
                </a:solidFill>
                <a:latin typeface="Arial" panose="020B0604020202020204" pitchFamily="34" charset="0"/>
                <a:cs typeface="Arial" panose="020B0604020202020204" pitchFamily="34" charset="0"/>
              </a:rPr>
            </a:br>
            <a:endParaRPr lang="fr-FR" sz="2800" dirty="0">
              <a:solidFill>
                <a:schemeClr val="accent1">
                  <a:lumMod val="40000"/>
                  <a:lumOff val="6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92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restaurant d’</a:t>
            </a:r>
            <a:r>
              <a:rPr lang="fr-FR" dirty="0" err="1" smtClean="0"/>
              <a:t>Angoulins</a:t>
            </a:r>
            <a:endParaRPr lang="fr-FR" dirty="0"/>
          </a:p>
        </p:txBody>
      </p:sp>
      <p:sp>
        <p:nvSpPr>
          <p:cNvPr id="3" name="Espace réservé du contenu 2"/>
          <p:cNvSpPr>
            <a:spLocks noGrp="1"/>
          </p:cNvSpPr>
          <p:nvPr>
            <p:ph idx="1"/>
          </p:nvPr>
        </p:nvSpPr>
        <p:spPr>
          <a:xfrm>
            <a:off x="675300" y="1152983"/>
            <a:ext cx="7360336" cy="5067708"/>
          </a:xfrm>
        </p:spPr>
        <p:txBody>
          <a:bodyPr>
            <a:normAutofit/>
          </a:bodyPr>
          <a:lstStyle/>
          <a:p>
            <a:r>
              <a:rPr lang="fr-FR" sz="1800" b="1" dirty="0" smtClean="0"/>
              <a:t>Fréquentation de 2500 clients semaine en moyenne avec des pics en été de + de 5000 clients.</a:t>
            </a:r>
          </a:p>
          <a:p>
            <a:endParaRPr lang="fr-FR" sz="1800" b="1" dirty="0" smtClean="0"/>
          </a:p>
          <a:p>
            <a:endParaRPr lang="fr-FR" sz="1800" b="1" dirty="0"/>
          </a:p>
          <a:p>
            <a:endParaRPr lang="fr-FR" sz="1800" b="1" dirty="0" smtClean="0"/>
          </a:p>
          <a:p>
            <a:endParaRPr lang="fr-FR" sz="1800" b="1" dirty="0"/>
          </a:p>
          <a:p>
            <a:endParaRPr lang="fr-FR" sz="1800" b="1" dirty="0" smtClean="0"/>
          </a:p>
          <a:p>
            <a:endParaRPr lang="fr-FR" sz="1800" b="1" dirty="0" smtClean="0"/>
          </a:p>
          <a:p>
            <a:endParaRPr lang="fr-FR" sz="1800" b="1" dirty="0"/>
          </a:p>
          <a:p>
            <a:r>
              <a:rPr lang="fr-FR" sz="1800" b="1" dirty="0" smtClean="0"/>
              <a:t>La moyenne du repas est de 9,50 € environ.</a:t>
            </a:r>
          </a:p>
          <a:p>
            <a:endParaRPr lang="fr-FR" sz="1800" b="1" dirty="0"/>
          </a:p>
          <a:p>
            <a:r>
              <a:rPr lang="fr-FR" sz="1800" b="1" dirty="0" smtClean="0"/>
              <a:t>Le restaurant a été repris en 2000 il appartenait à la société </a:t>
            </a:r>
            <a:r>
              <a:rPr lang="fr-FR" sz="1800" b="1" dirty="0" err="1" smtClean="0"/>
              <a:t>Royaldine</a:t>
            </a:r>
            <a:r>
              <a:rPr lang="fr-FR" sz="1800" b="1" dirty="0" smtClean="0"/>
              <a:t>.</a:t>
            </a:r>
          </a:p>
          <a:p>
            <a:endParaRPr lang="fr-FR" sz="1800" b="1" dirty="0"/>
          </a:p>
          <a:p>
            <a:endParaRPr lang="fr-FR" sz="1800" dirty="0"/>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1577425" y="1853248"/>
            <a:ext cx="5529957" cy="2802290"/>
          </a:xfrm>
          <a:prstGeom prst="rect">
            <a:avLst/>
          </a:prstGeom>
        </p:spPr>
      </p:pic>
    </p:spTree>
    <p:extLst>
      <p:ext uri="{BB962C8B-B14F-4D97-AF65-F5344CB8AC3E}">
        <p14:creationId xmlns:p14="http://schemas.microsoft.com/office/powerpoint/2010/main" val="63435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STRUCTURE DE L’EQUIPE </a:t>
            </a:r>
            <a:endParaRPr lang="fr-FR" dirty="0"/>
          </a:p>
        </p:txBody>
      </p:sp>
      <p:sp>
        <p:nvSpPr>
          <p:cNvPr id="3" name="Espace réservé du contenu 2"/>
          <p:cNvSpPr>
            <a:spLocks noGrp="1"/>
          </p:cNvSpPr>
          <p:nvPr>
            <p:ph idx="1"/>
          </p:nvPr>
        </p:nvSpPr>
        <p:spPr>
          <a:xfrm>
            <a:off x="827700" y="1316183"/>
            <a:ext cx="7360336" cy="4932224"/>
          </a:xfrm>
        </p:spPr>
        <p:txBody>
          <a:bodyPr>
            <a:normAutofit fontScale="92500" lnSpcReduction="20000"/>
          </a:bodyPr>
          <a:lstStyle/>
          <a:p>
            <a:pPr marL="0" indent="0">
              <a:buNone/>
            </a:pPr>
            <a:r>
              <a:rPr lang="fr-FR" b="1" dirty="0" smtClean="0">
                <a:solidFill>
                  <a:schemeClr val="accent2">
                    <a:lumMod val="60000"/>
                    <a:lumOff val="40000"/>
                  </a:schemeClr>
                </a:solidFill>
              </a:rPr>
              <a:t>Combien de personnes travaillent dans l’entreprise ? : </a:t>
            </a:r>
          </a:p>
          <a:p>
            <a:pPr lvl="2"/>
            <a:r>
              <a:rPr lang="fr-FR" b="1" dirty="0" smtClean="0">
                <a:solidFill>
                  <a:schemeClr val="accent2">
                    <a:lumMod val="60000"/>
                    <a:lumOff val="40000"/>
                  </a:schemeClr>
                </a:solidFill>
              </a:rPr>
              <a:t>30 % en temps plein</a:t>
            </a:r>
          </a:p>
          <a:p>
            <a:pPr lvl="2"/>
            <a:r>
              <a:rPr lang="fr-FR" b="1" dirty="0" smtClean="0">
                <a:solidFill>
                  <a:schemeClr val="accent2">
                    <a:lumMod val="60000"/>
                    <a:lumOff val="40000"/>
                  </a:schemeClr>
                </a:solidFill>
              </a:rPr>
              <a:t>70 % en temps partiels</a:t>
            </a:r>
          </a:p>
          <a:p>
            <a:pPr lvl="2"/>
            <a:r>
              <a:rPr lang="fr-FR" b="1" dirty="0" smtClean="0">
                <a:solidFill>
                  <a:schemeClr val="accent2">
                    <a:lumMod val="60000"/>
                    <a:lumOff val="40000"/>
                  </a:schemeClr>
                </a:solidFill>
              </a:rPr>
              <a:t>A </a:t>
            </a:r>
            <a:r>
              <a:rPr lang="fr-FR" b="1" dirty="0" err="1" smtClean="0">
                <a:solidFill>
                  <a:schemeClr val="accent2">
                    <a:lumMod val="60000"/>
                    <a:lumOff val="40000"/>
                  </a:schemeClr>
                </a:solidFill>
              </a:rPr>
              <a:t>Angoulins</a:t>
            </a:r>
            <a:r>
              <a:rPr lang="fr-FR" b="1" dirty="0" smtClean="0">
                <a:solidFill>
                  <a:schemeClr val="accent2">
                    <a:lumMod val="60000"/>
                    <a:lumOff val="40000"/>
                  </a:schemeClr>
                </a:solidFill>
              </a:rPr>
              <a:t> : 22 employés jusqu’à 32 en été.</a:t>
            </a:r>
          </a:p>
          <a:p>
            <a:pPr lvl="2"/>
            <a:endParaRPr lang="fr-FR" b="1" dirty="0" smtClean="0">
              <a:solidFill>
                <a:schemeClr val="accent2">
                  <a:lumMod val="60000"/>
                  <a:lumOff val="40000"/>
                </a:schemeClr>
              </a:solidFill>
            </a:endParaRPr>
          </a:p>
          <a:p>
            <a:pPr marL="914416" lvl="2" indent="0">
              <a:buNone/>
            </a:pPr>
            <a:r>
              <a:rPr lang="fr-FR" b="1" dirty="0" smtClean="0">
                <a:solidFill>
                  <a:srgbClr val="00B0F0"/>
                </a:solidFill>
              </a:rPr>
              <a:t>ORGANIGRAMME :1 directeur, 1 </a:t>
            </a:r>
            <a:r>
              <a:rPr lang="fr-FR" b="1" dirty="0" smtClean="0">
                <a:solidFill>
                  <a:srgbClr val="00B0F0"/>
                </a:solidFill>
              </a:rPr>
              <a:t>responsable </a:t>
            </a:r>
            <a:r>
              <a:rPr lang="fr-FR" b="1" dirty="0" smtClean="0">
                <a:solidFill>
                  <a:srgbClr val="00B0F0"/>
                </a:solidFill>
              </a:rPr>
              <a:t>RH, 1 responsable Achats, 1 responsable en formation.</a:t>
            </a:r>
          </a:p>
          <a:p>
            <a:pPr marL="914416" lvl="2" indent="0">
              <a:buNone/>
            </a:pPr>
            <a:r>
              <a:rPr lang="fr-FR" b="1" dirty="0" smtClean="0">
                <a:solidFill>
                  <a:srgbClr val="00B0F0"/>
                </a:solidFill>
              </a:rPr>
              <a:t>3 moniteurs et 19 employés polyvalents</a:t>
            </a:r>
          </a:p>
          <a:p>
            <a:pPr marL="914400" lvl="2" indent="0">
              <a:buNone/>
            </a:pPr>
            <a:endParaRPr lang="fr-FR" b="1" dirty="0">
              <a:solidFill>
                <a:srgbClr val="00B0F0"/>
              </a:solidFill>
            </a:endParaRPr>
          </a:p>
          <a:p>
            <a:pPr marL="914400" lvl="2" indent="0">
              <a:buNone/>
            </a:pPr>
            <a:r>
              <a:rPr lang="fr-FR" b="1" dirty="0" smtClean="0">
                <a:solidFill>
                  <a:schemeClr val="accent3">
                    <a:lumMod val="75000"/>
                  </a:schemeClr>
                </a:solidFill>
              </a:rPr>
              <a:t>Combien de personnes par poste ?</a:t>
            </a:r>
          </a:p>
          <a:p>
            <a:pPr marL="914400" lvl="2" indent="0">
              <a:buNone/>
            </a:pPr>
            <a:r>
              <a:rPr lang="fr-FR" b="1" dirty="0">
                <a:solidFill>
                  <a:schemeClr val="accent3">
                    <a:lumMod val="75000"/>
                  </a:schemeClr>
                </a:solidFill>
              </a:rPr>
              <a:t>	</a:t>
            </a:r>
            <a:r>
              <a:rPr lang="fr-FR" b="1" dirty="0" smtClean="0">
                <a:solidFill>
                  <a:schemeClr val="accent3">
                    <a:lumMod val="75000"/>
                  </a:schemeClr>
                </a:solidFill>
              </a:rPr>
              <a:t>Avant le service  :  3 à 4 ou 5 à 6 en été</a:t>
            </a:r>
          </a:p>
          <a:p>
            <a:pPr marL="914400" lvl="2" indent="0">
              <a:buNone/>
            </a:pPr>
            <a:r>
              <a:rPr lang="fr-FR" b="1" dirty="0">
                <a:solidFill>
                  <a:schemeClr val="accent3">
                    <a:lumMod val="75000"/>
                  </a:schemeClr>
                </a:solidFill>
              </a:rPr>
              <a:t>	</a:t>
            </a:r>
            <a:r>
              <a:rPr lang="fr-FR" b="1" dirty="0" smtClean="0">
                <a:solidFill>
                  <a:schemeClr val="accent3">
                    <a:lumMod val="75000"/>
                  </a:schemeClr>
                </a:solidFill>
              </a:rPr>
              <a:t>Pendant le service :  7 à 17 </a:t>
            </a:r>
          </a:p>
          <a:p>
            <a:pPr marL="914400" lvl="2" indent="0">
              <a:buNone/>
            </a:pPr>
            <a:r>
              <a:rPr lang="fr-FR" b="1" dirty="0">
                <a:solidFill>
                  <a:schemeClr val="accent3">
                    <a:lumMod val="75000"/>
                  </a:schemeClr>
                </a:solidFill>
              </a:rPr>
              <a:t>	</a:t>
            </a:r>
            <a:r>
              <a:rPr lang="fr-FR" b="1" dirty="0" smtClean="0">
                <a:solidFill>
                  <a:schemeClr val="accent3">
                    <a:lumMod val="75000"/>
                  </a:schemeClr>
                </a:solidFill>
              </a:rPr>
              <a:t>Après le service :  1 à </a:t>
            </a:r>
            <a:r>
              <a:rPr lang="fr-FR" b="1" dirty="0" smtClean="0">
                <a:solidFill>
                  <a:schemeClr val="accent3">
                    <a:lumMod val="75000"/>
                  </a:schemeClr>
                </a:solidFill>
              </a:rPr>
              <a:t>3</a:t>
            </a:r>
          </a:p>
          <a:p>
            <a:pPr marL="914400" lvl="2" indent="0">
              <a:buNone/>
            </a:pPr>
            <a:r>
              <a:rPr lang="fr-FR" b="1" dirty="0" smtClean="0">
                <a:solidFill>
                  <a:schemeClr val="accent3">
                    <a:lumMod val="75000"/>
                  </a:schemeClr>
                </a:solidFill>
              </a:rPr>
              <a:t>Quels sont les critères de recrutement ? Aucun et la formation est faite en interne</a:t>
            </a:r>
          </a:p>
          <a:p>
            <a:pPr marL="914400" lvl="2" indent="0">
              <a:buNone/>
            </a:pPr>
            <a:r>
              <a:rPr lang="fr-FR" b="1" dirty="0" smtClean="0">
                <a:solidFill>
                  <a:schemeClr val="accent3">
                    <a:lumMod val="75000"/>
                  </a:schemeClr>
                </a:solidFill>
              </a:rPr>
              <a:t>Quel </a:t>
            </a:r>
            <a:r>
              <a:rPr lang="fr-FR" b="1" dirty="0" smtClean="0">
                <a:solidFill>
                  <a:schemeClr val="accent3">
                    <a:lumMod val="75000"/>
                  </a:schemeClr>
                </a:solidFill>
              </a:rPr>
              <a:t>est le niveau de formation requis ? Bac +2 ou Bac + 3 pour les responsables.  Employés : aucun diplôme requis.</a:t>
            </a:r>
            <a:endParaRPr lang="fr-FR" b="1" dirty="0">
              <a:solidFill>
                <a:schemeClr val="accent3">
                  <a:lumMod val="75000"/>
                </a:schemeClr>
              </a:solidFill>
            </a:endParaRPr>
          </a:p>
        </p:txBody>
      </p:sp>
    </p:spTree>
    <p:extLst>
      <p:ext uri="{BB962C8B-B14F-4D97-AF65-F5344CB8AC3E}">
        <p14:creationId xmlns:p14="http://schemas.microsoft.com/office/powerpoint/2010/main" val="3284719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DIFFERENTS LOCAUX</a:t>
            </a:r>
            <a:endParaRPr lang="fr-FR" dirty="0"/>
          </a:p>
        </p:txBody>
      </p:sp>
      <p:sp>
        <p:nvSpPr>
          <p:cNvPr id="3" name="Espace réservé du contenu 2"/>
          <p:cNvSpPr>
            <a:spLocks noGrp="1"/>
          </p:cNvSpPr>
          <p:nvPr>
            <p:ph idx="1"/>
          </p:nvPr>
        </p:nvSpPr>
        <p:spPr>
          <a:xfrm>
            <a:off x="827699" y="1246909"/>
            <a:ext cx="7734410" cy="5001497"/>
          </a:xfrm>
        </p:spPr>
        <p:txBody>
          <a:bodyPr>
            <a:normAutofit fontScale="85000" lnSpcReduction="20000"/>
          </a:bodyPr>
          <a:lstStyle/>
          <a:p>
            <a:r>
              <a:rPr lang="fr-FR" dirty="0" smtClean="0"/>
              <a:t>les pourcentages des surfaces pour</a:t>
            </a:r>
          </a:p>
          <a:p>
            <a:pPr marL="0" indent="0">
              <a:buNone/>
            </a:pPr>
            <a:r>
              <a:rPr lang="fr-FR" sz="2100" b="1" dirty="0" smtClean="0"/>
              <a:t>le stockage  </a:t>
            </a:r>
            <a:r>
              <a:rPr lang="fr-FR" sz="2100" b="1" dirty="0"/>
              <a:t>et  production : </a:t>
            </a:r>
            <a:r>
              <a:rPr lang="fr-FR" sz="2100" b="1" dirty="0" smtClean="0"/>
              <a:t> </a:t>
            </a:r>
            <a:r>
              <a:rPr lang="fr-FR" sz="2100" b="1" dirty="0"/>
              <a:t>20 %, </a:t>
            </a:r>
          </a:p>
          <a:p>
            <a:pPr marL="0" indent="0">
              <a:buNone/>
            </a:pPr>
            <a:r>
              <a:rPr lang="fr-FR" sz="2100" b="1" dirty="0" smtClean="0"/>
              <a:t>la distribution  : 10 %</a:t>
            </a:r>
          </a:p>
          <a:p>
            <a:pPr marL="0" indent="0">
              <a:buNone/>
            </a:pPr>
            <a:r>
              <a:rPr lang="fr-FR" sz="2100" b="1" dirty="0" smtClean="0"/>
              <a:t>la consommation : 70 %  450 m² avec 220 places assises</a:t>
            </a:r>
          </a:p>
          <a:p>
            <a:endParaRPr lang="fr-FR" sz="2100" b="1" dirty="0" smtClean="0"/>
          </a:p>
          <a:p>
            <a:r>
              <a:rPr lang="fr-FR" dirty="0" smtClean="0"/>
              <a:t>Le free flow : aire des buffets </a:t>
            </a:r>
            <a:r>
              <a:rPr lang="fr-FR" dirty="0" smtClean="0"/>
              <a:t>froids, </a:t>
            </a:r>
            <a:r>
              <a:rPr lang="fr-FR" dirty="0" smtClean="0"/>
              <a:t>desserts et boissons.</a:t>
            </a:r>
          </a:p>
          <a:p>
            <a:r>
              <a:rPr lang="fr-FR" dirty="0" smtClean="0"/>
              <a:t>Le chaud décalé après les caisses avec le stand des légumes à volonté.</a:t>
            </a:r>
          </a:p>
          <a:p>
            <a:r>
              <a:rPr lang="fr-FR" dirty="0" smtClean="0"/>
              <a:t>Le laboratoire climatisé des entrées et desserts</a:t>
            </a:r>
          </a:p>
          <a:p>
            <a:r>
              <a:rPr lang="fr-FR" dirty="0" smtClean="0"/>
              <a:t>Le bureau des responsables</a:t>
            </a:r>
          </a:p>
          <a:p>
            <a:r>
              <a:rPr lang="fr-FR" dirty="0" smtClean="0"/>
              <a:t>Légumerie et stockage des légumes</a:t>
            </a:r>
          </a:p>
          <a:p>
            <a:r>
              <a:rPr lang="fr-FR" dirty="0" smtClean="0"/>
              <a:t>Les c</a:t>
            </a:r>
            <a:r>
              <a:rPr lang="fr-FR" dirty="0" smtClean="0"/>
              <a:t>hambres froides ( </a:t>
            </a:r>
            <a:r>
              <a:rPr lang="fr-FR" dirty="0" smtClean="0"/>
              <a:t>positive et </a:t>
            </a:r>
            <a:r>
              <a:rPr lang="fr-FR" dirty="0" smtClean="0"/>
              <a:t>négative )</a:t>
            </a:r>
            <a:endParaRPr lang="fr-FR" dirty="0" smtClean="0"/>
          </a:p>
          <a:p>
            <a:r>
              <a:rPr lang="fr-FR" dirty="0" smtClean="0"/>
              <a:t>La laverie</a:t>
            </a:r>
            <a:endParaRPr lang="fr-FR" dirty="0" smtClean="0"/>
          </a:p>
          <a:p>
            <a:r>
              <a:rPr lang="fr-FR" dirty="0" smtClean="0"/>
              <a:t>Les v</a:t>
            </a:r>
            <a:r>
              <a:rPr lang="fr-FR" dirty="0" smtClean="0"/>
              <a:t>estiaires du personnel</a:t>
            </a:r>
            <a:endParaRPr lang="fr-FR" dirty="0" smtClean="0"/>
          </a:p>
          <a:p>
            <a:r>
              <a:rPr lang="fr-FR" dirty="0" smtClean="0"/>
              <a:t>La r</a:t>
            </a:r>
            <a:r>
              <a:rPr lang="fr-FR" dirty="0" smtClean="0"/>
              <a:t>éserve </a:t>
            </a:r>
            <a:r>
              <a:rPr lang="fr-FR" dirty="0" smtClean="0"/>
              <a:t>sèche (économat)</a:t>
            </a:r>
          </a:p>
          <a:p>
            <a:pPr marL="0" indent="0">
              <a:buNone/>
            </a:pPr>
            <a:endParaRPr lang="fr-FR" dirty="0"/>
          </a:p>
        </p:txBody>
      </p:sp>
    </p:spTree>
    <p:extLst>
      <p:ext uri="{BB962C8B-B14F-4D97-AF65-F5344CB8AC3E}">
        <p14:creationId xmlns:p14="http://schemas.microsoft.com/office/powerpoint/2010/main" val="128560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EQUIPEMENTS CUISINE</a:t>
            </a:r>
            <a:endParaRPr lang="fr-FR" dirty="0"/>
          </a:p>
        </p:txBody>
      </p:sp>
      <p:sp>
        <p:nvSpPr>
          <p:cNvPr id="3" name="Espace réservé du contenu 2"/>
          <p:cNvSpPr>
            <a:spLocks noGrp="1"/>
          </p:cNvSpPr>
          <p:nvPr>
            <p:ph idx="1"/>
          </p:nvPr>
        </p:nvSpPr>
        <p:spPr>
          <a:xfrm>
            <a:off x="261479" y="1600200"/>
            <a:ext cx="8616372" cy="4525963"/>
          </a:xfrm>
        </p:spPr>
        <p:txBody>
          <a:bodyPr>
            <a:normAutofit/>
          </a:bodyPr>
          <a:lstStyle/>
          <a:p>
            <a:r>
              <a:rPr lang="fr-FR" dirty="0" smtClean="0"/>
              <a:t>L’</a:t>
            </a:r>
            <a:r>
              <a:rPr lang="fr-FR" dirty="0" smtClean="0"/>
              <a:t>équipement </a:t>
            </a:r>
            <a:r>
              <a:rPr lang="fr-FR" dirty="0" smtClean="0"/>
              <a:t>est-il spécifique à </a:t>
            </a:r>
            <a:r>
              <a:rPr lang="fr-FR" dirty="0" smtClean="0"/>
              <a:t>l’</a:t>
            </a:r>
            <a:r>
              <a:rPr lang="fr-FR" dirty="0" smtClean="0"/>
              <a:t>enseigne </a:t>
            </a:r>
            <a:r>
              <a:rPr lang="fr-FR" dirty="0" smtClean="0"/>
              <a:t>?</a:t>
            </a:r>
          </a:p>
          <a:p>
            <a:pPr marL="457200" lvl="1" indent="0">
              <a:buNone/>
            </a:pPr>
            <a:r>
              <a:rPr lang="fr-FR" dirty="0" smtClean="0"/>
              <a:t>Non, </a:t>
            </a:r>
            <a:r>
              <a:rPr lang="fr-FR" dirty="0" smtClean="0"/>
              <a:t>les marques peuvent se retrouver dans la plupart des enseignes : HOBART (machine à laver), CONVOTHERM &amp; VAUBAN (four</a:t>
            </a:r>
            <a:r>
              <a:rPr lang="fr-FR" dirty="0" smtClean="0"/>
              <a:t>),            ODIC (armoire </a:t>
            </a:r>
            <a:r>
              <a:rPr lang="fr-FR" dirty="0" smtClean="0"/>
              <a:t>de maintien à température) , THIRODE (grillade),  HP pour le matériel d’encaissement.</a:t>
            </a:r>
          </a:p>
          <a:p>
            <a:pPr marL="457200" lvl="1" indent="0">
              <a:buNone/>
            </a:pPr>
            <a:endParaRPr lang="fr-FR" sz="2600" dirty="0"/>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849529" y="3441971"/>
            <a:ext cx="1726908" cy="2787312"/>
          </a:xfrm>
          <a:prstGeom prst="rect">
            <a:avLst/>
          </a:prstGeom>
          <a:noFill/>
          <a:ln>
            <a:noFill/>
          </a:ln>
        </p:spPr>
      </p:pic>
      <p:pic>
        <p:nvPicPr>
          <p:cNvPr id="5" name="Image 4">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4940512" y="3443212"/>
            <a:ext cx="1671490" cy="2786071"/>
          </a:xfrm>
          <a:prstGeom prst="rect">
            <a:avLst/>
          </a:prstGeom>
          <a:noFill/>
          <a:ln>
            <a:noFill/>
          </a:ln>
        </p:spPr>
      </p:pic>
      <p:pic>
        <p:nvPicPr>
          <p:cNvPr id="6" name="Image 5">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385283" y="3443212"/>
            <a:ext cx="4315680" cy="2786071"/>
          </a:xfrm>
          <a:prstGeom prst="rect">
            <a:avLst/>
          </a:prstGeom>
          <a:noFill/>
          <a:ln>
            <a:noFill/>
          </a:ln>
        </p:spPr>
      </p:pic>
    </p:spTree>
    <p:extLst>
      <p:ext uri="{BB962C8B-B14F-4D97-AF65-F5344CB8AC3E}">
        <p14:creationId xmlns:p14="http://schemas.microsoft.com/office/powerpoint/2010/main" val="13153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8091254" cy="1002009"/>
          </a:xfrm>
        </p:spPr>
        <p:txBody>
          <a:bodyPr>
            <a:normAutofit/>
          </a:bodyPr>
          <a:lstStyle/>
          <a:p>
            <a:r>
              <a:rPr lang="fr-FR" sz="2800" dirty="0" smtClean="0"/>
              <a:t>ACHATS, CIRCUITS et APPROVISIONNEMENTS </a:t>
            </a:r>
            <a:endParaRPr lang="fr-FR" sz="2800" dirty="0"/>
          </a:p>
        </p:txBody>
      </p:sp>
      <p:sp>
        <p:nvSpPr>
          <p:cNvPr id="3" name="Espace réservé du contenu 2"/>
          <p:cNvSpPr>
            <a:spLocks noGrp="1"/>
          </p:cNvSpPr>
          <p:nvPr>
            <p:ph idx="1"/>
          </p:nvPr>
        </p:nvSpPr>
        <p:spPr>
          <a:xfrm>
            <a:off x="3200400" y="1080654"/>
            <a:ext cx="6179128" cy="5624945"/>
          </a:xfrm>
        </p:spPr>
        <p:txBody>
          <a:bodyPr>
            <a:normAutofit lnSpcReduction="10000"/>
          </a:bodyPr>
          <a:lstStyle/>
          <a:p>
            <a:r>
              <a:rPr lang="fr-FR" dirty="0" smtClean="0"/>
              <a:t>Les commandes sont passées sur une plateforme de distribution. Les produits sont référencés par un service centralisé qui négocie pour toute la France.</a:t>
            </a:r>
          </a:p>
          <a:p>
            <a:r>
              <a:rPr lang="fr-FR" dirty="0" smtClean="0"/>
              <a:t>Seul le boulanger est choisi par le responsable Achats du restaurant sous la responsabilité du directeur.</a:t>
            </a:r>
          </a:p>
          <a:p>
            <a:r>
              <a:rPr lang="fr-FR" dirty="0" smtClean="0"/>
              <a:t>Les livraisons se font deux à trois </a:t>
            </a:r>
            <a:r>
              <a:rPr lang="fr-FR" dirty="0" smtClean="0"/>
              <a:t>fois/semaine </a:t>
            </a:r>
            <a:r>
              <a:rPr lang="fr-FR" dirty="0" smtClean="0"/>
              <a:t>selon fréquentation.</a:t>
            </a:r>
            <a:endParaRPr lang="fr-FR" dirty="0"/>
          </a:p>
          <a:p>
            <a:r>
              <a:rPr lang="fr-FR" dirty="0" smtClean="0"/>
              <a:t>Les commandes sont basées sur les </a:t>
            </a:r>
            <a:r>
              <a:rPr lang="fr-FR" dirty="0" smtClean="0"/>
              <a:t>ventes </a:t>
            </a:r>
            <a:r>
              <a:rPr lang="fr-FR" dirty="0" smtClean="0"/>
              <a:t>enregistrées par la caisse. Les menus sont établis pour des roulements de 3 semaines</a:t>
            </a:r>
            <a:r>
              <a:rPr lang="fr-FR" dirty="0" smtClean="0"/>
              <a:t>.  </a:t>
            </a:r>
            <a:r>
              <a:rPr lang="fr-FR" dirty="0" smtClean="0"/>
              <a:t>Le directeur prévoit le nombre de clients semaine par semaine.</a:t>
            </a:r>
          </a:p>
          <a:p>
            <a:r>
              <a:rPr lang="fr-FR" dirty="0" smtClean="0"/>
              <a:t>Les produits sont en grande partie des « produits finis » provenant des ateliers de fabrication d’Agapes : « le petit cuisinier »</a:t>
            </a: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2">
            <a:lum/>
            <a:alphaModFix/>
          </a:blip>
          <a:srcRect/>
          <a:stretch>
            <a:fillRect/>
          </a:stretch>
        </p:blipFill>
        <p:spPr>
          <a:xfrm>
            <a:off x="662995" y="1274617"/>
            <a:ext cx="2537405" cy="4595999"/>
          </a:xfrm>
          <a:prstGeom prst="rect">
            <a:avLst/>
          </a:prstGeom>
          <a:noFill/>
          <a:ln>
            <a:noFill/>
          </a:ln>
        </p:spPr>
      </p:pic>
    </p:spTree>
    <p:extLst>
      <p:ext uri="{BB962C8B-B14F-4D97-AF65-F5344CB8AC3E}">
        <p14:creationId xmlns:p14="http://schemas.microsoft.com/office/powerpoint/2010/main" val="303764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4710" y="452718"/>
            <a:ext cx="7055380" cy="821900"/>
          </a:xfrm>
        </p:spPr>
        <p:txBody>
          <a:bodyPr/>
          <a:lstStyle/>
          <a:p>
            <a:r>
              <a:rPr lang="fr-FR" dirty="0" smtClean="0"/>
              <a:t>PRODUCTION</a:t>
            </a:r>
            <a:endParaRPr lang="fr-FR" dirty="0"/>
          </a:p>
        </p:txBody>
      </p:sp>
      <p:sp>
        <p:nvSpPr>
          <p:cNvPr id="3" name="Espace réservé du contenu 2"/>
          <p:cNvSpPr>
            <a:spLocks noGrp="1"/>
          </p:cNvSpPr>
          <p:nvPr>
            <p:ph idx="1"/>
          </p:nvPr>
        </p:nvSpPr>
        <p:spPr>
          <a:xfrm>
            <a:off x="828435" y="1623434"/>
            <a:ext cx="7525855" cy="4791221"/>
          </a:xfrm>
        </p:spPr>
        <p:txBody>
          <a:bodyPr/>
          <a:lstStyle/>
          <a:p>
            <a:r>
              <a:rPr lang="fr-FR" dirty="0" smtClean="0"/>
              <a:t>Les plats sont faciles à mettre en œuvre car ils sont des « produits finis » , les grillades sont faites au moment devant le client.</a:t>
            </a:r>
          </a:p>
          <a:p>
            <a:r>
              <a:rPr lang="fr-FR" dirty="0" smtClean="0"/>
              <a:t>Les produits bruts sont les fraises, concombres et tomates.</a:t>
            </a:r>
          </a:p>
          <a:p>
            <a:r>
              <a:rPr lang="fr-FR" dirty="0" smtClean="0"/>
              <a:t>Les produits pré élaborés sont les pièces de viande à griller.</a:t>
            </a:r>
          </a:p>
          <a:p>
            <a:endParaRPr lang="fr-FR" dirty="0"/>
          </a:p>
          <a:p>
            <a:r>
              <a:rPr lang="fr-FR" dirty="0" smtClean="0"/>
              <a:t>La durée de vie des produits : tout produit </a:t>
            </a:r>
            <a:r>
              <a:rPr lang="fr-FR" dirty="0" smtClean="0"/>
              <a:t>chauffé </a:t>
            </a:r>
            <a:r>
              <a:rPr lang="fr-FR" dirty="0" smtClean="0"/>
              <a:t>doit être jeté. Les produits exposés </a:t>
            </a:r>
            <a:r>
              <a:rPr lang="fr-FR" dirty="0" smtClean="0"/>
              <a:t>aux </a:t>
            </a:r>
            <a:r>
              <a:rPr lang="fr-FR" dirty="0" smtClean="0"/>
              <a:t>clients sur les buffets sont également </a:t>
            </a:r>
            <a:r>
              <a:rPr lang="fr-FR" dirty="0" smtClean="0"/>
              <a:t>jetés après deux services. C’est-à-dire le soir.</a:t>
            </a:r>
            <a:endParaRPr lang="fr-FR" dirty="0"/>
          </a:p>
        </p:txBody>
      </p:sp>
    </p:spTree>
    <p:extLst>
      <p:ext uri="{BB962C8B-B14F-4D97-AF65-F5344CB8AC3E}">
        <p14:creationId xmlns:p14="http://schemas.microsoft.com/office/powerpoint/2010/main" val="14389488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243</TotalTime>
  <Words>411</Words>
  <Application>Microsoft Office PowerPoint</Application>
  <PresentationFormat>Affichage à l'écran (4:3)</PresentationFormat>
  <Paragraphs>81</Paragraphs>
  <Slides>11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11</vt:i4>
      </vt:variant>
    </vt:vector>
  </HeadingPairs>
  <TitlesOfParts>
    <vt:vector size="16" baseType="lpstr">
      <vt:lpstr>Arial</vt:lpstr>
      <vt:lpstr>Century Gothic</vt:lpstr>
      <vt:lpstr>Comic Sans MS</vt:lpstr>
      <vt:lpstr>Wingdings 3</vt:lpstr>
      <vt:lpstr>Ion</vt:lpstr>
      <vt:lpstr>COMPTE RENDU  Cafétéria</vt:lpstr>
      <vt:lpstr>Détenu par le groupe familial Mulliez  (AUCHAN)</vt:lpstr>
      <vt:lpstr>Flunch (fast lunch) créé en 1971 compte 270 unités dont 180 établissements et 90 franchisés.  Agapes Restauration créé en 1985 regroupe toutes les enseignes de restaurants du groupe.  Présent en Espagne et Pologne  Flunch va essayer de s'implanter dans les centres villes sous formes de petites structures.   </vt:lpstr>
      <vt:lpstr>Le restaurant d’Angoulins</vt:lpstr>
      <vt:lpstr>LA STRUCTURE DE L’EQUIPE </vt:lpstr>
      <vt:lpstr>LES  DIFFERENTS LOCAUX</vt:lpstr>
      <vt:lpstr>EQUIPEMENTS CUISINE</vt:lpstr>
      <vt:lpstr>ACHATS, CIRCUITS et APPROVISIONNEMENTS </vt:lpstr>
      <vt:lpstr>PRODUCTION</vt:lpstr>
      <vt:lpstr>LES PRODUITS EN VENTE</vt:lpstr>
      <vt:lpstr>Les supports de ventes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COMPTE RENDU  RESTAURATION RAPIDE</dc:title>
  <dc:creator>pierre VAILLANT</dc:creator>
  <cp:lastModifiedBy>Utilisateur</cp:lastModifiedBy>
  <cp:revision>32</cp:revision>
  <dcterms:created xsi:type="dcterms:W3CDTF">2015-07-06T12:04:15Z</dcterms:created>
  <dcterms:modified xsi:type="dcterms:W3CDTF">2016-02-10T00:34:22Z</dcterms:modified>
</cp:coreProperties>
</file>