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8" r:id="rId3"/>
    <p:sldId id="273" r:id="rId4"/>
    <p:sldId id="269" r:id="rId5"/>
    <p:sldId id="270" r:id="rId6"/>
    <p:sldId id="271" r:id="rId7"/>
    <p:sldId id="272" r:id="rId8"/>
    <p:sldId id="265" r:id="rId9"/>
    <p:sldId id="275" r:id="rId10"/>
    <p:sldId id="276" r:id="rId11"/>
    <p:sldId id="263" r:id="rId12"/>
    <p:sldId id="274" r:id="rId13"/>
    <p:sldId id="27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8" autoAdjust="0"/>
    <p:restoredTop sz="94660"/>
  </p:normalViewPr>
  <p:slideViewPr>
    <p:cSldViewPr>
      <p:cViewPr varScale="1">
        <p:scale>
          <a:sx n="83" d="100"/>
          <a:sy n="83" d="100"/>
        </p:scale>
        <p:origin x="-18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2CE04-68F5-4009-A752-A9F1CF4D892D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EB0F4-3465-4C73-8BD0-CD246C9901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93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1E5-907A-4FB5-9449-4E6B48C217BC}" type="datetimeFigureOut">
              <a:rPr lang="fr-FR" smtClean="0"/>
              <a:pPr/>
              <a:t>09/03/2021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A1C-A52E-4055-A0CB-2F1C9C00BE5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1E5-907A-4FB5-9449-4E6B48C217BC}" type="datetimeFigureOut">
              <a:rPr lang="fr-FR" smtClean="0"/>
              <a:pPr/>
              <a:t>09/03/2021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A1C-A52E-4055-A0CB-2F1C9C00BE5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1E5-907A-4FB5-9449-4E6B48C217BC}" type="datetimeFigureOut">
              <a:rPr lang="fr-FR" smtClean="0"/>
              <a:pPr/>
              <a:t>09/03/2021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A1C-A52E-4055-A0CB-2F1C9C00BE5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1E5-907A-4FB5-9449-4E6B48C217BC}" type="datetimeFigureOut">
              <a:rPr lang="fr-FR" smtClean="0"/>
              <a:pPr/>
              <a:t>09/03/2021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A1C-A52E-4055-A0CB-2F1C9C00BE5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1E5-907A-4FB5-9449-4E6B48C217BC}" type="datetimeFigureOut">
              <a:rPr lang="fr-FR" smtClean="0"/>
              <a:pPr/>
              <a:t>09/03/2021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A1C-A52E-4055-A0CB-2F1C9C00BE5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1E5-907A-4FB5-9449-4E6B48C217BC}" type="datetimeFigureOut">
              <a:rPr lang="fr-FR" smtClean="0"/>
              <a:pPr/>
              <a:t>09/03/2021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A1C-A52E-4055-A0CB-2F1C9C00BE5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1E5-907A-4FB5-9449-4E6B48C217BC}" type="datetimeFigureOut">
              <a:rPr lang="fr-FR" smtClean="0"/>
              <a:pPr/>
              <a:t>09/03/2021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A1C-A52E-4055-A0CB-2F1C9C00BE5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1E5-907A-4FB5-9449-4E6B48C217BC}" type="datetimeFigureOut">
              <a:rPr lang="fr-FR" smtClean="0"/>
              <a:pPr/>
              <a:t>09/03/2021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A1C-A52E-4055-A0CB-2F1C9C00BE5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1E5-907A-4FB5-9449-4E6B48C217BC}" type="datetimeFigureOut">
              <a:rPr lang="fr-FR" smtClean="0"/>
              <a:pPr/>
              <a:t>09/03/2021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A1C-A52E-4055-A0CB-2F1C9C00BE5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1E5-907A-4FB5-9449-4E6B48C217BC}" type="datetimeFigureOut">
              <a:rPr lang="fr-FR" smtClean="0"/>
              <a:pPr/>
              <a:t>09/03/2021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A1C-A52E-4055-A0CB-2F1C9C00BE5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C1E5-907A-4FB5-9449-4E6B48C217BC}" type="datetimeFigureOut">
              <a:rPr lang="fr-FR" smtClean="0"/>
              <a:pPr/>
              <a:t>09/03/2021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A1C-A52E-4055-A0CB-2F1C9C00BE5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4C1E5-907A-4FB5-9449-4E6B48C217BC}" type="datetimeFigureOut">
              <a:rPr lang="fr-FR" smtClean="0"/>
              <a:pPr/>
              <a:t>09/03/2021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2A1C-A52E-4055-A0CB-2F1C9C00BE5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scribe26\maxence.regnier\perso\T&#233;l&#233;chargements\20210114_191707.mp4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scribe26\sfournier\perso\devoirs\20210308_152648.mp4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fournier\AppData\Local\Microsoft\Windows\INetCache\IE\6MCG3XCT\20210309_111908%5b1%5d.mp4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scribe26\sfournier\perso\devoirs\20210308_152400.mp4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5728"/>
            <a:ext cx="6215074" cy="1214446"/>
          </a:xfrm>
          <a:prstGeom prst="rect">
            <a:avLst/>
          </a:prstGeom>
          <a:solidFill>
            <a:srgbClr val="0BB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 descr="téléchargement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57166"/>
            <a:ext cx="2143140" cy="107157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632301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</a:rPr>
              <a:t>Lycée Professionnel Jean-Albert Grégoire</a:t>
            </a:r>
            <a:endParaRPr lang="fr-FR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345" y="2564904"/>
            <a:ext cx="78120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6215074" cy="1214446"/>
          </a:xfrm>
          <a:prstGeom prst="rect">
            <a:avLst/>
          </a:prstGeom>
          <a:solidFill>
            <a:srgbClr val="0BB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téléchargement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57166"/>
            <a:ext cx="2143140" cy="10715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332656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Répartition du nombre d’heures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en classe de Première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3848" y="1772816"/>
            <a:ext cx="25922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0" y="1556792"/>
            <a:ext cx="9396487" cy="5508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defRPr lang="fr-FR" sz="2600" b="0" i="0" u="none" strike="noStrike" kern="1200">
                <a:ln>
                  <a:noFill/>
                </a:ln>
                <a:latin typeface="Liberation Sans" pitchFamily="34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Char char="●"/>
              <a:defRPr lang="fr-FR" sz="2600" b="0" i="0" u="none" strike="noStrike" kern="1200">
                <a:ln>
                  <a:noFill/>
                </a:ln>
                <a:latin typeface="Liberation Sans" pitchFamily="34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Clr>
                <a:srgbClr val="99CC66"/>
              </a:buClr>
              <a:buSzPct val="75000"/>
              <a:buFont typeface="StarSymbol"/>
              <a:buChar char="–"/>
              <a:defRPr lang="fr-FR" sz="2600" b="0" i="0" u="none" strike="noStrike" kern="1200">
                <a:ln>
                  <a:noFill/>
                </a:ln>
                <a:latin typeface="Liberation Sans" pitchFamily="34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Clr>
                <a:srgbClr val="99CC66"/>
              </a:buClr>
              <a:buSzPct val="45000"/>
              <a:buFont typeface="StarSymbol"/>
              <a:buChar char="●"/>
              <a:defRPr lang="fr-FR" sz="2600" b="0" i="0" u="none" strike="noStrike" kern="1200">
                <a:ln>
                  <a:noFill/>
                </a:ln>
                <a:latin typeface="Liberation Sans" pitchFamily="34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Clr>
                <a:srgbClr val="99CC66"/>
              </a:buClr>
              <a:buSzPct val="75000"/>
              <a:buFont typeface="StarSymbol"/>
              <a:buChar char="–"/>
              <a:defRPr lang="fr-FR" sz="2600" b="0" i="0" u="none" strike="noStrike" kern="1200">
                <a:ln>
                  <a:noFill/>
                </a:ln>
                <a:latin typeface="Liberation Sans" pitchFamily="34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fr-FR" sz="2600" b="0" i="0" u="none" strike="noStrike" kern="1200">
                <a:ln>
                  <a:noFill/>
                </a:ln>
                <a:latin typeface="Liberation Sans" pitchFamily="34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fr-FR" sz="2600" b="0" i="0" u="none" strike="noStrike" kern="1200">
                <a:ln>
                  <a:noFill/>
                </a:ln>
                <a:latin typeface="Liberation Sans" pitchFamily="34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fr-FR" sz="2600" b="0" i="0" u="none" strike="noStrike" kern="1200">
                <a:ln>
                  <a:noFill/>
                </a:ln>
                <a:latin typeface="Liberation Sans" pitchFamily="34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34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34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ahoma" pitchFamily="2"/>
              </a:rPr>
              <a:t>Enseignements généraux :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ahoma" pitchFamily="2"/>
              </a:rPr>
              <a:t>14 heures par semaine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ahoma" pitchFamily="2"/>
              </a:rPr>
              <a:t>Français, Histoire Géographie, A.P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ahoma" pitchFamily="2"/>
              </a:rPr>
              <a:t>Mathématiques, Physique Chimie, A.P 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ahoma" pitchFamily="2"/>
              </a:rPr>
              <a:t>Anglais, Arts Appliqués, EPS.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ahoma" pitchFamily="2"/>
              </a:rPr>
              <a:t>Enseignements professionnels :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ahoma" pitchFamily="2"/>
              </a:rPr>
              <a:t>16 heures par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ahoma" pitchFamily="2"/>
              </a:rPr>
              <a:t> semaine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ahoma" pitchFamily="2"/>
            </a:endParaRP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ahoma" pitchFamily="2"/>
              </a:rPr>
              <a:t>Conduite, 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tabLst/>
              <a:defRPr/>
            </a:pPr>
            <a:r>
              <a:rPr lang="fr-FR" sz="1800" noProof="0" dirty="0" smtClean="0">
                <a:latin typeface="+mj-lt"/>
                <a:cs typeface="Tahoma" pitchFamily="2"/>
              </a:rPr>
              <a:t>Manœuvre et théorie PL (plateau)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ahoma" pitchFamily="2"/>
              </a:rPr>
              <a:t>, 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ahoma" pitchFamily="2"/>
              </a:rPr>
              <a:t>Economie gestion, 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ahoma" pitchFamily="2"/>
              </a:rPr>
              <a:t>Prévention santé et environnement, 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ahoma" pitchFamily="2"/>
              </a:rPr>
              <a:t>Chef d’œuvre, 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99CC66"/>
              </a:buClr>
              <a:buSzPct val="45000"/>
              <a:buFont typeface="StarSymbo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ahoma" pitchFamily="2"/>
              </a:rPr>
              <a:t>Co enseignement matières professionnelles + matières générales (français et mathématiques)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ahom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1376" y="1700808"/>
            <a:ext cx="7267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Voyages                                          Conduite de nuit</a:t>
            </a:r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285728"/>
            <a:ext cx="6215074" cy="1214446"/>
          </a:xfrm>
          <a:prstGeom prst="rect">
            <a:avLst/>
          </a:prstGeom>
          <a:solidFill>
            <a:srgbClr val="0BB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téléchargement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57166"/>
            <a:ext cx="2143140" cy="107157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62068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Sorties pédagogiques et voyages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1835696" cy="13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492896"/>
            <a:ext cx="1979712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293096"/>
            <a:ext cx="210920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79512" y="4149080"/>
            <a:ext cx="2363489" cy="177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323528" y="594928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Exemple de projet scolaire : </a:t>
            </a:r>
          </a:p>
          <a:p>
            <a:pPr algn="ctr"/>
            <a:r>
              <a:rPr lang="fr-FR" b="1" dirty="0" smtClean="0"/>
              <a:t>voyage dans les Pyrénées</a:t>
            </a:r>
            <a:endParaRPr lang="fr-FR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4929198"/>
            <a:ext cx="3000396" cy="168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20210114_19170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5580112" y="2276872"/>
            <a:ext cx="3048000" cy="228600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>
            <a:off x="5112000" y="1656001"/>
            <a:ext cx="72000" cy="49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8"/>
            <a:ext cx="6215074" cy="1214446"/>
          </a:xfrm>
          <a:prstGeom prst="rect">
            <a:avLst/>
          </a:prstGeom>
          <a:solidFill>
            <a:srgbClr val="0BB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téléchargement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57166"/>
            <a:ext cx="2143140" cy="107157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428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Débouchés professionnels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1916832"/>
            <a:ext cx="8858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Cette formation vous permettra de devenir conducteur routier.</a:t>
            </a:r>
          </a:p>
          <a:p>
            <a:endParaRPr lang="fr-FR" sz="2400" dirty="0" smtClean="0"/>
          </a:p>
          <a:p>
            <a:r>
              <a:rPr lang="fr-FR" sz="2400" dirty="0" smtClean="0"/>
              <a:t>Le salaire varie entre 1 600 € pour les débutants jusqu’à 3 000 € selon l’ancienneté dans l’entreprise. </a:t>
            </a:r>
          </a:p>
          <a:p>
            <a:endParaRPr lang="fr-FR" sz="2400" dirty="0" smtClean="0"/>
          </a:p>
          <a:p>
            <a:r>
              <a:rPr lang="fr-FR" sz="2400" dirty="0" smtClean="0"/>
              <a:t>Vous pouvez aussi poursuivre sur un BTS GTLA (gestion des transports et logistique associée) qui est présent dans le lycée Jean-Albert Grégoire ce qui vous permettra d’avoir un niveau bac+2. </a:t>
            </a:r>
          </a:p>
          <a:p>
            <a:endParaRPr lang="fr-FR" sz="2400" dirty="0" smtClean="0"/>
          </a:p>
          <a:p>
            <a:r>
              <a:rPr lang="fr-FR" sz="2400" dirty="0" smtClean="0"/>
              <a:t>Ce BTS pourra vous permettre de devenir chef d’entreprise.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éléchargement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57166"/>
            <a:ext cx="2143140" cy="1071570"/>
          </a:xfrm>
          <a:prstGeom prst="rect">
            <a:avLst/>
          </a:prstGeom>
        </p:spPr>
      </p:pic>
      <p:sp>
        <p:nvSpPr>
          <p:cNvPr id="6" name="Titre 2"/>
          <p:cNvSpPr txBox="1">
            <a:spLocks/>
          </p:cNvSpPr>
          <p:nvPr/>
        </p:nvSpPr>
        <p:spPr>
          <a:xfrm>
            <a:off x="27394" y="2290604"/>
            <a:ext cx="9071640" cy="2295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fr-FR" sz="5400" dirty="0" smtClean="0">
                <a:latin typeface="Arial" pitchFamily="34"/>
              </a:rPr>
              <a:t>Merci d’avoir découvert</a:t>
            </a:r>
          </a:p>
          <a:p>
            <a:pPr>
              <a:buFont typeface="StarSymbol"/>
              <a:buNone/>
            </a:pPr>
            <a:r>
              <a:rPr lang="fr-FR" sz="5400" dirty="0" smtClean="0">
                <a:latin typeface="Arial" pitchFamily="34"/>
              </a:rPr>
              <a:t> le Bac Pro Conduite Routière avec nous !</a:t>
            </a:r>
            <a:endParaRPr lang="fr-FR" sz="5400" dirty="0">
              <a:latin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0082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57166"/>
            <a:ext cx="2143140" cy="10715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28"/>
            <a:ext cx="6215074" cy="1214446"/>
          </a:xfrm>
          <a:prstGeom prst="rect">
            <a:avLst/>
          </a:prstGeom>
          <a:solidFill>
            <a:srgbClr val="0BB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8221" y="620688"/>
            <a:ext cx="6261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</a:rPr>
              <a:t>Lycée Professionnel Jean-Albert Grégoire</a:t>
            </a:r>
            <a:endParaRPr lang="fr-FR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700808"/>
            <a:ext cx="73448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Bienvenue au JAG, lycée Jean-Albert Grégoire à Soyaux </a:t>
            </a:r>
            <a:r>
              <a:rPr lang="fr-FR" sz="2000" dirty="0" smtClean="0"/>
              <a:t>!</a:t>
            </a:r>
          </a:p>
          <a:p>
            <a:endParaRPr lang="fr-FR" dirty="0" smtClean="0"/>
          </a:p>
          <a:p>
            <a:endParaRPr lang="fr-FR" sz="1700" dirty="0" smtClean="0"/>
          </a:p>
          <a:p>
            <a:r>
              <a:rPr lang="fr-FR" sz="1700" dirty="0" smtClean="0"/>
              <a:t>Il offre une formation allant de la 3ème de préparation</a:t>
            </a:r>
          </a:p>
          <a:p>
            <a:r>
              <a:rPr lang="fr-FR" sz="1700" dirty="0" smtClean="0"/>
              <a:t> professionnelle au CAP, au bac pro et au BTS dans les filières :</a:t>
            </a:r>
          </a:p>
          <a:p>
            <a:r>
              <a:rPr lang="fr-FR" sz="1700" dirty="0" smtClean="0"/>
              <a:t>-des TRANSPORTS</a:t>
            </a:r>
          </a:p>
          <a:p>
            <a:pPr>
              <a:buFontTx/>
              <a:buChar char="-"/>
            </a:pPr>
            <a:r>
              <a:rPr lang="fr-FR" sz="1700" dirty="0" smtClean="0"/>
              <a:t>de la MAINTENANCE (automobile, moto et véhicules de</a:t>
            </a:r>
          </a:p>
          <a:p>
            <a:r>
              <a:rPr lang="fr-FR" sz="1700" dirty="0" smtClean="0"/>
              <a:t>  transport routier)</a:t>
            </a:r>
          </a:p>
          <a:p>
            <a:pPr>
              <a:buFontTx/>
              <a:buChar char="-"/>
            </a:pPr>
            <a:r>
              <a:rPr lang="fr-FR" sz="1700" dirty="0" smtClean="0"/>
              <a:t>de la LOGISTIQUE </a:t>
            </a:r>
          </a:p>
          <a:p>
            <a:pPr>
              <a:buFontTx/>
              <a:buChar char="-"/>
            </a:pPr>
            <a:endParaRPr lang="fr-FR" sz="1700" dirty="0" smtClean="0"/>
          </a:p>
          <a:p>
            <a:endParaRPr lang="fr-FR" sz="1700" dirty="0" smtClean="0"/>
          </a:p>
          <a:p>
            <a:r>
              <a:rPr lang="fr-FR" sz="1700" dirty="0" smtClean="0"/>
              <a:t>Le lycée possède un internat pouvant accueillir 200 élèves environ.</a:t>
            </a:r>
            <a:endParaRPr lang="fr-FR" sz="1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963" y="3429000"/>
            <a:ext cx="26765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 6" descr="2104432743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628800"/>
            <a:ext cx="2208245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8"/>
            <a:ext cx="6215074" cy="1214446"/>
          </a:xfrm>
          <a:prstGeom prst="rect">
            <a:avLst/>
          </a:prstGeom>
          <a:solidFill>
            <a:srgbClr val="0BB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</a:rPr>
              <a:t>Organigramme</a:t>
            </a:r>
            <a:endParaRPr lang="fr-FR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Image 4" descr="Capture.PNG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79297"/>
            <a:ext cx="8247258" cy="5087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8"/>
            <a:ext cx="6215074" cy="1214446"/>
          </a:xfrm>
          <a:prstGeom prst="rect">
            <a:avLst/>
          </a:prstGeom>
          <a:solidFill>
            <a:srgbClr val="0BB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téléchargement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57166"/>
            <a:ext cx="2143140" cy="107157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9512" y="404664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Baccalauréat professionnel     conducteur routier de marchandises 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5" name="Image 4" descr="3212495451_1_18_pdw4lLR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204864"/>
            <a:ext cx="57150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404664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Baccalauréat professionnelle conducteur routier de marchandise 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1912" y="557064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Baccalauréat professionnelle conducteur routier de marchandise 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5728"/>
            <a:ext cx="6215074" cy="1214446"/>
          </a:xfrm>
          <a:prstGeom prst="rect">
            <a:avLst/>
          </a:prstGeom>
          <a:solidFill>
            <a:srgbClr val="0BB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 descr="téléchargement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57166"/>
            <a:ext cx="2143140" cy="107157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2" y="54868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Objectifs de la formation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916832"/>
            <a:ext cx="5022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Formation de 3 ans pour devenir conducteur routier</a:t>
            </a:r>
          </a:p>
          <a:p>
            <a:endParaRPr lang="fr-FR" dirty="0" smtClean="0"/>
          </a:p>
          <a:p>
            <a:r>
              <a:rPr lang="fr-FR" dirty="0" smtClean="0"/>
              <a:t>Plusieurs diplômes à valider :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- le code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- le CACES (engin de manutention)</a:t>
            </a:r>
          </a:p>
          <a:p>
            <a:endParaRPr lang="fr-FR" dirty="0" smtClean="0"/>
          </a:p>
          <a:p>
            <a:r>
              <a:rPr lang="fr-FR" dirty="0" smtClean="0"/>
              <a:t>  - le permis B (voiture)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- le permis C (poids lourd)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- le permis CE (semi remorque)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23528" y="5517232"/>
            <a:ext cx="6605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Grace à la formation les permis C et CE sont accessibles dès 18 ans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00808"/>
            <a:ext cx="2088232" cy="156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356992"/>
            <a:ext cx="2160240" cy="161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085184"/>
            <a:ext cx="19240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8"/>
            <a:ext cx="6215074" cy="1214446"/>
          </a:xfrm>
          <a:prstGeom prst="rect">
            <a:avLst/>
          </a:prstGeom>
          <a:solidFill>
            <a:srgbClr val="0BB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</a:t>
            </a:r>
            <a:r>
              <a:rPr lang="fr-FR" sz="3200" baseline="30000" dirty="0" smtClean="0"/>
              <a:t>ère</a:t>
            </a:r>
            <a:r>
              <a:rPr lang="fr-FR" sz="3200" dirty="0" smtClean="0"/>
              <a:t> année </a:t>
            </a:r>
          </a:p>
          <a:p>
            <a:pPr algn="ctr"/>
            <a:r>
              <a:rPr lang="fr-FR" sz="3200" dirty="0" smtClean="0"/>
              <a:t>(classe de seconde) </a:t>
            </a:r>
            <a:endParaRPr lang="fr-FR" sz="3200" dirty="0"/>
          </a:p>
        </p:txBody>
      </p:sp>
      <p:pic>
        <p:nvPicPr>
          <p:cNvPr id="3" name="Image 2" descr="téléchargement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57166"/>
            <a:ext cx="2143140" cy="10715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1916832"/>
            <a:ext cx="2887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i="1" u="sng" dirty="0" smtClean="0"/>
              <a:t>Objectifs</a:t>
            </a:r>
            <a:endParaRPr lang="fr-FR" sz="4000" b="1" i="1" u="sng" dirty="0"/>
          </a:p>
        </p:txBody>
      </p:sp>
      <p:sp>
        <p:nvSpPr>
          <p:cNvPr id="5" name="Rectangle 4"/>
          <p:cNvSpPr/>
          <p:nvPr/>
        </p:nvSpPr>
        <p:spPr>
          <a:xfrm>
            <a:off x="755576" y="2996952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Conduite voiture (B)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Code permis B 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Examen du permis B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CACES 1 (certificat d'aptitude à la conduite en</a:t>
            </a:r>
          </a:p>
          <a:p>
            <a:r>
              <a:rPr lang="fr-FR" dirty="0" smtClean="0"/>
              <a:t>  sécurité)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Stage (PFMP) en entreprise de 3 semaines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Stage (PFMP) de 3 semaines au lycée </a:t>
            </a:r>
            <a:endParaRPr lang="fr-F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86" y="1785926"/>
            <a:ext cx="176244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785926"/>
            <a:ext cx="167518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5715008" y="3143248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Véhicule catégorie B</a:t>
            </a:r>
            <a:endParaRPr lang="fr-FR" sz="1600" b="1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6300192" y="62373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Conduite B</a:t>
            </a:r>
            <a:endParaRPr lang="fr-FR" b="1" u="sng" dirty="0"/>
          </a:p>
        </p:txBody>
      </p:sp>
      <p:pic>
        <p:nvPicPr>
          <p:cNvPr id="13" name="20210308_15264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508104" y="3717032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11811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1</a:t>
            </a:r>
            <a:r>
              <a:rPr lang="fr-FR" sz="4800" baseline="30000" dirty="0" smtClean="0">
                <a:solidFill>
                  <a:schemeClr val="bg1"/>
                </a:solidFill>
              </a:rPr>
              <a:t>ère</a:t>
            </a:r>
            <a:r>
              <a:rPr lang="fr-FR" sz="4800" dirty="0" smtClean="0">
                <a:solidFill>
                  <a:schemeClr val="bg1"/>
                </a:solidFill>
              </a:rPr>
              <a:t> 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4" name="Image 3" descr="téléchargement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57166"/>
            <a:ext cx="2143140" cy="10715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28"/>
            <a:ext cx="6215074" cy="1214446"/>
          </a:xfrm>
          <a:prstGeom prst="rect">
            <a:avLst/>
          </a:prstGeom>
          <a:solidFill>
            <a:srgbClr val="0BB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 descr="téléchargement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32656"/>
            <a:ext cx="2143140" cy="107157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260648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2</a:t>
            </a:r>
            <a:r>
              <a:rPr lang="fr-FR" sz="3200" baseline="30000" dirty="0" smtClean="0">
                <a:solidFill>
                  <a:schemeClr val="bg1"/>
                </a:solidFill>
              </a:rPr>
              <a:t>ème</a:t>
            </a:r>
            <a:r>
              <a:rPr lang="fr-FR" sz="3200" dirty="0" smtClean="0">
                <a:solidFill>
                  <a:schemeClr val="bg1"/>
                </a:solidFill>
              </a:rPr>
              <a:t>  année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( classe de première)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785926"/>
            <a:ext cx="2676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i="1" u="sng" dirty="0" smtClean="0"/>
              <a:t>Objectifs</a:t>
            </a:r>
            <a:endParaRPr lang="fr-FR" sz="4800" b="1" i="1" u="sng" dirty="0"/>
          </a:p>
        </p:txBody>
      </p:sp>
      <p:sp>
        <p:nvSpPr>
          <p:cNvPr id="8" name="Rectangle 7"/>
          <p:cNvSpPr/>
          <p:nvPr/>
        </p:nvSpPr>
        <p:spPr>
          <a:xfrm>
            <a:off x="323528" y="2780928"/>
            <a:ext cx="5814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Conduite porteur(catégorie C)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Epreuve plateau (catégorie C)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Examen du permis C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CACES 3 (certificat d'aptitude à la conduite en sécurité)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ADR ( formation de matières dangereuses)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Stage (PFMP) en entreprise de 5 semaines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Stage (PFMP) de 5 semaines au lycée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00808"/>
            <a:ext cx="2674556" cy="200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156176" y="3717032"/>
            <a:ext cx="2105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Véhicule catégorie C</a:t>
            </a:r>
            <a:endParaRPr lang="fr-FR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6804248" y="6453336"/>
            <a:ext cx="108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Plateau C</a:t>
            </a:r>
            <a:endParaRPr lang="fr-FR" b="1" u="sng" dirty="0"/>
          </a:p>
        </p:txBody>
      </p:sp>
      <p:pic>
        <p:nvPicPr>
          <p:cNvPr id="13" name="20210309_111908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24128" y="414908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428604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bg1"/>
                </a:solidFill>
              </a:rPr>
              <a:t>2 </a:t>
            </a:r>
            <a:r>
              <a:rPr lang="fr-FR" sz="4800" b="1" baseline="30000" dirty="0" err="1" smtClean="0">
                <a:solidFill>
                  <a:schemeClr val="bg1"/>
                </a:solidFill>
              </a:rPr>
              <a:t>ème</a:t>
            </a:r>
            <a:r>
              <a:rPr lang="fr-FR" sz="4800" b="1" baseline="30000" dirty="0" smtClean="0">
                <a:solidFill>
                  <a:schemeClr val="bg1"/>
                </a:solidFill>
              </a:rPr>
              <a:t> </a:t>
            </a:r>
            <a:r>
              <a:rPr lang="fr-FR" b="1" baseline="30000" dirty="0" smtClean="0"/>
              <a:t> </a:t>
            </a:r>
            <a:r>
              <a:rPr lang="fr-FR" sz="4800" b="1" dirty="0" smtClean="0">
                <a:solidFill>
                  <a:schemeClr val="bg1"/>
                </a:solidFill>
              </a:rPr>
              <a:t>année</a:t>
            </a:r>
            <a:endParaRPr lang="fr-FR" sz="4800" b="1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0" y="285728"/>
            <a:ext cx="6215074" cy="1214446"/>
          </a:xfrm>
          <a:prstGeom prst="rect">
            <a:avLst/>
          </a:prstGeom>
          <a:solidFill>
            <a:srgbClr val="0BB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332656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3</a:t>
            </a:r>
            <a:r>
              <a:rPr lang="fr-FR" sz="3200" baseline="30000" dirty="0" smtClean="0">
                <a:solidFill>
                  <a:schemeClr val="bg1"/>
                </a:solidFill>
              </a:rPr>
              <a:t>ème </a:t>
            </a:r>
            <a:r>
              <a:rPr lang="fr-FR" sz="3200" baseline="30000" dirty="0" smtClean="0"/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année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(classe de Terminale)</a:t>
            </a:r>
            <a:endParaRPr lang="fr-FR" sz="3200" baseline="30000" dirty="0"/>
          </a:p>
        </p:txBody>
      </p:sp>
      <p:pic>
        <p:nvPicPr>
          <p:cNvPr id="5" name="Image 4" descr="téléchargement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57166"/>
            <a:ext cx="2143140" cy="107157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11560" y="1844824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1" u="sng" dirty="0" smtClean="0"/>
              <a:t>Objectifs</a:t>
            </a:r>
            <a:endParaRPr lang="fr-FR" sz="4400" b="1" i="1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2708920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Conduite véhicule articulé (catégorie CE)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Epreuve plateau CE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Examen du permis CE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643050"/>
            <a:ext cx="2368068" cy="177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286512" y="3429000"/>
            <a:ext cx="2217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Véhicule catégorie CE</a:t>
            </a:r>
            <a:endParaRPr lang="fr-FR" b="1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6643702" y="61436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Plateau CE</a:t>
            </a:r>
            <a:endParaRPr lang="fr-FR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618090" y="4293096"/>
            <a:ext cx="425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- Stage (PFMP) en entreprise de 4 semaines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90523" y="4771018"/>
            <a:ext cx="459606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Stage (PFMP) de 4 semaines au lycée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Épreuve du Bac (dont restitution PFMP à oral)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16" name="20210308_15240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652120" y="386104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6215074" cy="1214446"/>
          </a:xfrm>
          <a:prstGeom prst="rect">
            <a:avLst/>
          </a:prstGeom>
          <a:solidFill>
            <a:srgbClr val="0BB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téléchargement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57166"/>
            <a:ext cx="2143140" cy="1071570"/>
          </a:xfrm>
          <a:prstGeom prst="rect">
            <a:avLst/>
          </a:prstGeom>
        </p:spPr>
      </p:pic>
      <p:pic>
        <p:nvPicPr>
          <p:cNvPr id="4" name="Image 3" descr="Capture d’écran 2021-02-25 1221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72817"/>
            <a:ext cx="8568952" cy="50851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40466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Exemple emploi du temps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(Classe de Première)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3848" y="1772816"/>
            <a:ext cx="25922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427</Words>
  <Application>Microsoft Office PowerPoint</Application>
  <PresentationFormat>Affichage à l'écran (4:3)</PresentationFormat>
  <Paragraphs>116</Paragraphs>
  <Slides>13</Slides>
  <Notes>0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maxence.regnier</dc:creator>
  <cp:lastModifiedBy>sandr</cp:lastModifiedBy>
  <cp:revision>35</cp:revision>
  <dcterms:created xsi:type="dcterms:W3CDTF">2021-01-26T13:11:11Z</dcterms:created>
  <dcterms:modified xsi:type="dcterms:W3CDTF">2021-03-09T20:35:14Z</dcterms:modified>
</cp:coreProperties>
</file>