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7" r:id="rId2"/>
    <p:sldId id="258" r:id="rId3"/>
    <p:sldId id="263" r:id="rId4"/>
    <p:sldId id="259" r:id="rId5"/>
    <p:sldId id="260" r:id="rId6"/>
    <p:sldId id="261" r:id="rId7"/>
    <p:sldId id="262" r:id="rId8"/>
    <p:sldId id="264" r:id="rId9"/>
    <p:sldId id="266" r:id="rId10"/>
    <p:sldId id="265" r:id="rId11"/>
  </p:sldIdLst>
  <p:sldSz cx="6858000" cy="9144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66FFFF"/>
    <a:srgbClr val="00FF99"/>
    <a:srgbClr val="66FF33"/>
    <a:srgbClr val="00CCFF"/>
    <a:srgbClr val="00FFFF"/>
    <a:srgbClr val="FF99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67" autoAdjust="0"/>
    <p:restoredTop sz="86397" autoAdjust="0"/>
  </p:normalViewPr>
  <p:slideViewPr>
    <p:cSldViewPr>
      <p:cViewPr>
        <p:scale>
          <a:sx n="70" d="100"/>
          <a:sy n="70" d="100"/>
        </p:scale>
        <p:origin x="-3228" y="-54"/>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A79102-6E30-4753-96CD-24C509FDCDC4}" type="datetimeFigureOut">
              <a:rPr lang="fr-FR" smtClean="0"/>
              <a:t>15/04/2016</a:t>
            </a:fld>
            <a:endParaRPr lang="fr-FR"/>
          </a:p>
        </p:txBody>
      </p:sp>
      <p:sp>
        <p:nvSpPr>
          <p:cNvPr id="4" name="Espace réservé de l'image des diapositives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1BD4E4-28D3-4710-A789-BA34F394F305}" type="slidenum">
              <a:rPr lang="fr-FR" smtClean="0"/>
              <a:t>‹N°›</a:t>
            </a:fld>
            <a:endParaRPr lang="fr-FR"/>
          </a:p>
        </p:txBody>
      </p:sp>
    </p:spTree>
    <p:extLst>
      <p:ext uri="{BB962C8B-B14F-4D97-AF65-F5344CB8AC3E}">
        <p14:creationId xmlns:p14="http://schemas.microsoft.com/office/powerpoint/2010/main" val="3346426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000250" y="0"/>
            <a:ext cx="4857750" cy="9144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Connecteur droit 8"/>
          <p:cNvSpPr>
            <a:spLocks noChangeShapeType="1"/>
          </p:cNvSpPr>
          <p:nvPr/>
        </p:nvSpPr>
        <p:spPr bwMode="auto">
          <a:xfrm rot="16200000">
            <a:off x="-2571750" y="4572000"/>
            <a:ext cx="9144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re 11"/>
          <p:cNvSpPr>
            <a:spLocks noGrp="1"/>
          </p:cNvSpPr>
          <p:nvPr>
            <p:ph type="ctrTitle"/>
          </p:nvPr>
        </p:nvSpPr>
        <p:spPr>
          <a:xfrm>
            <a:off x="2525151" y="711200"/>
            <a:ext cx="3829050" cy="3824224"/>
          </a:xfrm>
        </p:spPr>
        <p:txBody>
          <a:bodyPr lIns="45720" tIns="0" rIns="45720">
            <a:noAutofit/>
          </a:bodyPr>
          <a:lstStyle>
            <a:lvl1pPr algn="r">
              <a:defRPr sz="4200" b="1"/>
            </a:lvl1pPr>
            <a:extLst/>
          </a:lstStyle>
          <a:p>
            <a:r>
              <a:rPr kumimoji="0" lang="fr-FR" smtClean="0"/>
              <a:t>Modifiez le style du titre</a:t>
            </a:r>
            <a:endParaRPr kumimoji="0" lang="en-US"/>
          </a:p>
        </p:txBody>
      </p:sp>
      <p:sp>
        <p:nvSpPr>
          <p:cNvPr id="25" name="Sous-titre 24"/>
          <p:cNvSpPr>
            <a:spLocks noGrp="1"/>
          </p:cNvSpPr>
          <p:nvPr>
            <p:ph type="subTitle" idx="1"/>
          </p:nvPr>
        </p:nvSpPr>
        <p:spPr>
          <a:xfrm>
            <a:off x="2515831" y="4719819"/>
            <a:ext cx="3836084" cy="1468331"/>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Modifiez le style des sous-titres du masque</a:t>
            </a:r>
            <a:endParaRPr kumimoji="0" lang="en-US"/>
          </a:p>
        </p:txBody>
      </p:sp>
      <p:sp>
        <p:nvSpPr>
          <p:cNvPr id="31" name="Espace réservé de la date 30"/>
          <p:cNvSpPr>
            <a:spLocks noGrp="1"/>
          </p:cNvSpPr>
          <p:nvPr>
            <p:ph type="dt" sz="half" idx="10"/>
          </p:nvPr>
        </p:nvSpPr>
        <p:spPr>
          <a:xfrm>
            <a:off x="4403418" y="8743928"/>
            <a:ext cx="1501848" cy="302536"/>
          </a:xfrm>
        </p:spPr>
        <p:txBody>
          <a:bodyPr/>
          <a:lstStyle>
            <a:lvl1pPr>
              <a:defRPr lang="en-US" smtClean="0">
                <a:solidFill>
                  <a:srgbClr val="FFFFFF"/>
                </a:solidFill>
              </a:defRPr>
            </a:lvl1pPr>
            <a:extLst/>
          </a:lstStyle>
          <a:p>
            <a:fld id="{CC6B1207-9E0F-4BCE-B08C-ED4FB0EAB33B}" type="datetimeFigureOut">
              <a:rPr lang="fr-FR" smtClean="0"/>
              <a:t>15/04/2016</a:t>
            </a:fld>
            <a:endParaRPr lang="fr-FR"/>
          </a:p>
        </p:txBody>
      </p:sp>
      <p:sp>
        <p:nvSpPr>
          <p:cNvPr id="18" name="Espace réservé du pied de page 17"/>
          <p:cNvSpPr>
            <a:spLocks noGrp="1"/>
          </p:cNvSpPr>
          <p:nvPr>
            <p:ph type="ftr" sz="quarter" idx="11"/>
          </p:nvPr>
        </p:nvSpPr>
        <p:spPr>
          <a:xfrm>
            <a:off x="2114550" y="8743928"/>
            <a:ext cx="2195792" cy="304800"/>
          </a:xfrm>
        </p:spPr>
        <p:txBody>
          <a:bodyPr/>
          <a:lstStyle>
            <a:lvl1pPr>
              <a:defRPr lang="en-US" dirty="0">
                <a:solidFill>
                  <a:srgbClr val="FFFFFF"/>
                </a:solidFill>
              </a:defRPr>
            </a:lvl1pPr>
            <a:extLst/>
          </a:lstStyle>
          <a:p>
            <a:endParaRPr lang="fr-FR"/>
          </a:p>
        </p:txBody>
      </p:sp>
      <p:sp>
        <p:nvSpPr>
          <p:cNvPr id="29" name="Espace réservé du numéro de diapositive 28"/>
          <p:cNvSpPr>
            <a:spLocks noGrp="1"/>
          </p:cNvSpPr>
          <p:nvPr>
            <p:ph type="sldNum" sz="quarter" idx="12"/>
          </p:nvPr>
        </p:nvSpPr>
        <p:spPr>
          <a:xfrm>
            <a:off x="5910663" y="8741664"/>
            <a:ext cx="441252" cy="304800"/>
          </a:xfrm>
        </p:spPr>
        <p:txBody>
          <a:bodyPr/>
          <a:lstStyle>
            <a:lvl1pPr>
              <a:defRPr lang="en-US" smtClean="0">
                <a:solidFill>
                  <a:srgbClr val="FFFFFF"/>
                </a:solidFill>
              </a:defRPr>
            </a:lvl1pPr>
            <a:extLst/>
          </a:lstStyle>
          <a:p>
            <a:fld id="{3C524D52-4623-4CF6-8DF4-3AA1D06482BF}"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CC6B1207-9E0F-4BCE-B08C-ED4FB0EAB33B}" type="datetimeFigureOut">
              <a:rPr lang="fr-FR" smtClean="0"/>
              <a:t>15/04/2016</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3C524D52-4623-4CF6-8DF4-3AA1D06482BF}"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14900" y="366608"/>
            <a:ext cx="1143000" cy="7802033"/>
          </a:xfrm>
        </p:spPr>
        <p:txBody>
          <a:bodyPr vert="eaVert" anchor="t"/>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342900" y="366190"/>
            <a:ext cx="4514850" cy="7802033"/>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3182112" y="8743928"/>
            <a:ext cx="1501848" cy="302536"/>
          </a:xfrm>
        </p:spPr>
        <p:txBody>
          <a:bodyPr/>
          <a:lstStyle>
            <a:extLst/>
          </a:lstStyle>
          <a:p>
            <a:fld id="{CC6B1207-9E0F-4BCE-B08C-ED4FB0EAB33B}" type="datetimeFigureOut">
              <a:rPr lang="fr-FR" smtClean="0"/>
              <a:t>15/04/2016</a:t>
            </a:fld>
            <a:endParaRPr lang="fr-FR"/>
          </a:p>
        </p:txBody>
      </p:sp>
      <p:sp>
        <p:nvSpPr>
          <p:cNvPr id="5" name="Espace réservé du pied de page 4"/>
          <p:cNvSpPr>
            <a:spLocks noGrp="1"/>
          </p:cNvSpPr>
          <p:nvPr>
            <p:ph type="ftr" sz="quarter" idx="11"/>
          </p:nvPr>
        </p:nvSpPr>
        <p:spPr>
          <a:xfrm>
            <a:off x="342900" y="8741664"/>
            <a:ext cx="2743200" cy="304800"/>
          </a:xfrm>
        </p:spPr>
        <p:txBody>
          <a:bodyPr/>
          <a:lstStyle>
            <a:extLst/>
          </a:lstStyle>
          <a:p>
            <a:endParaRPr lang="fr-FR"/>
          </a:p>
        </p:txBody>
      </p:sp>
      <p:sp>
        <p:nvSpPr>
          <p:cNvPr id="6" name="Espace réservé du numéro de diapositive 5"/>
          <p:cNvSpPr>
            <a:spLocks noGrp="1"/>
          </p:cNvSpPr>
          <p:nvPr>
            <p:ph type="sldNum" sz="quarter" idx="12"/>
          </p:nvPr>
        </p:nvSpPr>
        <p:spPr>
          <a:xfrm>
            <a:off x="4690872" y="8737600"/>
            <a:ext cx="441252" cy="304800"/>
          </a:xfrm>
        </p:spPr>
        <p:txBody>
          <a:bodyPr/>
          <a:lstStyle>
            <a:lvl1pPr>
              <a:defRPr>
                <a:solidFill>
                  <a:schemeClr val="tx2"/>
                </a:solidFill>
              </a:defRPr>
            </a:lvl1pPr>
            <a:extLst/>
          </a:lstStyle>
          <a:p>
            <a:fld id="{3C524D52-4623-4CF6-8DF4-3AA1D06482BF}"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CC6B1207-9E0F-4BCE-B08C-ED4FB0EAB33B}" type="datetimeFigureOut">
              <a:rPr lang="fr-FR" smtClean="0"/>
              <a:t>15/04/2016</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3C524D52-4623-4CF6-8DF4-3AA1D06482BF}"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800100" y="3762450"/>
            <a:ext cx="4691616" cy="1816100"/>
          </a:xfrm>
        </p:spPr>
        <p:txBody>
          <a:bodyPr tIns="0" anchor="t"/>
          <a:lstStyle>
            <a:lvl1pPr algn="r">
              <a:buNone/>
              <a:defRPr sz="4200" b="1" cap="all"/>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800100" y="2540001"/>
            <a:ext cx="4691616" cy="991343"/>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a:xfrm>
            <a:off x="3543179" y="8742413"/>
            <a:ext cx="1501848" cy="302536"/>
          </a:xfrm>
        </p:spPr>
        <p:txBody>
          <a:bodyPr bIns="0" anchor="b"/>
          <a:lstStyle>
            <a:lvl1pPr>
              <a:defRPr>
                <a:solidFill>
                  <a:schemeClr val="tx2"/>
                </a:solidFill>
              </a:defRPr>
            </a:lvl1pPr>
            <a:extLst/>
          </a:lstStyle>
          <a:p>
            <a:fld id="{CC6B1207-9E0F-4BCE-B08C-ED4FB0EAB33B}" type="datetimeFigureOut">
              <a:rPr lang="fr-FR" smtClean="0"/>
              <a:t>15/04/2016</a:t>
            </a:fld>
            <a:endParaRPr lang="fr-FR"/>
          </a:p>
        </p:txBody>
      </p:sp>
      <p:sp>
        <p:nvSpPr>
          <p:cNvPr id="5" name="Espace réservé du pied de page 4"/>
          <p:cNvSpPr>
            <a:spLocks noGrp="1"/>
          </p:cNvSpPr>
          <p:nvPr>
            <p:ph type="ftr" sz="quarter" idx="11"/>
          </p:nvPr>
        </p:nvSpPr>
        <p:spPr>
          <a:xfrm>
            <a:off x="1301519" y="8742413"/>
            <a:ext cx="2171700" cy="304800"/>
          </a:xfrm>
        </p:spPr>
        <p:txBody>
          <a:bodyPr bIns="0" anchor="b"/>
          <a:lstStyle>
            <a:lvl1pPr>
              <a:defRPr>
                <a:solidFill>
                  <a:schemeClr val="tx2"/>
                </a:solidFill>
              </a:defRPr>
            </a:lvl1pPr>
            <a:extLst/>
          </a:lstStyle>
          <a:p>
            <a:endParaRPr lang="fr-FR"/>
          </a:p>
        </p:txBody>
      </p:sp>
      <p:sp>
        <p:nvSpPr>
          <p:cNvPr id="6" name="Espace réservé du numéro de diapositive 5"/>
          <p:cNvSpPr>
            <a:spLocks noGrp="1"/>
          </p:cNvSpPr>
          <p:nvPr>
            <p:ph type="sldNum" sz="quarter" idx="12"/>
          </p:nvPr>
        </p:nvSpPr>
        <p:spPr>
          <a:xfrm>
            <a:off x="5050464" y="8740149"/>
            <a:ext cx="441252" cy="304800"/>
          </a:xfrm>
        </p:spPr>
        <p:txBody>
          <a:bodyPr/>
          <a:lstStyle>
            <a:extLst/>
          </a:lstStyle>
          <a:p>
            <a:fld id="{3C524D52-4623-4CF6-8DF4-3AA1D06482BF}"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342900" y="426720"/>
            <a:ext cx="5431536" cy="1524000"/>
          </a:xfrm>
        </p:spPr>
        <p:txBody>
          <a:bodyPr/>
          <a:lstStyle>
            <a:extLst/>
          </a:lstStyle>
          <a:p>
            <a:r>
              <a:rPr kumimoji="0" lang="fr-FR" smtClean="0"/>
              <a:t>Modifiez le style du titre</a:t>
            </a:r>
            <a:endParaRPr kumimoji="0" lang="en-US"/>
          </a:p>
        </p:txBody>
      </p:sp>
      <p:sp>
        <p:nvSpPr>
          <p:cNvPr id="3" name="Espace réservé du contenu 2"/>
          <p:cNvSpPr>
            <a:spLocks noGrp="1"/>
          </p:cNvSpPr>
          <p:nvPr>
            <p:ph sz="half" idx="1"/>
          </p:nvPr>
        </p:nvSpPr>
        <p:spPr>
          <a:xfrm>
            <a:off x="342900" y="2133601"/>
            <a:ext cx="2640330" cy="6034617"/>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3134106" y="2133601"/>
            <a:ext cx="2640330" cy="6034617"/>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CC6B1207-9E0F-4BCE-B08C-ED4FB0EAB33B}" type="datetimeFigureOut">
              <a:rPr lang="fr-FR" smtClean="0"/>
              <a:t>15/04/2016</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3C524D52-4623-4CF6-8DF4-3AA1D06482BF}"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42900" y="426720"/>
            <a:ext cx="5431536" cy="1524000"/>
          </a:xfrm>
        </p:spPr>
        <p:txBody>
          <a:bodyPr anchor="b"/>
          <a:lstStyle>
            <a:lvl1pPr>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342900" y="7823200"/>
            <a:ext cx="2640330" cy="6096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3134106" y="7823200"/>
            <a:ext cx="2640330" cy="6096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342900" y="2282453"/>
            <a:ext cx="2640330" cy="54864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3134106" y="2282453"/>
            <a:ext cx="2640330" cy="54864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CC6B1207-9E0F-4BCE-B08C-ED4FB0EAB33B}" type="datetimeFigureOut">
              <a:rPr lang="fr-FR" smtClean="0"/>
              <a:t>15/04/2016</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3C524D52-4623-4CF6-8DF4-3AA1D06482BF}"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342900" y="426720"/>
            <a:ext cx="5431536" cy="1524000"/>
          </a:xfrm>
        </p:spPr>
        <p:txBody>
          <a:bodyPr/>
          <a:lstStyle>
            <a:extLst/>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extLst/>
          </a:lstStyle>
          <a:p>
            <a:fld id="{CC6B1207-9E0F-4BCE-B08C-ED4FB0EAB33B}" type="datetimeFigureOut">
              <a:rPr lang="fr-FR" smtClean="0"/>
              <a:t>15/04/2016</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3C524D52-4623-4CF6-8DF4-3AA1D06482BF}"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solidFill>
                  <a:schemeClr val="tx2"/>
                </a:solidFill>
              </a:defRPr>
            </a:lvl1pPr>
            <a:extLst/>
          </a:lstStyle>
          <a:p>
            <a:fld id="{CC6B1207-9E0F-4BCE-B08C-ED4FB0EAB33B}" type="datetimeFigureOut">
              <a:rPr lang="fr-FR" smtClean="0"/>
              <a:t>15/04/2016</a:t>
            </a:fld>
            <a:endParaRPr lang="fr-FR"/>
          </a:p>
        </p:txBody>
      </p:sp>
      <p:sp>
        <p:nvSpPr>
          <p:cNvPr id="3" name="Espace réservé du pied de page 2"/>
          <p:cNvSpPr>
            <a:spLocks noGrp="1"/>
          </p:cNvSpPr>
          <p:nvPr>
            <p:ph type="ftr" sz="quarter" idx="11"/>
          </p:nvPr>
        </p:nvSpPr>
        <p:spPr/>
        <p:txBody>
          <a:bodyPr/>
          <a:lstStyle>
            <a:lvl1pPr>
              <a:defRPr>
                <a:solidFill>
                  <a:schemeClr val="tx2"/>
                </a:solidFill>
              </a:defRPr>
            </a:lvl1pPr>
            <a:extLst/>
          </a:lstStyle>
          <a:p>
            <a:endParaRPr lang="fr-FR"/>
          </a:p>
        </p:txBody>
      </p:sp>
      <p:sp>
        <p:nvSpPr>
          <p:cNvPr id="4" name="Espace réservé du numéro de diapositive 3"/>
          <p:cNvSpPr>
            <a:spLocks noGrp="1"/>
          </p:cNvSpPr>
          <p:nvPr>
            <p:ph type="sldNum" sz="quarter" idx="12"/>
          </p:nvPr>
        </p:nvSpPr>
        <p:spPr/>
        <p:txBody>
          <a:bodyPr/>
          <a:lstStyle>
            <a:extLst/>
          </a:lstStyle>
          <a:p>
            <a:fld id="{3C524D52-4623-4CF6-8DF4-3AA1D06482BF}"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04800"/>
            <a:ext cx="4423410" cy="1564640"/>
          </a:xfrm>
        </p:spPr>
        <p:txBody>
          <a:bodyPr wrap="square" anchor="b"/>
          <a:lstStyle>
            <a:lvl1pPr algn="l">
              <a:buNone/>
              <a:defRPr lang="en-US" sz="2400" baseline="0" smtClean="0"/>
            </a:lvl1pPr>
            <a:extLst/>
          </a:lstStyle>
          <a:p>
            <a:r>
              <a:rPr kumimoji="0" lang="fr-FR" smtClean="0"/>
              <a:t>Modifiez le style du titre</a:t>
            </a:r>
            <a:endParaRPr kumimoji="0" lang="en-US"/>
          </a:p>
        </p:txBody>
      </p:sp>
      <p:sp>
        <p:nvSpPr>
          <p:cNvPr id="3" name="Espace réservé du texte 2"/>
          <p:cNvSpPr>
            <a:spLocks noGrp="1"/>
          </p:cNvSpPr>
          <p:nvPr>
            <p:ph type="body" idx="2"/>
          </p:nvPr>
        </p:nvSpPr>
        <p:spPr>
          <a:xfrm>
            <a:off x="342900" y="1996555"/>
            <a:ext cx="4423410" cy="803349"/>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342900" y="2844800"/>
            <a:ext cx="5429250" cy="582900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CC6B1207-9E0F-4BCE-B08C-ED4FB0EAB33B}" type="datetimeFigureOut">
              <a:rPr lang="fr-FR" smtClean="0"/>
              <a:t>15/04/2016</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3C524D52-4623-4CF6-8DF4-3AA1D06482BF}"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448477" y="1339558"/>
            <a:ext cx="3239645" cy="5750097"/>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447530" y="1331756"/>
            <a:ext cx="3239645" cy="575009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1"/>
          <p:cNvSpPr>
            <a:spLocks noGrp="1"/>
          </p:cNvSpPr>
          <p:nvPr>
            <p:ph type="title"/>
          </p:nvPr>
        </p:nvSpPr>
        <p:spPr>
          <a:xfrm>
            <a:off x="4041824" y="1524000"/>
            <a:ext cx="2571750" cy="27432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fr-FR" smtClean="0"/>
              <a:t>Modifiez le style du titre</a:t>
            </a:r>
            <a:endParaRPr kumimoji="0" lang="en-US" dirty="0"/>
          </a:p>
        </p:txBody>
      </p:sp>
      <p:sp>
        <p:nvSpPr>
          <p:cNvPr id="4" name="Espace réservé du texte 3"/>
          <p:cNvSpPr>
            <a:spLocks noGrp="1"/>
          </p:cNvSpPr>
          <p:nvPr>
            <p:ph type="body" sz="half" idx="2"/>
          </p:nvPr>
        </p:nvSpPr>
        <p:spPr>
          <a:xfrm>
            <a:off x="4041824" y="4378179"/>
            <a:ext cx="2571750" cy="256032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fr-FR" smtClean="0"/>
              <a:t>Modifiez les styles du texte du masque</a:t>
            </a:r>
          </a:p>
        </p:txBody>
      </p:sp>
      <p:sp>
        <p:nvSpPr>
          <p:cNvPr id="5" name="Espace réservé de la date 4"/>
          <p:cNvSpPr>
            <a:spLocks noGrp="1"/>
          </p:cNvSpPr>
          <p:nvPr>
            <p:ph type="dt" sz="half" idx="10"/>
          </p:nvPr>
        </p:nvSpPr>
        <p:spPr/>
        <p:txBody>
          <a:bodyPr/>
          <a:lstStyle>
            <a:extLst/>
          </a:lstStyle>
          <a:p>
            <a:fld id="{CC6B1207-9E0F-4BCE-B08C-ED4FB0EAB33B}" type="datetimeFigureOut">
              <a:rPr lang="fr-FR" smtClean="0"/>
              <a:t>15/04/2016</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3C524D52-4623-4CF6-8DF4-3AA1D06482BF}" type="slidenum">
              <a:rPr lang="fr-FR" smtClean="0"/>
              <a:t>‹N°›</a:t>
            </a:fld>
            <a:endParaRPr lang="fr-FR"/>
          </a:p>
        </p:txBody>
      </p:sp>
      <p:sp>
        <p:nvSpPr>
          <p:cNvPr id="10" name="Espace réservé pour une image  9"/>
          <p:cNvSpPr>
            <a:spLocks noGrp="1"/>
          </p:cNvSpPr>
          <p:nvPr>
            <p:ph type="pic" idx="1"/>
          </p:nvPr>
        </p:nvSpPr>
        <p:spPr>
          <a:xfrm>
            <a:off x="497762" y="1388003"/>
            <a:ext cx="3154680" cy="560832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fr-FR" smtClean="0"/>
              <a:t>Cliquez sur l'icône pour ajouter une image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6115050" y="0"/>
            <a:ext cx="742950" cy="9144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Espace réservé du titre 2"/>
          <p:cNvSpPr>
            <a:spLocks noGrp="1"/>
          </p:cNvSpPr>
          <p:nvPr>
            <p:ph type="title"/>
          </p:nvPr>
        </p:nvSpPr>
        <p:spPr>
          <a:xfrm>
            <a:off x="342900" y="426720"/>
            <a:ext cx="5429250" cy="1524000"/>
          </a:xfrm>
          <a:prstGeom prst="rect">
            <a:avLst/>
          </a:prstGeom>
        </p:spPr>
        <p:txBody>
          <a:bodyPr vert="horz" lIns="45720" tIns="0" rIns="45720" bIns="0" anchor="b" anchorCtr="0">
            <a:normAutofit/>
          </a:bodyPr>
          <a:lstStyle>
            <a:extLst/>
          </a:lstStyle>
          <a:p>
            <a:r>
              <a:rPr kumimoji="0" lang="fr-FR" smtClean="0"/>
              <a:t>Modifiez le style du titre</a:t>
            </a:r>
            <a:endParaRPr kumimoji="0" lang="en-US"/>
          </a:p>
        </p:txBody>
      </p:sp>
      <p:sp>
        <p:nvSpPr>
          <p:cNvPr id="31" name="Espace réservé du texte 30"/>
          <p:cNvSpPr>
            <a:spLocks noGrp="1"/>
          </p:cNvSpPr>
          <p:nvPr>
            <p:ph type="body" idx="1"/>
          </p:nvPr>
        </p:nvSpPr>
        <p:spPr>
          <a:xfrm>
            <a:off x="342900" y="2145888"/>
            <a:ext cx="5429250" cy="6461760"/>
          </a:xfrm>
          <a:prstGeom prst="rect">
            <a:avLst/>
          </a:prstGeom>
        </p:spPr>
        <p:txBody>
          <a:bodyPr vert="horz">
            <a:normAutofit/>
          </a:bodyPr>
          <a:lstStyle>
            <a:extLst/>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7" name="Espace réservé de la date 26"/>
          <p:cNvSpPr>
            <a:spLocks noGrp="1"/>
          </p:cNvSpPr>
          <p:nvPr>
            <p:ph type="dt" sz="half" idx="2"/>
          </p:nvPr>
        </p:nvSpPr>
        <p:spPr>
          <a:xfrm>
            <a:off x="3184452" y="8743928"/>
            <a:ext cx="1501848" cy="302536"/>
          </a:xfrm>
          <a:prstGeom prst="rect">
            <a:avLst/>
          </a:prstGeom>
        </p:spPr>
        <p:txBody>
          <a:bodyPr vert="horz" tIns="0" bIns="0" anchor="b"/>
          <a:lstStyle>
            <a:lvl1pPr algn="l" eaLnBrk="1" latinLnBrk="0" hangingPunct="1">
              <a:defRPr kumimoji="0" sz="1000">
                <a:solidFill>
                  <a:schemeClr val="tx2"/>
                </a:solidFill>
              </a:defRPr>
            </a:lvl1pPr>
            <a:extLst/>
          </a:lstStyle>
          <a:p>
            <a:fld id="{CC6B1207-9E0F-4BCE-B08C-ED4FB0EAB33B}" type="datetimeFigureOut">
              <a:rPr lang="fr-FR" smtClean="0"/>
              <a:t>15/04/2016</a:t>
            </a:fld>
            <a:endParaRPr lang="fr-FR"/>
          </a:p>
        </p:txBody>
      </p:sp>
      <p:sp>
        <p:nvSpPr>
          <p:cNvPr id="4" name="Espace réservé du pied de page 3"/>
          <p:cNvSpPr>
            <a:spLocks noGrp="1"/>
          </p:cNvSpPr>
          <p:nvPr>
            <p:ph type="ftr" sz="quarter" idx="3"/>
          </p:nvPr>
        </p:nvSpPr>
        <p:spPr>
          <a:xfrm>
            <a:off x="342900" y="8743928"/>
            <a:ext cx="2743200" cy="304800"/>
          </a:xfrm>
          <a:prstGeom prst="rect">
            <a:avLst/>
          </a:prstGeom>
        </p:spPr>
        <p:txBody>
          <a:bodyPr vert="horz" tIns="0" bIns="0" anchor="b"/>
          <a:lstStyle>
            <a:lvl1pPr algn="r" eaLnBrk="1" latinLnBrk="0" hangingPunct="1">
              <a:defRPr kumimoji="0" sz="1000">
                <a:solidFill>
                  <a:schemeClr val="tx2"/>
                </a:solidFill>
              </a:defRPr>
            </a:lvl1pPr>
            <a:extLst/>
          </a:lstStyle>
          <a:p>
            <a:endParaRPr lang="fr-FR"/>
          </a:p>
        </p:txBody>
      </p:sp>
      <p:sp>
        <p:nvSpPr>
          <p:cNvPr id="16" name="Espace réservé du numéro de diapositive 15"/>
          <p:cNvSpPr>
            <a:spLocks noGrp="1"/>
          </p:cNvSpPr>
          <p:nvPr>
            <p:ph type="sldNum" sz="quarter" idx="4"/>
          </p:nvPr>
        </p:nvSpPr>
        <p:spPr>
          <a:xfrm>
            <a:off x="4688586" y="8741664"/>
            <a:ext cx="441252" cy="304800"/>
          </a:xfrm>
          <a:prstGeom prst="rect">
            <a:avLst/>
          </a:prstGeom>
        </p:spPr>
        <p:txBody>
          <a:bodyPr vert="horz" lIns="0" tIns="0" rIns="0" bIns="0" anchor="b"/>
          <a:lstStyle>
            <a:lvl1pPr algn="r" eaLnBrk="1" latinLnBrk="0" hangingPunct="1">
              <a:defRPr kumimoji="0" sz="1100">
                <a:solidFill>
                  <a:schemeClr val="tx2"/>
                </a:solidFill>
              </a:defRPr>
            </a:lvl1pPr>
            <a:extLst/>
          </a:lstStyle>
          <a:p>
            <a:fld id="{3C524D52-4623-4CF6-8DF4-3AA1D06482BF}"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g"/><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7.xml"/><Relationship Id="rId4" Type="http://schemas.openxmlformats.org/officeDocument/2006/relationships/image" Target="../media/image3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069" y="3430141"/>
            <a:ext cx="4464496" cy="29684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2667" y="-180528"/>
            <a:ext cx="2810221" cy="1605517"/>
          </a:xfrm>
          <a:prstGeom prst="rect">
            <a:avLst/>
          </a:prstGeom>
          <a:ln>
            <a:noFill/>
          </a:ln>
          <a:effectLst>
            <a:outerShdw blurRad="292100" dist="139700" dir="2700000" algn="tl" rotWithShape="0">
              <a:srgbClr val="333333">
                <a:alpha val="65000"/>
              </a:srgbClr>
            </a:outerShdw>
          </a:effectLst>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963" y="219114"/>
            <a:ext cx="3195579" cy="9685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Organigramme : Bande perforée 5"/>
          <p:cNvSpPr/>
          <p:nvPr/>
        </p:nvSpPr>
        <p:spPr>
          <a:xfrm>
            <a:off x="1783751" y="1424989"/>
            <a:ext cx="3044025" cy="1434932"/>
          </a:xfrm>
          <a:prstGeom prst="flowChartPunchedTap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2120958" y="1698653"/>
            <a:ext cx="2603418" cy="923330"/>
          </a:xfrm>
          <a:prstGeom prst="rect">
            <a:avLst/>
          </a:prstGeom>
          <a:noFill/>
        </p:spPr>
        <p:txBody>
          <a:bodyPr wrap="square" rtlCol="0">
            <a:spAutoFit/>
          </a:bodyPr>
          <a:lstStyle/>
          <a:p>
            <a:pPr algn="ctr"/>
            <a:r>
              <a:rPr lang="fr-FR" b="1" dirty="0" smtClean="0">
                <a:solidFill>
                  <a:srgbClr val="000000"/>
                </a:solidFill>
                <a:latin typeface="Arial" panose="020B0604020202020204" pitchFamily="34" charset="0"/>
                <a:cs typeface="Arial" panose="020B0604020202020204" pitchFamily="34" charset="0"/>
              </a:rPr>
              <a:t>Gazette Service Régional UNSS Poitiers</a:t>
            </a:r>
            <a:endParaRPr lang="fr-FR" b="1" dirty="0">
              <a:solidFill>
                <a:srgbClr val="000000"/>
              </a:solidFill>
              <a:latin typeface="Arial" panose="020B0604020202020204" pitchFamily="34" charset="0"/>
              <a:cs typeface="Arial" panose="020B0604020202020204" pitchFamily="34" charset="0"/>
            </a:endParaRPr>
          </a:p>
        </p:txBody>
      </p:sp>
      <p:sp>
        <p:nvSpPr>
          <p:cNvPr id="8" name="Arrondir un rectangle avec un coin diagonal 7"/>
          <p:cNvSpPr/>
          <p:nvPr/>
        </p:nvSpPr>
        <p:spPr>
          <a:xfrm>
            <a:off x="91820" y="7409000"/>
            <a:ext cx="3456384" cy="1440160"/>
          </a:xfrm>
          <a:prstGeom prst="round2Diag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91820" y="7409000"/>
            <a:ext cx="3384376" cy="1477328"/>
          </a:xfrm>
          <a:prstGeom prst="rect">
            <a:avLst/>
          </a:prstGeom>
          <a:noFill/>
        </p:spPr>
        <p:txBody>
          <a:bodyPr wrap="square" rtlCol="0">
            <a:spAutoFit/>
          </a:bodyPr>
          <a:lstStyle/>
          <a:p>
            <a:pPr algn="ctr"/>
            <a:r>
              <a:rPr lang="fr-FR" dirty="0" smtClean="0">
                <a:solidFill>
                  <a:srgbClr val="000000"/>
                </a:solidFill>
                <a:latin typeface="Arial" panose="020B0604020202020204" pitchFamily="34" charset="0"/>
                <a:cs typeface="Arial" panose="020B0604020202020204" pitchFamily="34" charset="0"/>
              </a:rPr>
              <a:t>SR UNSS Poitiers</a:t>
            </a:r>
          </a:p>
          <a:p>
            <a:pPr algn="ctr"/>
            <a:r>
              <a:rPr lang="fr-FR" dirty="0" smtClean="0">
                <a:solidFill>
                  <a:srgbClr val="000000"/>
                </a:solidFill>
                <a:latin typeface="Arial" panose="020B0604020202020204" pitchFamily="34" charset="0"/>
                <a:cs typeface="Arial" panose="020B0604020202020204" pitchFamily="34" charset="0"/>
              </a:rPr>
              <a:t>63 rue de la </a:t>
            </a:r>
            <a:r>
              <a:rPr lang="fr-FR" dirty="0" err="1" smtClean="0">
                <a:solidFill>
                  <a:srgbClr val="000000"/>
                </a:solidFill>
                <a:latin typeface="Arial" panose="020B0604020202020204" pitchFamily="34" charset="0"/>
                <a:cs typeface="Arial" panose="020B0604020202020204" pitchFamily="34" charset="0"/>
              </a:rPr>
              <a:t>Bugellerie</a:t>
            </a:r>
            <a:endParaRPr lang="fr-FR" dirty="0" smtClean="0">
              <a:solidFill>
                <a:srgbClr val="000000"/>
              </a:solidFill>
              <a:latin typeface="Arial" panose="020B0604020202020204" pitchFamily="34" charset="0"/>
              <a:cs typeface="Arial" panose="020B0604020202020204" pitchFamily="34" charset="0"/>
            </a:endParaRPr>
          </a:p>
          <a:p>
            <a:pPr algn="ctr"/>
            <a:r>
              <a:rPr lang="fr-FR" dirty="0" smtClean="0">
                <a:solidFill>
                  <a:srgbClr val="000000"/>
                </a:solidFill>
                <a:latin typeface="Arial" panose="020B0604020202020204" pitchFamily="34" charset="0"/>
                <a:cs typeface="Arial" panose="020B0604020202020204" pitchFamily="34" charset="0"/>
              </a:rPr>
              <a:t>86 000 Poitiers</a:t>
            </a:r>
          </a:p>
          <a:p>
            <a:pPr algn="ctr"/>
            <a:r>
              <a:rPr lang="fr-FR" dirty="0" smtClean="0">
                <a:solidFill>
                  <a:srgbClr val="000000"/>
                </a:solidFill>
                <a:latin typeface="Arial" panose="020B0604020202020204" pitchFamily="34" charset="0"/>
                <a:cs typeface="Arial" panose="020B0604020202020204" pitchFamily="34" charset="0"/>
              </a:rPr>
              <a:t>0549362000</a:t>
            </a:r>
          </a:p>
          <a:p>
            <a:pPr algn="ctr"/>
            <a:r>
              <a:rPr lang="fr-FR" dirty="0" smtClean="0">
                <a:solidFill>
                  <a:srgbClr val="000000"/>
                </a:solidFill>
                <a:latin typeface="Arial" panose="020B0604020202020204" pitchFamily="34" charset="0"/>
                <a:cs typeface="Arial" panose="020B0604020202020204" pitchFamily="34" charset="0"/>
              </a:rPr>
              <a:t>sr-poitiers@ac-poitiers.fr</a:t>
            </a:r>
            <a:endParaRPr lang="fr-FR" dirty="0">
              <a:solidFill>
                <a:srgbClr val="000000"/>
              </a:solidFill>
              <a:latin typeface="Arial" panose="020B0604020202020204" pitchFamily="34" charset="0"/>
              <a:cs typeface="Arial" panose="020B0604020202020204" pitchFamily="34" charset="0"/>
            </a:endParaRPr>
          </a:p>
        </p:txBody>
      </p:sp>
      <p:pic>
        <p:nvPicPr>
          <p:cNvPr id="1026" name="Picture 2" descr="C:\Users\stagiaire\AppData\Local\Microsoft\Windows\Temporary Internet Files\Content.IE5\AJELHFTV\Glasgow-Sport-Togethe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5303" y="7697960"/>
            <a:ext cx="2874122" cy="862237"/>
          </a:xfrm>
          <a:prstGeom prst="roundRect">
            <a:avLst>
              <a:gd name="adj" fmla="val 16667"/>
            </a:avLst>
          </a:prstGeom>
          <a:ln>
            <a:noFill/>
          </a:ln>
          <a:effectLst>
            <a:outerShdw blurRad="76200" dist="38100" dir="78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2132854" y="2814388"/>
            <a:ext cx="1602449" cy="461665"/>
          </a:xfrm>
          <a:prstGeom prst="rect">
            <a:avLst/>
          </a:prstGeom>
          <a:noFill/>
        </p:spPr>
        <p:txBody>
          <a:bodyPr wrap="square" rtlCol="0">
            <a:spAutoFit/>
          </a:bodyPr>
          <a:lstStyle/>
          <a:p>
            <a:pPr algn="ctr"/>
            <a:r>
              <a:rPr lang="fr-FR" sz="1200" b="1" dirty="0" smtClean="0">
                <a:latin typeface="Arial" panose="020B0604020202020204" pitchFamily="34" charset="0"/>
                <a:cs typeface="Arial" panose="020B0604020202020204" pitchFamily="34" charset="0"/>
              </a:rPr>
              <a:t>Vincent Michaud</a:t>
            </a:r>
          </a:p>
          <a:p>
            <a:pPr algn="ctr"/>
            <a:r>
              <a:rPr lang="fr-FR" sz="1200" b="1" dirty="0" smtClean="0">
                <a:latin typeface="Arial" panose="020B0604020202020204" pitchFamily="34" charset="0"/>
                <a:cs typeface="Arial" panose="020B0604020202020204" pitchFamily="34" charset="0"/>
              </a:rPr>
              <a:t>Directeur</a:t>
            </a:r>
            <a:endParaRPr lang="fr-FR" sz="1200" b="1" dirty="0">
              <a:latin typeface="Arial" panose="020B0604020202020204" pitchFamily="34" charset="0"/>
              <a:cs typeface="Arial" panose="020B0604020202020204" pitchFamily="34" charset="0"/>
            </a:endParaRPr>
          </a:p>
        </p:txBody>
      </p:sp>
      <p:sp>
        <p:nvSpPr>
          <p:cNvPr id="11" name="ZoneTexte 10"/>
          <p:cNvSpPr txBox="1"/>
          <p:nvPr/>
        </p:nvSpPr>
        <p:spPr>
          <a:xfrm>
            <a:off x="3735303" y="2814576"/>
            <a:ext cx="1538304" cy="461665"/>
          </a:xfrm>
          <a:prstGeom prst="rect">
            <a:avLst/>
          </a:prstGeom>
          <a:noFill/>
        </p:spPr>
        <p:txBody>
          <a:bodyPr wrap="square" rtlCol="0">
            <a:spAutoFit/>
          </a:bodyPr>
          <a:lstStyle/>
          <a:p>
            <a:pPr algn="ctr"/>
            <a:r>
              <a:rPr lang="fr-FR" sz="1200" b="1" dirty="0">
                <a:latin typeface="Arial" panose="020B0604020202020204" pitchFamily="34" charset="0"/>
                <a:cs typeface="Arial" panose="020B0604020202020204" pitchFamily="34" charset="0"/>
              </a:rPr>
              <a:t>Marie </a:t>
            </a:r>
            <a:r>
              <a:rPr lang="fr-FR" sz="1200" b="1" dirty="0" err="1">
                <a:latin typeface="Arial" panose="020B0604020202020204" pitchFamily="34" charset="0"/>
                <a:cs typeface="Arial" panose="020B0604020202020204" pitchFamily="34" charset="0"/>
              </a:rPr>
              <a:t>Lériget</a:t>
            </a:r>
            <a:r>
              <a:rPr lang="fr-FR" sz="1200" b="1" dirty="0">
                <a:latin typeface="Arial" panose="020B0604020202020204" pitchFamily="34" charset="0"/>
                <a:cs typeface="Arial" panose="020B0604020202020204" pitchFamily="34" charset="0"/>
              </a:rPr>
              <a:t> </a:t>
            </a:r>
            <a:endParaRPr lang="fr-FR" sz="1200" b="1" dirty="0" smtClean="0">
              <a:latin typeface="Arial" panose="020B0604020202020204" pitchFamily="34" charset="0"/>
              <a:cs typeface="Arial" panose="020B0604020202020204" pitchFamily="34" charset="0"/>
            </a:endParaRPr>
          </a:p>
          <a:p>
            <a:pPr algn="ctr"/>
            <a:r>
              <a:rPr lang="fr-FR" sz="1200" b="1" dirty="0" smtClean="0">
                <a:latin typeface="Arial" panose="020B0604020202020204" pitchFamily="34" charset="0"/>
                <a:cs typeface="Arial" panose="020B0604020202020204" pitchFamily="34" charset="0"/>
              </a:rPr>
              <a:t>Secrétaire</a:t>
            </a:r>
            <a:endParaRPr lang="fr-FR" sz="1200" b="1" dirty="0">
              <a:latin typeface="Arial" panose="020B0604020202020204" pitchFamily="34" charset="0"/>
              <a:cs typeface="Arial" panose="020B0604020202020204" pitchFamily="34" charset="0"/>
            </a:endParaRPr>
          </a:p>
        </p:txBody>
      </p:sp>
      <p:sp>
        <p:nvSpPr>
          <p:cNvPr id="12" name="ZoneTexte 11"/>
          <p:cNvSpPr txBox="1"/>
          <p:nvPr/>
        </p:nvSpPr>
        <p:spPr>
          <a:xfrm>
            <a:off x="6165304" y="1290894"/>
            <a:ext cx="646606" cy="3046988"/>
          </a:xfrm>
          <a:prstGeom prst="rect">
            <a:avLst/>
          </a:prstGeom>
          <a:noFill/>
        </p:spPr>
        <p:txBody>
          <a:bodyPr wrap="square" rtlCol="0">
            <a:spAutoFit/>
          </a:bodyPr>
          <a:lstStyle/>
          <a:p>
            <a:pPr algn="ctr"/>
            <a:r>
              <a:rPr lang="fr-FR" sz="1600" dirty="0" smtClean="0">
                <a:solidFill>
                  <a:schemeClr val="bg1"/>
                </a:solidFill>
                <a:latin typeface="Arial" panose="020B0604020202020204" pitchFamily="34" charset="0"/>
                <a:cs typeface="Arial" panose="020B0604020202020204" pitchFamily="34" charset="0"/>
              </a:rPr>
              <a:t>M</a:t>
            </a:r>
          </a:p>
          <a:p>
            <a:pPr algn="ctr"/>
            <a:r>
              <a:rPr lang="fr-FR" sz="1600" dirty="0" smtClean="0">
                <a:solidFill>
                  <a:schemeClr val="bg1"/>
                </a:solidFill>
                <a:latin typeface="Arial" panose="020B0604020202020204" pitchFamily="34" charset="0"/>
                <a:cs typeface="Arial" panose="020B0604020202020204" pitchFamily="34" charset="0"/>
              </a:rPr>
              <a:t>A</a:t>
            </a:r>
          </a:p>
          <a:p>
            <a:pPr algn="ctr"/>
            <a:r>
              <a:rPr lang="fr-FR" sz="1600" dirty="0" smtClean="0">
                <a:solidFill>
                  <a:schemeClr val="bg1"/>
                </a:solidFill>
                <a:latin typeface="Arial" panose="020B0604020202020204" pitchFamily="34" charset="0"/>
                <a:cs typeface="Arial" panose="020B0604020202020204" pitchFamily="34" charset="0"/>
              </a:rPr>
              <a:t>R</a:t>
            </a:r>
          </a:p>
          <a:p>
            <a:pPr algn="ctr"/>
            <a:r>
              <a:rPr lang="fr-FR" sz="1600" dirty="0" smtClean="0">
                <a:solidFill>
                  <a:schemeClr val="bg1"/>
                </a:solidFill>
                <a:latin typeface="Arial" panose="020B0604020202020204" pitchFamily="34" charset="0"/>
                <a:cs typeface="Arial" panose="020B0604020202020204" pitchFamily="34" charset="0"/>
              </a:rPr>
              <a:t>S</a:t>
            </a:r>
          </a:p>
          <a:p>
            <a:pPr algn="ctr"/>
            <a:r>
              <a:rPr lang="fr-FR" sz="1600" dirty="0" smtClean="0">
                <a:solidFill>
                  <a:schemeClr val="bg1"/>
                </a:solidFill>
                <a:latin typeface="Arial" panose="020B0604020202020204" pitchFamily="34" charset="0"/>
                <a:cs typeface="Arial" panose="020B0604020202020204" pitchFamily="34" charset="0"/>
              </a:rPr>
              <a:t>-</a:t>
            </a:r>
          </a:p>
          <a:p>
            <a:pPr algn="ctr"/>
            <a:r>
              <a:rPr lang="fr-FR" sz="1600" dirty="0" smtClean="0">
                <a:solidFill>
                  <a:schemeClr val="bg1"/>
                </a:solidFill>
                <a:latin typeface="Arial" panose="020B0604020202020204" pitchFamily="34" charset="0"/>
                <a:cs typeface="Arial" panose="020B0604020202020204" pitchFamily="34" charset="0"/>
              </a:rPr>
              <a:t>A</a:t>
            </a:r>
          </a:p>
          <a:p>
            <a:pPr algn="ctr"/>
            <a:r>
              <a:rPr lang="fr-FR" sz="1600" dirty="0" smtClean="0">
                <a:solidFill>
                  <a:schemeClr val="bg1"/>
                </a:solidFill>
                <a:latin typeface="Arial" panose="020B0604020202020204" pitchFamily="34" charset="0"/>
                <a:cs typeface="Arial" panose="020B0604020202020204" pitchFamily="34" charset="0"/>
              </a:rPr>
              <a:t>V</a:t>
            </a:r>
          </a:p>
          <a:p>
            <a:pPr algn="ctr"/>
            <a:r>
              <a:rPr lang="fr-FR" sz="1600" dirty="0" smtClean="0">
                <a:solidFill>
                  <a:schemeClr val="bg1"/>
                </a:solidFill>
                <a:latin typeface="Arial" panose="020B0604020202020204" pitchFamily="34" charset="0"/>
                <a:cs typeface="Arial" panose="020B0604020202020204" pitchFamily="34" charset="0"/>
              </a:rPr>
              <a:t>R</a:t>
            </a:r>
          </a:p>
          <a:p>
            <a:pPr algn="ctr"/>
            <a:r>
              <a:rPr lang="fr-FR" sz="1600" dirty="0" smtClean="0">
                <a:solidFill>
                  <a:schemeClr val="bg1"/>
                </a:solidFill>
                <a:latin typeface="Arial" panose="020B0604020202020204" pitchFamily="34" charset="0"/>
                <a:cs typeface="Arial" panose="020B0604020202020204" pitchFamily="34" charset="0"/>
              </a:rPr>
              <a:t>I</a:t>
            </a:r>
          </a:p>
          <a:p>
            <a:pPr algn="ctr"/>
            <a:r>
              <a:rPr lang="fr-FR" sz="1600" dirty="0" smtClean="0">
                <a:solidFill>
                  <a:schemeClr val="bg1"/>
                </a:solidFill>
                <a:latin typeface="Arial" panose="020B0604020202020204" pitchFamily="34" charset="0"/>
                <a:cs typeface="Arial" panose="020B0604020202020204" pitchFamily="34" charset="0"/>
              </a:rPr>
              <a:t>L </a:t>
            </a:r>
          </a:p>
          <a:p>
            <a:pPr algn="ctr"/>
            <a:endParaRPr lang="fr-FR" sz="1600" dirty="0">
              <a:solidFill>
                <a:schemeClr val="bg1"/>
              </a:solidFill>
              <a:latin typeface="Arial" panose="020B0604020202020204" pitchFamily="34" charset="0"/>
              <a:cs typeface="Arial" panose="020B0604020202020204" pitchFamily="34" charset="0"/>
            </a:endParaRPr>
          </a:p>
          <a:p>
            <a:pPr algn="ctr"/>
            <a:r>
              <a:rPr lang="fr-FR" sz="1600" dirty="0" smtClean="0">
                <a:solidFill>
                  <a:schemeClr val="bg1"/>
                </a:solidFill>
                <a:latin typeface="Arial" panose="020B0604020202020204" pitchFamily="34" charset="0"/>
                <a:cs typeface="Arial" panose="020B0604020202020204" pitchFamily="34" charset="0"/>
              </a:rPr>
              <a:t>2016</a:t>
            </a:r>
            <a:endParaRPr lang="fr-FR" sz="1600" dirty="0">
              <a:solidFill>
                <a:schemeClr val="bg1"/>
              </a:solidFill>
              <a:latin typeface="Arial" panose="020B0604020202020204" pitchFamily="34" charset="0"/>
              <a:cs typeface="Arial" panose="020B0604020202020204" pitchFamily="34" charset="0"/>
            </a:endParaRPr>
          </a:p>
        </p:txBody>
      </p:sp>
      <p:sp>
        <p:nvSpPr>
          <p:cNvPr id="13" name="ZoneTexte 12"/>
          <p:cNvSpPr txBox="1"/>
          <p:nvPr/>
        </p:nvSpPr>
        <p:spPr>
          <a:xfrm>
            <a:off x="-114659" y="3707903"/>
            <a:ext cx="980728" cy="1015663"/>
          </a:xfrm>
          <a:prstGeom prst="rect">
            <a:avLst/>
          </a:prstGeom>
          <a:noFill/>
        </p:spPr>
        <p:txBody>
          <a:bodyPr wrap="square" rtlCol="0">
            <a:spAutoFit/>
          </a:bodyPr>
          <a:lstStyle/>
          <a:p>
            <a:pPr algn="ctr"/>
            <a:r>
              <a:rPr lang="fr-FR" sz="1200" b="1" dirty="0">
                <a:latin typeface="Arial" panose="020B0604020202020204" pitchFamily="34" charset="0"/>
                <a:cs typeface="Arial" panose="020B0604020202020204" pitchFamily="34" charset="0"/>
              </a:rPr>
              <a:t>Nadège </a:t>
            </a:r>
            <a:r>
              <a:rPr lang="fr-FR" sz="1200" b="1" dirty="0" err="1">
                <a:latin typeface="Arial" panose="020B0604020202020204" pitchFamily="34" charset="0"/>
                <a:cs typeface="Arial" panose="020B0604020202020204" pitchFamily="34" charset="0"/>
              </a:rPr>
              <a:t>Blugeon</a:t>
            </a:r>
            <a:r>
              <a:rPr lang="fr-FR" sz="1200" b="1" dirty="0">
                <a:latin typeface="Arial" panose="020B0604020202020204" pitchFamily="34" charset="0"/>
                <a:cs typeface="Arial" panose="020B0604020202020204" pitchFamily="34" charset="0"/>
              </a:rPr>
              <a:t> </a:t>
            </a:r>
          </a:p>
          <a:p>
            <a:pPr algn="ctr"/>
            <a:r>
              <a:rPr lang="fr-FR" sz="1200" b="1" dirty="0">
                <a:latin typeface="Arial" panose="020B0604020202020204" pitchFamily="34" charset="0"/>
                <a:cs typeface="Arial" panose="020B0604020202020204" pitchFamily="34" charset="0"/>
              </a:rPr>
              <a:t>Attachée de Direction </a:t>
            </a:r>
          </a:p>
        </p:txBody>
      </p:sp>
      <p:sp>
        <p:nvSpPr>
          <p:cNvPr id="14" name="ZoneTexte 13"/>
          <p:cNvSpPr txBox="1"/>
          <p:nvPr/>
        </p:nvSpPr>
        <p:spPr>
          <a:xfrm>
            <a:off x="5273607" y="4620766"/>
            <a:ext cx="864096" cy="1015663"/>
          </a:xfrm>
          <a:prstGeom prst="rect">
            <a:avLst/>
          </a:prstGeom>
          <a:noFill/>
        </p:spPr>
        <p:txBody>
          <a:bodyPr wrap="square" rtlCol="0">
            <a:spAutoFit/>
          </a:bodyPr>
          <a:lstStyle/>
          <a:p>
            <a:pPr algn="ctr"/>
            <a:r>
              <a:rPr lang="fr-FR" sz="1200" b="1" dirty="0" smtClean="0">
                <a:latin typeface="Arial" panose="020B0604020202020204" pitchFamily="34" charset="0"/>
                <a:cs typeface="Arial" panose="020B0604020202020204" pitchFamily="34" charset="0"/>
              </a:rPr>
              <a:t>Christine</a:t>
            </a:r>
          </a:p>
          <a:p>
            <a:pPr algn="ctr"/>
            <a:r>
              <a:rPr lang="fr-FR" sz="1200" b="1" dirty="0" err="1" smtClean="0">
                <a:latin typeface="Arial" panose="020B0604020202020204" pitchFamily="34" charset="0"/>
                <a:cs typeface="Arial" panose="020B0604020202020204" pitchFamily="34" charset="0"/>
              </a:rPr>
              <a:t>Laverré</a:t>
            </a:r>
            <a:endParaRPr lang="fr-FR" sz="1200" b="1" dirty="0" smtClean="0">
              <a:latin typeface="Arial" panose="020B0604020202020204" pitchFamily="34" charset="0"/>
              <a:cs typeface="Arial" panose="020B0604020202020204" pitchFamily="34" charset="0"/>
            </a:endParaRPr>
          </a:p>
          <a:p>
            <a:pPr algn="ctr"/>
            <a:r>
              <a:rPr lang="fr-FR" sz="1200" b="1" dirty="0" smtClean="0">
                <a:latin typeface="Arial" panose="020B0604020202020204" pitchFamily="34" charset="0"/>
                <a:cs typeface="Arial" panose="020B0604020202020204" pitchFamily="34" charset="0"/>
              </a:rPr>
              <a:t>Attachée </a:t>
            </a:r>
          </a:p>
          <a:p>
            <a:pPr algn="ctr"/>
            <a:r>
              <a:rPr lang="fr-FR" sz="1200" b="1" dirty="0">
                <a:latin typeface="Arial" panose="020B0604020202020204" pitchFamily="34" charset="0"/>
                <a:cs typeface="Arial" panose="020B0604020202020204" pitchFamily="34" charset="0"/>
              </a:rPr>
              <a:t>d</a:t>
            </a:r>
            <a:r>
              <a:rPr lang="fr-FR" sz="1200" b="1" dirty="0" smtClean="0">
                <a:latin typeface="Arial" panose="020B0604020202020204" pitchFamily="34" charset="0"/>
                <a:cs typeface="Arial" panose="020B0604020202020204" pitchFamily="34" charset="0"/>
              </a:rPr>
              <a:t>e</a:t>
            </a:r>
          </a:p>
          <a:p>
            <a:pPr algn="ctr"/>
            <a:r>
              <a:rPr lang="fr-FR" sz="1200" b="1" dirty="0" smtClean="0">
                <a:latin typeface="Arial" panose="020B0604020202020204" pitchFamily="34" charset="0"/>
                <a:cs typeface="Arial" panose="020B0604020202020204" pitchFamily="34" charset="0"/>
              </a:rPr>
              <a:t>Direction</a:t>
            </a:r>
            <a:endParaRPr lang="fr-FR" sz="1200" b="1" dirty="0">
              <a:latin typeface="Arial" panose="020B0604020202020204" pitchFamily="34" charset="0"/>
              <a:cs typeface="Arial" panose="020B0604020202020204" pitchFamily="34" charset="0"/>
            </a:endParaRPr>
          </a:p>
        </p:txBody>
      </p:sp>
      <p:sp>
        <p:nvSpPr>
          <p:cNvPr id="15" name="ZoneTexte 14"/>
          <p:cNvSpPr txBox="1"/>
          <p:nvPr/>
        </p:nvSpPr>
        <p:spPr>
          <a:xfrm>
            <a:off x="2636912" y="6516216"/>
            <a:ext cx="1656184" cy="461665"/>
          </a:xfrm>
          <a:prstGeom prst="rect">
            <a:avLst/>
          </a:prstGeom>
          <a:noFill/>
        </p:spPr>
        <p:txBody>
          <a:bodyPr wrap="square" rtlCol="0">
            <a:spAutoFit/>
          </a:bodyPr>
          <a:lstStyle/>
          <a:p>
            <a:pPr algn="ctr"/>
            <a:r>
              <a:rPr lang="fr-FR" sz="1200" b="1" dirty="0" smtClean="0">
                <a:latin typeface="Arial" panose="020B0604020202020204" pitchFamily="34" charset="0"/>
                <a:cs typeface="Arial" panose="020B0604020202020204" pitchFamily="34" charset="0"/>
              </a:rPr>
              <a:t>Manon </a:t>
            </a:r>
            <a:r>
              <a:rPr lang="fr-FR" sz="1200" b="1" dirty="0" err="1" smtClean="0">
                <a:latin typeface="Arial" panose="020B0604020202020204" pitchFamily="34" charset="0"/>
                <a:cs typeface="Arial" panose="020B0604020202020204" pitchFamily="34" charset="0"/>
              </a:rPr>
              <a:t>Bernadou</a:t>
            </a:r>
            <a:r>
              <a:rPr lang="fr-FR" sz="1200" b="1" dirty="0" smtClean="0">
                <a:latin typeface="Arial" panose="020B0604020202020204" pitchFamily="34" charset="0"/>
                <a:cs typeface="Arial" panose="020B0604020202020204" pitchFamily="34" charset="0"/>
              </a:rPr>
              <a:t> </a:t>
            </a:r>
          </a:p>
          <a:p>
            <a:pPr algn="ctr"/>
            <a:r>
              <a:rPr lang="fr-FR" sz="1200" b="1" dirty="0" smtClean="0">
                <a:latin typeface="Arial" panose="020B0604020202020204" pitchFamily="34" charset="0"/>
                <a:cs typeface="Arial" panose="020B0604020202020204" pitchFamily="34" charset="0"/>
              </a:rPr>
              <a:t>Service civique</a:t>
            </a:r>
            <a:endParaRPr lang="fr-FR"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2752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èche droite 7"/>
          <p:cNvSpPr/>
          <p:nvPr/>
        </p:nvSpPr>
        <p:spPr>
          <a:xfrm>
            <a:off x="116632" y="4266550"/>
            <a:ext cx="2081310" cy="737498"/>
          </a:xfrm>
          <a:prstGeom prst="rightArrow">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32" y="7380312"/>
            <a:ext cx="1559436" cy="1559436"/>
          </a:xfrm>
          <a:prstGeom prst="rect">
            <a:avLst/>
          </a:prstGeom>
        </p:spPr>
      </p:pic>
      <p:sp>
        <p:nvSpPr>
          <p:cNvPr id="3" name="ZoneTexte 2"/>
          <p:cNvSpPr txBox="1"/>
          <p:nvPr/>
        </p:nvSpPr>
        <p:spPr>
          <a:xfrm>
            <a:off x="1676068" y="7164288"/>
            <a:ext cx="4417228" cy="1815882"/>
          </a:xfrm>
          <a:prstGeom prst="rect">
            <a:avLst/>
          </a:prstGeom>
          <a:noFill/>
        </p:spPr>
        <p:txBody>
          <a:bodyPr wrap="square" rtlCol="0">
            <a:spAutoFit/>
          </a:bodyPr>
          <a:lstStyle/>
          <a:p>
            <a:pPr algn="just"/>
            <a:r>
              <a:rPr lang="fr-FR" sz="1600" dirty="0" smtClean="0">
                <a:latin typeface="Arial" panose="020B0604020202020204" pitchFamily="34" charset="0"/>
                <a:cs typeface="Arial" panose="020B0604020202020204" pitchFamily="34" charset="0"/>
              </a:rPr>
              <a:t>Le Service Régional UNSS Poitiers se trouve également sur Facebook, n’hésitez pas à venir à faire un tour sur notre page. Vous trouverez toute notre actualité ainsi que des photos et vidéos des différentes compétitions : </a:t>
            </a:r>
          </a:p>
          <a:p>
            <a:pPr algn="just"/>
            <a:endParaRPr lang="fr-FR" sz="1600" dirty="0" smtClean="0">
              <a:latin typeface="Arial" panose="020B0604020202020204" pitchFamily="34" charset="0"/>
              <a:cs typeface="Arial" panose="020B0604020202020204" pitchFamily="34" charset="0"/>
            </a:endParaRPr>
          </a:p>
          <a:p>
            <a:pPr algn="ctr"/>
            <a:r>
              <a:rPr lang="fr-FR" sz="1600" b="1" dirty="0" smtClean="0">
                <a:solidFill>
                  <a:srgbClr val="0070C0"/>
                </a:solidFill>
                <a:latin typeface="Arial" panose="020B0604020202020204" pitchFamily="34" charset="0"/>
                <a:cs typeface="Arial" panose="020B0604020202020204" pitchFamily="34" charset="0"/>
              </a:rPr>
              <a:t>Service Régional UNSS Poitiers</a:t>
            </a:r>
            <a:endParaRPr lang="fr-FR" sz="1600" b="1" dirty="0">
              <a:solidFill>
                <a:srgbClr val="0070C0"/>
              </a:solidFill>
              <a:latin typeface="Arial" panose="020B0604020202020204" pitchFamily="34" charset="0"/>
              <a:cs typeface="Arial" panose="020B0604020202020204" pitchFamily="34" charset="0"/>
            </a:endParaRPr>
          </a:p>
        </p:txBody>
      </p:sp>
      <p:sp>
        <p:nvSpPr>
          <p:cNvPr id="4" name="ZoneTexte 3"/>
          <p:cNvSpPr txBox="1"/>
          <p:nvPr/>
        </p:nvSpPr>
        <p:spPr>
          <a:xfrm>
            <a:off x="98054" y="212689"/>
            <a:ext cx="4968552" cy="1077218"/>
          </a:xfrm>
          <a:prstGeom prst="rect">
            <a:avLst/>
          </a:prstGeom>
          <a:noFill/>
        </p:spPr>
        <p:txBody>
          <a:bodyPr wrap="square" rtlCol="0">
            <a:spAutoFit/>
          </a:bodyPr>
          <a:lstStyle/>
          <a:p>
            <a:pPr algn="just"/>
            <a:r>
              <a:rPr lang="fr-FR" sz="1600" b="1" dirty="0" smtClean="0">
                <a:solidFill>
                  <a:srgbClr val="FF0000"/>
                </a:solidFill>
                <a:latin typeface="Arial" panose="020B0604020202020204" pitchFamily="34" charset="0"/>
                <a:cs typeface="Arial" panose="020B0604020202020204" pitchFamily="34" charset="0"/>
              </a:rPr>
              <a:t>Nous tenons également à remercier l’ensemble de nos partenaires qui nous suivent et nous aident lors de nos différentes compétitions. Merci à vous ! </a:t>
            </a:r>
            <a:endParaRPr lang="fr-FR" sz="1600" b="1" dirty="0">
              <a:solidFill>
                <a:srgbClr val="FF0000"/>
              </a:solidFill>
              <a:latin typeface="Arial" panose="020B0604020202020204" pitchFamily="34" charset="0"/>
              <a:cs typeface="Arial" panose="020B0604020202020204" pitchFamily="34" charset="0"/>
            </a:endParaRPr>
          </a:p>
        </p:txBody>
      </p:sp>
      <p:pic>
        <p:nvPicPr>
          <p:cNvPr id="2051" name="Picture 3" descr="C:\Users\stagiaire\AppData\Local\Microsoft\Windows\Temporary Internet Files\Content.IE5\W6F119PL\skotan-Thumbs-up-smiley[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7192" y="0"/>
            <a:ext cx="1492305" cy="1502596"/>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365516" y="1502596"/>
            <a:ext cx="5544616" cy="2646878"/>
          </a:xfrm>
          <a:prstGeom prst="rect">
            <a:avLst/>
          </a:prstGeom>
          <a:noFill/>
        </p:spPr>
        <p:txBody>
          <a:bodyPr wrap="square" rtlCol="0">
            <a:spAutoFit/>
          </a:bodyPr>
          <a:lstStyle/>
          <a:p>
            <a:pPr algn="ctr"/>
            <a:r>
              <a:rPr lang="fr-FR" b="1" dirty="0" smtClean="0">
                <a:solidFill>
                  <a:srgbClr val="00FF99"/>
                </a:solidFill>
                <a:latin typeface="Arial" panose="020B0604020202020204" pitchFamily="34" charset="0"/>
                <a:cs typeface="Arial" panose="020B0604020202020204" pitchFamily="34" charset="0"/>
              </a:rPr>
              <a:t>Quelques rendez vous à venir : </a:t>
            </a:r>
          </a:p>
          <a:p>
            <a:endParaRPr lang="fr-FR" sz="1600" dirty="0">
              <a:latin typeface="Arial" panose="020B0604020202020204" pitchFamily="34" charset="0"/>
              <a:cs typeface="Arial" panose="020B0604020202020204" pitchFamily="34" charset="0"/>
            </a:endParaRPr>
          </a:p>
          <a:p>
            <a:pPr algn="just"/>
            <a:r>
              <a:rPr lang="fr-FR" sz="1600" dirty="0" smtClean="0">
                <a:latin typeface="Arial" panose="020B0604020202020204" pitchFamily="34" charset="0"/>
                <a:cs typeface="Arial" panose="020B0604020202020204" pitchFamily="34" charset="0"/>
              </a:rPr>
              <a:t>- 27 Avril : Championnat Académique de Triathlon </a:t>
            </a:r>
          </a:p>
          <a:p>
            <a:pPr algn="just"/>
            <a:r>
              <a:rPr lang="fr-FR" sz="1600" dirty="0" smtClean="0">
                <a:latin typeface="Arial" panose="020B0604020202020204" pitchFamily="34" charset="0"/>
                <a:cs typeface="Arial" panose="020B0604020202020204" pitchFamily="34" charset="0"/>
              </a:rPr>
              <a:t>- 27 Avril : Championnat Académique de Canoë Kayak</a:t>
            </a:r>
          </a:p>
          <a:p>
            <a:pPr algn="just"/>
            <a:r>
              <a:rPr lang="fr-FR" sz="1600" dirty="0" smtClean="0">
                <a:latin typeface="Arial" panose="020B0604020202020204" pitchFamily="34" charset="0"/>
                <a:cs typeface="Arial" panose="020B0604020202020204" pitchFamily="34" charset="0"/>
              </a:rPr>
              <a:t>- 27 Avril : Championnat Académique de VTT </a:t>
            </a:r>
          </a:p>
          <a:p>
            <a:pPr algn="just"/>
            <a:r>
              <a:rPr lang="fr-FR" sz="1600" dirty="0" smtClean="0">
                <a:latin typeface="Arial" panose="020B0604020202020204" pitchFamily="34" charset="0"/>
                <a:cs typeface="Arial" panose="020B0604020202020204" pitchFamily="34" charset="0"/>
              </a:rPr>
              <a:t>- 27 </a:t>
            </a:r>
            <a:r>
              <a:rPr lang="fr-FR" sz="1600" smtClean="0">
                <a:latin typeface="Arial" panose="020B0604020202020204" pitchFamily="34" charset="0"/>
                <a:cs typeface="Arial" panose="020B0604020202020204" pitchFamily="34" charset="0"/>
              </a:rPr>
              <a:t>Avril : Championnat </a:t>
            </a:r>
            <a:r>
              <a:rPr lang="fr-FR" sz="1600" dirty="0" smtClean="0">
                <a:latin typeface="Arial" panose="020B0604020202020204" pitchFamily="34" charset="0"/>
                <a:cs typeface="Arial" panose="020B0604020202020204" pitchFamily="34" charset="0"/>
              </a:rPr>
              <a:t>IA de Sauvetage, de Volley </a:t>
            </a:r>
            <a:r>
              <a:rPr lang="fr-FR" sz="1600" smtClean="0">
                <a:latin typeface="Arial" panose="020B0604020202020204" pitchFamily="34" charset="0"/>
                <a:cs typeface="Arial" panose="020B0604020202020204" pitchFamily="34" charset="0"/>
              </a:rPr>
              <a:t>de         	    Plage </a:t>
            </a:r>
            <a:r>
              <a:rPr lang="fr-FR" sz="1600" dirty="0" smtClean="0">
                <a:latin typeface="Arial" panose="020B0604020202020204" pitchFamily="34" charset="0"/>
                <a:cs typeface="Arial" panose="020B0604020202020204" pitchFamily="34" charset="0"/>
              </a:rPr>
              <a:t>(Collèges et Lycées), Surf</a:t>
            </a:r>
          </a:p>
          <a:p>
            <a:pPr algn="just"/>
            <a:r>
              <a:rPr lang="fr-FR" sz="1600" dirty="0" smtClean="0">
                <a:latin typeface="Arial" panose="020B0604020202020204" pitchFamily="34" charset="0"/>
                <a:cs typeface="Arial" panose="020B0604020202020204" pitchFamily="34" charset="0"/>
              </a:rPr>
              <a:t>- 4 Mai : </a:t>
            </a:r>
            <a:r>
              <a:rPr lang="fr-FR" sz="1600" dirty="0" err="1" smtClean="0">
                <a:latin typeface="Arial" panose="020B0604020202020204" pitchFamily="34" charset="0"/>
                <a:cs typeface="Arial" panose="020B0604020202020204" pitchFamily="34" charset="0"/>
              </a:rPr>
              <a:t>Athlé</a:t>
            </a:r>
            <a:r>
              <a:rPr lang="fr-FR" sz="1600" dirty="0" smtClean="0">
                <a:latin typeface="Arial" panose="020B0604020202020204" pitchFamily="34" charset="0"/>
                <a:cs typeface="Arial" panose="020B0604020202020204" pitchFamily="34" charset="0"/>
              </a:rPr>
              <a:t> Estival Lycées </a:t>
            </a:r>
            <a:endParaRPr lang="fr-FR" sz="1600" dirty="0">
              <a:latin typeface="Arial" panose="020B0604020202020204" pitchFamily="34" charset="0"/>
              <a:cs typeface="Arial" panose="020B0604020202020204" pitchFamily="34" charset="0"/>
            </a:endParaRPr>
          </a:p>
          <a:p>
            <a:pPr algn="just"/>
            <a:r>
              <a:rPr lang="fr-FR" sz="1600" dirty="0" smtClean="0">
                <a:latin typeface="Arial" panose="020B0604020202020204" pitchFamily="34" charset="0"/>
                <a:cs typeface="Arial" panose="020B0604020202020204" pitchFamily="34" charset="0"/>
              </a:rPr>
              <a:t>- 11 Mai : </a:t>
            </a:r>
            <a:r>
              <a:rPr lang="fr-FR" sz="1600" dirty="0" err="1" smtClean="0">
                <a:latin typeface="Arial" panose="020B0604020202020204" pitchFamily="34" charset="0"/>
                <a:cs typeface="Arial" panose="020B0604020202020204" pitchFamily="34" charset="0"/>
              </a:rPr>
              <a:t>Athlé</a:t>
            </a:r>
            <a:r>
              <a:rPr lang="fr-FR" sz="1600" dirty="0" smtClean="0">
                <a:latin typeface="Arial" panose="020B0604020202020204" pitchFamily="34" charset="0"/>
                <a:cs typeface="Arial" panose="020B0604020202020204" pitchFamily="34" charset="0"/>
              </a:rPr>
              <a:t> Estival Collèges</a:t>
            </a:r>
          </a:p>
          <a:p>
            <a:pPr algn="just"/>
            <a:r>
              <a:rPr lang="fr-FR" sz="1600" dirty="0" smtClean="0">
                <a:latin typeface="Arial" panose="020B0604020202020204" pitchFamily="34" charset="0"/>
                <a:cs typeface="Arial" panose="020B0604020202020204" pitchFamily="34" charset="0"/>
              </a:rPr>
              <a:t>- 18-20 Mai : Championnat de France de Surf</a:t>
            </a:r>
            <a:endParaRPr lang="fr-FR" sz="1600" dirty="0">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8919" y="4332968"/>
            <a:ext cx="4092827" cy="23022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ZoneTexte 6"/>
          <p:cNvSpPr txBox="1"/>
          <p:nvPr/>
        </p:nvSpPr>
        <p:spPr>
          <a:xfrm>
            <a:off x="103882" y="4435827"/>
            <a:ext cx="2106810" cy="338554"/>
          </a:xfrm>
          <a:prstGeom prst="rect">
            <a:avLst/>
          </a:prstGeom>
          <a:noFill/>
        </p:spPr>
        <p:txBody>
          <a:bodyPr wrap="square" rtlCol="0">
            <a:spAutoFit/>
          </a:bodyPr>
          <a:lstStyle/>
          <a:p>
            <a:r>
              <a:rPr lang="fr-FR" sz="1600" dirty="0" smtClean="0">
                <a:latin typeface="Arial" panose="020B0604020202020204" pitchFamily="34" charset="0"/>
                <a:cs typeface="Arial" panose="020B0604020202020204" pitchFamily="34" charset="0"/>
              </a:rPr>
              <a:t>Les Jeunes Officiels</a:t>
            </a:r>
          </a:p>
        </p:txBody>
      </p:sp>
      <p:sp>
        <p:nvSpPr>
          <p:cNvPr id="9" name="ZoneTexte 8"/>
          <p:cNvSpPr txBox="1"/>
          <p:nvPr/>
        </p:nvSpPr>
        <p:spPr>
          <a:xfrm>
            <a:off x="116632" y="5004048"/>
            <a:ext cx="2232248" cy="1569660"/>
          </a:xfrm>
          <a:prstGeom prst="rect">
            <a:avLst/>
          </a:prstGeom>
          <a:noFill/>
        </p:spPr>
        <p:txBody>
          <a:bodyPr wrap="square" rtlCol="0">
            <a:spAutoFit/>
          </a:bodyPr>
          <a:lstStyle/>
          <a:p>
            <a:pPr algn="ctr"/>
            <a:r>
              <a:rPr lang="fr-FR" sz="1600" dirty="0" smtClean="0">
                <a:latin typeface="Arial" panose="020B0604020202020204" pitchFamily="34" charset="0"/>
                <a:cs typeface="Arial" panose="020B0604020202020204" pitchFamily="34" charset="0"/>
              </a:rPr>
              <a:t>Merci à l’ensemble des JO qui sont présents lors des compétitions UNSS et qui assurent l’arbitrage. </a:t>
            </a:r>
            <a:endParaRPr lang="fr-F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6089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15783" y="245209"/>
            <a:ext cx="5868652" cy="646331"/>
          </a:xfrm>
          <a:prstGeom prst="roundRect">
            <a:avLst/>
          </a:prstGeom>
          <a:no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10231" y="253261"/>
            <a:ext cx="6120680" cy="646331"/>
          </a:xfrm>
          <a:prstGeom prst="rect">
            <a:avLst/>
          </a:prstGeom>
          <a:noFill/>
        </p:spPr>
        <p:txBody>
          <a:bodyPr wrap="square" rtlCol="0">
            <a:spAutoFit/>
          </a:bodyPr>
          <a:lstStyle/>
          <a:p>
            <a:pPr algn="ctr"/>
            <a:r>
              <a:rPr lang="fr-FR" b="1" dirty="0" smtClean="0">
                <a:solidFill>
                  <a:srgbClr val="0099CC"/>
                </a:solidFill>
                <a:latin typeface="Arial" panose="020B0604020202020204" pitchFamily="34" charset="0"/>
                <a:cs typeface="Arial" panose="020B0604020202020204" pitchFamily="34" charset="0"/>
              </a:rPr>
              <a:t>Le Championnat de France de Surf arrive à grande vague</a:t>
            </a:r>
            <a:endParaRPr lang="fr-FR" b="1" dirty="0">
              <a:solidFill>
                <a:srgbClr val="0099CC"/>
              </a:solidFill>
              <a:latin typeface="Arial" panose="020B0604020202020204" pitchFamily="34" charset="0"/>
              <a:cs typeface="Arial" panose="020B0604020202020204" pitchFamily="34" charset="0"/>
            </a:endParaRPr>
          </a:p>
        </p:txBody>
      </p:sp>
      <p:sp>
        <p:nvSpPr>
          <p:cNvPr id="3" name="ZoneTexte 2"/>
          <p:cNvSpPr txBox="1"/>
          <p:nvPr/>
        </p:nvSpPr>
        <p:spPr>
          <a:xfrm>
            <a:off x="17815" y="899592"/>
            <a:ext cx="6120680" cy="7694414"/>
          </a:xfrm>
          <a:prstGeom prst="rect">
            <a:avLst/>
          </a:prstGeom>
          <a:noFill/>
        </p:spPr>
        <p:txBody>
          <a:bodyPr wrap="square" rtlCol="0">
            <a:spAutoFit/>
          </a:bodyPr>
          <a:lstStyle/>
          <a:p>
            <a:pPr algn="just"/>
            <a:endParaRPr lang="fr-FR" sz="1400" dirty="0" smtClean="0">
              <a:latin typeface="Arial" panose="020B0604020202020204" pitchFamily="34" charset="0"/>
              <a:cs typeface="Arial" panose="020B0604020202020204" pitchFamily="34" charset="0"/>
            </a:endParaRPr>
          </a:p>
          <a:p>
            <a:pPr algn="just"/>
            <a:r>
              <a:rPr lang="fr-FR" sz="1400" dirty="0" smtClean="0">
                <a:latin typeface="Arial" panose="020B0604020202020204" pitchFamily="34" charset="0"/>
                <a:cs typeface="Arial" panose="020B0604020202020204" pitchFamily="34" charset="0"/>
              </a:rPr>
              <a:t>	Cette année nous avons la chance de pouvoir accueillir dans notre belle région les championnats de France UNSS de Surf, sur la commune de Grand-Village-Plage à l’île d’Oléron. Cette compétition est une chance pour nous de voir évoluer les 300 meilleurs jeunes surfeurs, du 18 au 20 Mai 2016. </a:t>
            </a:r>
          </a:p>
          <a:p>
            <a:pPr algn="just"/>
            <a:endParaRPr lang="fr-FR" sz="1400" dirty="0">
              <a:latin typeface="Arial" panose="020B0604020202020204" pitchFamily="34" charset="0"/>
              <a:cs typeface="Arial" panose="020B0604020202020204" pitchFamily="34" charset="0"/>
            </a:endParaRPr>
          </a:p>
          <a:p>
            <a:pPr algn="just"/>
            <a:r>
              <a:rPr lang="fr-FR" sz="1400" dirty="0" smtClean="0">
                <a:latin typeface="Arial" panose="020B0604020202020204" pitchFamily="34" charset="0"/>
                <a:cs typeface="Arial" panose="020B0604020202020204" pitchFamily="34" charset="0"/>
              </a:rPr>
              <a:t>	Le service régional UNSS de Poitiers tente de tout mettre en œuvre afin que cette compétition soit un franc succès, que les compétiteurs puissent pratiquer dans les meilleures conditions possibles, dans un cadre magnifique. </a:t>
            </a:r>
          </a:p>
          <a:p>
            <a:pPr algn="just"/>
            <a:endParaRPr lang="fr-FR" sz="1400" dirty="0">
              <a:latin typeface="Arial" panose="020B0604020202020204" pitchFamily="34" charset="0"/>
              <a:cs typeface="Arial" panose="020B0604020202020204" pitchFamily="34" charset="0"/>
            </a:endParaRPr>
          </a:p>
          <a:p>
            <a:pPr algn="just"/>
            <a:r>
              <a:rPr lang="fr-FR" sz="1400" dirty="0" smtClean="0">
                <a:latin typeface="Arial" panose="020B0604020202020204" pitchFamily="34" charset="0"/>
                <a:cs typeface="Arial" panose="020B0604020202020204" pitchFamily="34" charset="0"/>
              </a:rPr>
              <a:t>Les élèves seront classés dans 5 championnats : les championnats excellence (sections sportives), les championnats d’équipes d’établissements et le championnat sport partagé (équipes mixtes composées d’élèves dits valides et d’élèves en situation d’handicap). </a:t>
            </a:r>
          </a:p>
          <a:p>
            <a:pPr algn="just"/>
            <a:endParaRPr lang="fr-FR" sz="1400" dirty="0">
              <a:latin typeface="Arial" panose="020B0604020202020204" pitchFamily="34" charset="0"/>
              <a:cs typeface="Arial" panose="020B0604020202020204" pitchFamily="34" charset="0"/>
            </a:endParaRPr>
          </a:p>
          <a:p>
            <a:pPr algn="just"/>
            <a:r>
              <a:rPr lang="fr-FR" sz="1400" dirty="0" smtClean="0">
                <a:latin typeface="Arial" panose="020B0604020202020204" pitchFamily="34" charset="0"/>
                <a:cs typeface="Arial" panose="020B0604020202020204" pitchFamily="34" charset="0"/>
              </a:rPr>
              <a:t>38 élèves du lycée </a:t>
            </a:r>
            <a:r>
              <a:rPr lang="fr-FR" sz="1400" dirty="0" err="1" smtClean="0">
                <a:latin typeface="Arial" panose="020B0604020202020204" pitchFamily="34" charset="0"/>
                <a:cs typeface="Arial" panose="020B0604020202020204" pitchFamily="34" charset="0"/>
              </a:rPr>
              <a:t>Bourcefranc</a:t>
            </a:r>
            <a:r>
              <a:rPr lang="fr-FR" sz="1400" dirty="0" smtClean="0">
                <a:latin typeface="Arial" panose="020B0604020202020204" pitchFamily="34" charset="0"/>
                <a:cs typeface="Arial" panose="020B0604020202020204" pitchFamily="34" charset="0"/>
              </a:rPr>
              <a:t> seront au côté du service régional afin de réaliser ce projet de la meilleure des manières, c’est pourquoi, lors du championnat ils seront présents sur différentes tâches (jeunes reporters, jeunes organisateurs, jeunes juges-arbitres et jeunes secouristes). </a:t>
            </a:r>
          </a:p>
          <a:p>
            <a:pPr algn="just"/>
            <a:r>
              <a:rPr lang="fr-FR" sz="1400" dirty="0" smtClean="0">
                <a:latin typeface="Arial" panose="020B0604020202020204" pitchFamily="34" charset="0"/>
                <a:cs typeface="Arial" panose="020B0604020202020204" pitchFamily="34" charset="0"/>
              </a:rPr>
              <a:t>Les jeunes compétiteurs auront à cœur de montrer tous leurs talents afin de décrocher le titre convoité de champion de France UNSS. Bien entendu, la compétition sera placée sous le signe du </a:t>
            </a:r>
            <a:r>
              <a:rPr lang="fr-FR" sz="1400" dirty="0" err="1" smtClean="0">
                <a:latin typeface="Arial" panose="020B0604020202020204" pitchFamily="34" charset="0"/>
                <a:cs typeface="Arial" panose="020B0604020202020204" pitchFamily="34" charset="0"/>
              </a:rPr>
              <a:t>fair</a:t>
            </a:r>
            <a:r>
              <a:rPr lang="fr-FR" sz="1400" dirty="0" smtClean="0">
                <a:latin typeface="Arial" panose="020B0604020202020204" pitchFamily="34" charset="0"/>
                <a:cs typeface="Arial" panose="020B0604020202020204" pitchFamily="34" charset="0"/>
              </a:rPr>
              <a:t> </a:t>
            </a:r>
            <a:r>
              <a:rPr lang="fr-FR" sz="1400" dirty="0" err="1" smtClean="0">
                <a:latin typeface="Arial" panose="020B0604020202020204" pitchFamily="34" charset="0"/>
                <a:cs typeface="Arial" panose="020B0604020202020204" pitchFamily="34" charset="0"/>
              </a:rPr>
              <a:t>play</a:t>
            </a:r>
            <a:r>
              <a:rPr lang="fr-FR" sz="1400" dirty="0" smtClean="0">
                <a:latin typeface="Arial" panose="020B0604020202020204" pitchFamily="34" charset="0"/>
                <a:cs typeface="Arial" panose="020B0604020202020204" pitchFamily="34" charset="0"/>
              </a:rPr>
              <a:t>, du respect ainsi que de la convivialité. </a:t>
            </a:r>
            <a:endParaRPr lang="fr-FR" sz="1400" dirty="0">
              <a:latin typeface="Arial" panose="020B0604020202020204" pitchFamily="34" charset="0"/>
              <a:cs typeface="Arial" panose="020B0604020202020204" pitchFamily="34" charset="0"/>
            </a:endParaRPr>
          </a:p>
          <a:p>
            <a:pPr algn="just"/>
            <a:r>
              <a:rPr lang="fr-FR" sz="1400" dirty="0" smtClean="0">
                <a:latin typeface="Arial" panose="020B0604020202020204" pitchFamily="34" charset="0"/>
                <a:cs typeface="Arial" panose="020B0604020202020204" pitchFamily="34" charset="0"/>
              </a:rPr>
              <a:t>Ce championnat est aussi une chance pour toutes les délégations de découvrir le territoire Oléronais. </a:t>
            </a:r>
          </a:p>
          <a:p>
            <a:pPr algn="just"/>
            <a:r>
              <a:rPr lang="fr-FR" sz="1400" dirty="0" smtClean="0">
                <a:latin typeface="Arial" panose="020B0604020202020204" pitchFamily="34" charset="0"/>
                <a:cs typeface="Arial" panose="020B0604020202020204" pitchFamily="34" charset="0"/>
              </a:rPr>
              <a:t>Nous vous attendons donc tous très nombreux du 18 au 20 Mai pour partager ce moment de fête sportive à Grand-Village-Plage. </a:t>
            </a:r>
            <a:endParaRPr lang="fr-FR" sz="1400" dirty="0">
              <a:latin typeface="Arial" panose="020B0604020202020204" pitchFamily="34" charset="0"/>
              <a:cs typeface="Arial" panose="020B0604020202020204" pitchFamily="34" charset="0"/>
            </a:endParaRPr>
          </a:p>
          <a:p>
            <a:pPr algn="just"/>
            <a:r>
              <a:rPr lang="fr-FR" sz="1600" dirty="0" smtClean="0">
                <a:latin typeface="Arial" panose="020B0604020202020204" pitchFamily="34" charset="0"/>
                <a:cs typeface="Arial" panose="020B0604020202020204" pitchFamily="34" charset="0"/>
              </a:rPr>
              <a:t>			</a:t>
            </a:r>
            <a:endParaRPr lang="fr-FR" sz="1400" dirty="0" smtClean="0">
              <a:latin typeface="Arial" panose="020B0604020202020204" pitchFamily="34" charset="0"/>
              <a:cs typeface="Arial" panose="020B0604020202020204" pitchFamily="34" charset="0"/>
            </a:endParaRPr>
          </a:p>
          <a:p>
            <a:pPr algn="just"/>
            <a:r>
              <a:rPr lang="fr-FR" sz="1400" dirty="0">
                <a:latin typeface="Arial" panose="020B0604020202020204" pitchFamily="34" charset="0"/>
                <a:cs typeface="Arial" panose="020B0604020202020204" pitchFamily="34" charset="0"/>
              </a:rPr>
              <a:t>	</a:t>
            </a:r>
            <a:r>
              <a:rPr lang="fr-FR" sz="1400" dirty="0" smtClean="0">
                <a:latin typeface="Arial" panose="020B0604020202020204" pitchFamily="34" charset="0"/>
                <a:cs typeface="Arial" panose="020B0604020202020204" pitchFamily="34" charset="0"/>
              </a:rPr>
              <a:t>		Mathias Grondin</a:t>
            </a:r>
          </a:p>
          <a:p>
            <a:pPr algn="just"/>
            <a:r>
              <a:rPr lang="fr-FR" sz="1400" dirty="0">
                <a:latin typeface="Arial" panose="020B0604020202020204" pitchFamily="34" charset="0"/>
                <a:cs typeface="Arial" panose="020B0604020202020204" pitchFamily="34" charset="0"/>
              </a:rPr>
              <a:t>	</a:t>
            </a:r>
            <a:r>
              <a:rPr lang="fr-FR" sz="1400" dirty="0" smtClean="0">
                <a:latin typeface="Arial" panose="020B0604020202020204" pitchFamily="34" charset="0"/>
                <a:cs typeface="Arial" panose="020B0604020202020204" pitchFamily="34" charset="0"/>
              </a:rPr>
              <a:t>		Stagiaire en charge du dossier</a:t>
            </a:r>
          </a:p>
          <a:p>
            <a:pPr algn="just"/>
            <a:r>
              <a:rPr lang="fr-FR" sz="1400" dirty="0">
                <a:latin typeface="Arial" panose="020B0604020202020204" pitchFamily="34" charset="0"/>
                <a:cs typeface="Arial" panose="020B0604020202020204" pitchFamily="34" charset="0"/>
              </a:rPr>
              <a:t>	</a:t>
            </a:r>
            <a:r>
              <a:rPr lang="fr-FR" sz="1400" dirty="0" smtClean="0">
                <a:latin typeface="Arial" panose="020B0604020202020204" pitchFamily="34" charset="0"/>
                <a:cs typeface="Arial" panose="020B0604020202020204" pitchFamily="34" charset="0"/>
              </a:rPr>
              <a:t>		L3 Management du sport </a:t>
            </a:r>
          </a:p>
          <a:p>
            <a:pPr algn="just"/>
            <a:endParaRPr lang="fr-FR" sz="1600" dirty="0">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664" y="7236296"/>
            <a:ext cx="1800200" cy="18002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90068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309320" y="31333"/>
            <a:ext cx="360040" cy="8956298"/>
          </a:xfrm>
          <a:prstGeom prst="rect">
            <a:avLst/>
          </a:prstGeom>
          <a:noFill/>
        </p:spPr>
        <p:txBody>
          <a:bodyPr wrap="square" rtlCol="0">
            <a:spAutoFit/>
          </a:bodyPr>
          <a:lstStyle/>
          <a:p>
            <a:pPr algn="ctr"/>
            <a:r>
              <a:rPr lang="fr-FR" sz="1600" b="1" dirty="0" smtClean="0">
                <a:solidFill>
                  <a:schemeClr val="bg1"/>
                </a:solidFill>
                <a:latin typeface="Arial" panose="020B0604020202020204" pitchFamily="34" charset="0"/>
                <a:cs typeface="Arial" panose="020B0604020202020204" pitchFamily="34" charset="0"/>
              </a:rPr>
              <a:t>A</a:t>
            </a:r>
          </a:p>
          <a:p>
            <a:pPr algn="ctr"/>
            <a:r>
              <a:rPr lang="fr-FR" sz="1600" b="1" dirty="0" smtClean="0">
                <a:solidFill>
                  <a:schemeClr val="bg1"/>
                </a:solidFill>
                <a:latin typeface="Arial" panose="020B0604020202020204" pitchFamily="34" charset="0"/>
                <a:cs typeface="Arial" panose="020B0604020202020204" pitchFamily="34" charset="0"/>
              </a:rPr>
              <a:t>F</a:t>
            </a:r>
          </a:p>
          <a:p>
            <a:pPr algn="ctr"/>
            <a:r>
              <a:rPr lang="fr-FR" sz="1600" b="1" dirty="0" smtClean="0">
                <a:solidFill>
                  <a:schemeClr val="bg1"/>
                </a:solidFill>
                <a:latin typeface="Arial" panose="020B0604020202020204" pitchFamily="34" charset="0"/>
                <a:cs typeface="Arial" panose="020B0604020202020204" pitchFamily="34" charset="0"/>
              </a:rPr>
              <a:t>F</a:t>
            </a:r>
          </a:p>
          <a:p>
            <a:pPr algn="ctr"/>
            <a:r>
              <a:rPr lang="fr-FR" sz="1600" b="1" dirty="0" smtClean="0">
                <a:solidFill>
                  <a:schemeClr val="bg1"/>
                </a:solidFill>
                <a:latin typeface="Arial" panose="020B0604020202020204" pitchFamily="34" charset="0"/>
                <a:cs typeface="Arial" panose="020B0604020202020204" pitchFamily="34" charset="0"/>
              </a:rPr>
              <a:t>I</a:t>
            </a:r>
          </a:p>
          <a:p>
            <a:pPr algn="ctr"/>
            <a:r>
              <a:rPr lang="fr-FR" sz="1600" b="1" dirty="0" smtClean="0">
                <a:solidFill>
                  <a:schemeClr val="bg1"/>
                </a:solidFill>
                <a:latin typeface="Arial" panose="020B0604020202020204" pitchFamily="34" charset="0"/>
                <a:cs typeface="Arial" panose="020B0604020202020204" pitchFamily="34" charset="0"/>
              </a:rPr>
              <a:t>C</a:t>
            </a:r>
          </a:p>
          <a:p>
            <a:pPr algn="ctr"/>
            <a:r>
              <a:rPr lang="fr-FR" sz="1600" b="1" dirty="0" smtClean="0">
                <a:solidFill>
                  <a:schemeClr val="bg1"/>
                </a:solidFill>
                <a:latin typeface="Arial" panose="020B0604020202020204" pitchFamily="34" charset="0"/>
                <a:cs typeface="Arial" panose="020B0604020202020204" pitchFamily="34" charset="0"/>
              </a:rPr>
              <a:t>H</a:t>
            </a:r>
          </a:p>
          <a:p>
            <a:pPr algn="ctr"/>
            <a:r>
              <a:rPr lang="fr-FR" sz="1600" b="1" dirty="0" smtClean="0">
                <a:solidFill>
                  <a:schemeClr val="bg1"/>
                </a:solidFill>
                <a:latin typeface="Arial" panose="020B0604020202020204" pitchFamily="34" charset="0"/>
                <a:cs typeface="Arial" panose="020B0604020202020204" pitchFamily="34" charset="0"/>
              </a:rPr>
              <a:t>E</a:t>
            </a:r>
          </a:p>
          <a:p>
            <a:pPr algn="ctr"/>
            <a:endParaRPr lang="fr-FR" sz="1600" b="1" dirty="0">
              <a:solidFill>
                <a:schemeClr val="bg1"/>
              </a:solidFill>
              <a:latin typeface="Arial" panose="020B0604020202020204" pitchFamily="34" charset="0"/>
              <a:cs typeface="Arial" panose="020B0604020202020204" pitchFamily="34" charset="0"/>
            </a:endParaRPr>
          </a:p>
          <a:p>
            <a:pPr algn="ctr"/>
            <a:r>
              <a:rPr lang="fr-FR" sz="1600" b="1" dirty="0" smtClean="0">
                <a:solidFill>
                  <a:schemeClr val="bg1"/>
                </a:solidFill>
                <a:latin typeface="Arial" panose="020B0604020202020204" pitchFamily="34" charset="0"/>
                <a:cs typeface="Arial" panose="020B0604020202020204" pitchFamily="34" charset="0"/>
              </a:rPr>
              <a:t>CH</a:t>
            </a:r>
          </a:p>
          <a:p>
            <a:pPr algn="ctr"/>
            <a:r>
              <a:rPr lang="fr-FR" sz="1600" b="1" dirty="0" smtClean="0">
                <a:solidFill>
                  <a:schemeClr val="bg1"/>
                </a:solidFill>
                <a:latin typeface="Arial" panose="020B0604020202020204" pitchFamily="34" charset="0"/>
                <a:cs typeface="Arial" panose="020B0604020202020204" pitchFamily="34" charset="0"/>
              </a:rPr>
              <a:t>A</a:t>
            </a:r>
          </a:p>
          <a:p>
            <a:pPr algn="ctr"/>
            <a:r>
              <a:rPr lang="fr-FR" sz="1600" b="1" dirty="0" smtClean="0">
                <a:solidFill>
                  <a:schemeClr val="bg1"/>
                </a:solidFill>
                <a:latin typeface="Arial" panose="020B0604020202020204" pitchFamily="34" charset="0"/>
                <a:cs typeface="Arial" panose="020B0604020202020204" pitchFamily="34" charset="0"/>
              </a:rPr>
              <a:t>M</a:t>
            </a:r>
          </a:p>
          <a:p>
            <a:pPr algn="ctr"/>
            <a:r>
              <a:rPr lang="fr-FR" sz="1600" b="1" dirty="0" smtClean="0">
                <a:solidFill>
                  <a:schemeClr val="bg1"/>
                </a:solidFill>
                <a:latin typeface="Arial" panose="020B0604020202020204" pitchFamily="34" charset="0"/>
                <a:cs typeface="Arial" panose="020B0604020202020204" pitchFamily="34" charset="0"/>
              </a:rPr>
              <a:t>P</a:t>
            </a:r>
          </a:p>
          <a:p>
            <a:pPr algn="ctr"/>
            <a:r>
              <a:rPr lang="fr-FR" sz="1600" b="1" dirty="0" smtClean="0">
                <a:solidFill>
                  <a:schemeClr val="bg1"/>
                </a:solidFill>
                <a:latin typeface="Arial" panose="020B0604020202020204" pitchFamily="34" charset="0"/>
                <a:cs typeface="Arial" panose="020B0604020202020204" pitchFamily="34" charset="0"/>
              </a:rPr>
              <a:t>I</a:t>
            </a:r>
          </a:p>
          <a:p>
            <a:pPr algn="ctr"/>
            <a:r>
              <a:rPr lang="fr-FR" sz="1600" b="1" dirty="0" smtClean="0">
                <a:solidFill>
                  <a:schemeClr val="bg1"/>
                </a:solidFill>
                <a:latin typeface="Arial" panose="020B0604020202020204" pitchFamily="34" charset="0"/>
                <a:cs typeface="Arial" panose="020B0604020202020204" pitchFamily="34" charset="0"/>
              </a:rPr>
              <a:t>O</a:t>
            </a:r>
          </a:p>
          <a:p>
            <a:pPr algn="ctr"/>
            <a:r>
              <a:rPr lang="fr-FR" sz="1600" b="1" dirty="0" smtClean="0">
                <a:solidFill>
                  <a:schemeClr val="bg1"/>
                </a:solidFill>
                <a:latin typeface="Arial" panose="020B0604020202020204" pitchFamily="34" charset="0"/>
                <a:cs typeface="Arial" panose="020B0604020202020204" pitchFamily="34" charset="0"/>
              </a:rPr>
              <a:t>N</a:t>
            </a:r>
          </a:p>
          <a:p>
            <a:pPr algn="ctr"/>
            <a:r>
              <a:rPr lang="fr-FR" sz="1600" b="1" dirty="0" smtClean="0">
                <a:solidFill>
                  <a:schemeClr val="bg1"/>
                </a:solidFill>
                <a:latin typeface="Arial" panose="020B0604020202020204" pitchFamily="34" charset="0"/>
                <a:cs typeface="Arial" panose="020B0604020202020204" pitchFamily="34" charset="0"/>
              </a:rPr>
              <a:t>NAT</a:t>
            </a:r>
          </a:p>
          <a:p>
            <a:pPr algn="ctr"/>
            <a:endParaRPr lang="fr-FR" sz="1600" b="1" dirty="0" smtClean="0">
              <a:solidFill>
                <a:schemeClr val="bg1"/>
              </a:solidFill>
              <a:latin typeface="Arial" panose="020B0604020202020204" pitchFamily="34" charset="0"/>
              <a:cs typeface="Arial" panose="020B0604020202020204" pitchFamily="34" charset="0"/>
            </a:endParaRPr>
          </a:p>
          <a:p>
            <a:pPr algn="ctr"/>
            <a:r>
              <a:rPr lang="fr-FR" sz="1600" b="1" dirty="0" smtClean="0">
                <a:solidFill>
                  <a:schemeClr val="bg1"/>
                </a:solidFill>
                <a:latin typeface="Arial" panose="020B0604020202020204" pitchFamily="34" charset="0"/>
                <a:cs typeface="Arial" panose="020B0604020202020204" pitchFamily="34" charset="0"/>
              </a:rPr>
              <a:t>FR</a:t>
            </a:r>
          </a:p>
          <a:p>
            <a:pPr algn="ctr"/>
            <a:r>
              <a:rPr lang="fr-FR" sz="1600" b="1" dirty="0" smtClean="0">
                <a:solidFill>
                  <a:schemeClr val="bg1"/>
                </a:solidFill>
                <a:latin typeface="Arial" panose="020B0604020202020204" pitchFamily="34" charset="0"/>
                <a:cs typeface="Arial" panose="020B0604020202020204" pitchFamily="34" charset="0"/>
              </a:rPr>
              <a:t>A</a:t>
            </a:r>
          </a:p>
          <a:p>
            <a:pPr algn="ctr"/>
            <a:r>
              <a:rPr lang="fr-FR" sz="1600" b="1" dirty="0" smtClean="0">
                <a:solidFill>
                  <a:schemeClr val="bg1"/>
                </a:solidFill>
                <a:latin typeface="Arial" panose="020B0604020202020204" pitchFamily="34" charset="0"/>
                <a:cs typeface="Arial" panose="020B0604020202020204" pitchFamily="34" charset="0"/>
              </a:rPr>
              <a:t>NCE</a:t>
            </a:r>
          </a:p>
          <a:p>
            <a:pPr algn="ctr"/>
            <a:endParaRPr lang="fr-FR" sz="1600" b="1" dirty="0">
              <a:solidFill>
                <a:schemeClr val="bg1"/>
              </a:solidFill>
              <a:latin typeface="Arial" panose="020B0604020202020204" pitchFamily="34" charset="0"/>
              <a:cs typeface="Arial" panose="020B0604020202020204" pitchFamily="34" charset="0"/>
            </a:endParaRPr>
          </a:p>
          <a:p>
            <a:pPr algn="ctr"/>
            <a:r>
              <a:rPr lang="fr-FR" sz="1600" b="1" dirty="0" smtClean="0">
                <a:solidFill>
                  <a:schemeClr val="bg1"/>
                </a:solidFill>
                <a:latin typeface="Arial" panose="020B0604020202020204" pitchFamily="34" charset="0"/>
                <a:cs typeface="Arial" panose="020B0604020202020204" pitchFamily="34" charset="0"/>
              </a:rPr>
              <a:t>SURF</a:t>
            </a:r>
          </a:p>
          <a:p>
            <a:pPr algn="ctr"/>
            <a:endParaRPr lang="fr-FR" sz="1600" b="1" dirty="0" smtClean="0">
              <a:solidFill>
                <a:schemeClr val="bg1"/>
              </a:solidFill>
              <a:latin typeface="Arial" panose="020B0604020202020204" pitchFamily="34" charset="0"/>
              <a:cs typeface="Arial" panose="020B0604020202020204" pitchFamily="34" charset="0"/>
            </a:endParaRPr>
          </a:p>
          <a:p>
            <a:pPr algn="ctr"/>
            <a:r>
              <a:rPr lang="fr-FR" sz="1600" b="1" dirty="0" smtClean="0">
                <a:solidFill>
                  <a:schemeClr val="bg1"/>
                </a:solidFill>
                <a:latin typeface="Arial" panose="020B0604020202020204" pitchFamily="34" charset="0"/>
                <a:cs typeface="Arial" panose="020B0604020202020204" pitchFamily="34" charset="0"/>
              </a:rPr>
              <a:t>2016</a:t>
            </a:r>
            <a:endParaRPr lang="fr-FR" sz="1600" b="1" dirty="0">
              <a:solidFill>
                <a:schemeClr val="bg1"/>
              </a:solidFill>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664" y="120169"/>
            <a:ext cx="5328592" cy="79911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ZoneTexte 1"/>
          <p:cNvSpPr txBox="1"/>
          <p:nvPr/>
        </p:nvSpPr>
        <p:spPr>
          <a:xfrm>
            <a:off x="814775" y="8388423"/>
            <a:ext cx="4464496" cy="584775"/>
          </a:xfrm>
          <a:prstGeom prst="rect">
            <a:avLst/>
          </a:prstGeom>
          <a:noFill/>
        </p:spPr>
        <p:txBody>
          <a:bodyPr wrap="square" rtlCol="0">
            <a:spAutoFit/>
          </a:bodyPr>
          <a:lstStyle/>
          <a:p>
            <a:pPr algn="ctr"/>
            <a:r>
              <a:rPr lang="fr-FR" sz="1600" dirty="0" smtClean="0">
                <a:latin typeface="Arial" panose="020B0604020202020204" pitchFamily="34" charset="0"/>
                <a:cs typeface="Arial" panose="020B0604020202020204" pitchFamily="34" charset="0"/>
              </a:rPr>
              <a:t>Affiche réalisée par le groupe communication des élèves de </a:t>
            </a:r>
            <a:r>
              <a:rPr lang="fr-FR" sz="1600" dirty="0" err="1" smtClean="0">
                <a:latin typeface="Arial" panose="020B0604020202020204" pitchFamily="34" charset="0"/>
                <a:cs typeface="Arial" panose="020B0604020202020204" pitchFamily="34" charset="0"/>
              </a:rPr>
              <a:t>Bourcefranc</a:t>
            </a:r>
            <a:r>
              <a:rPr lang="fr-FR" sz="1600" dirty="0" smtClean="0">
                <a:latin typeface="Arial" panose="020B0604020202020204" pitchFamily="34" charset="0"/>
                <a:cs typeface="Arial" panose="020B0604020202020204" pitchFamily="34" charset="0"/>
              </a:rPr>
              <a:t> ! </a:t>
            </a:r>
            <a:endParaRPr lang="fr-F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9915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a:xfrm>
            <a:off x="1052736" y="107504"/>
            <a:ext cx="4392488" cy="7903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1232756" y="201312"/>
            <a:ext cx="4032448" cy="646331"/>
          </a:xfrm>
          <a:prstGeom prst="rect">
            <a:avLst/>
          </a:prstGeom>
          <a:noFill/>
        </p:spPr>
        <p:txBody>
          <a:bodyPr wrap="square" rtlCol="0">
            <a:spAutoFit/>
          </a:bodyPr>
          <a:lstStyle/>
          <a:p>
            <a:pPr algn="ctr"/>
            <a:r>
              <a:rPr lang="fr-FR" b="1" dirty="0" smtClean="0">
                <a:solidFill>
                  <a:srgbClr val="FFC000"/>
                </a:solidFill>
                <a:latin typeface="Arial" panose="020B0604020202020204" pitchFamily="34" charset="0"/>
                <a:cs typeface="Arial" panose="020B0604020202020204" pitchFamily="34" charset="0"/>
              </a:rPr>
              <a:t>Les Inter Académies de Sports Collectifs </a:t>
            </a:r>
            <a:endParaRPr lang="fr-FR" b="1" dirty="0">
              <a:solidFill>
                <a:srgbClr val="FFC000"/>
              </a:solidFill>
              <a:latin typeface="Arial" panose="020B0604020202020204" pitchFamily="34" charset="0"/>
              <a:cs typeface="Arial" panose="020B0604020202020204" pitchFamily="34" charset="0"/>
            </a:endParaRPr>
          </a:p>
        </p:txBody>
      </p:sp>
      <p:sp>
        <p:nvSpPr>
          <p:cNvPr id="4" name="ZoneTexte 3"/>
          <p:cNvSpPr txBox="1"/>
          <p:nvPr/>
        </p:nvSpPr>
        <p:spPr>
          <a:xfrm>
            <a:off x="332656" y="1115616"/>
            <a:ext cx="5616624" cy="6278642"/>
          </a:xfrm>
          <a:prstGeom prst="rect">
            <a:avLst/>
          </a:prstGeom>
          <a:noFill/>
        </p:spPr>
        <p:txBody>
          <a:bodyPr wrap="square" rtlCol="0">
            <a:spAutoFit/>
          </a:bodyPr>
          <a:lstStyle/>
          <a:p>
            <a:pPr algn="just"/>
            <a:r>
              <a:rPr lang="fr-FR" sz="1600" dirty="0" smtClean="0">
                <a:latin typeface="Arial" panose="020B0604020202020204" pitchFamily="34" charset="0"/>
                <a:cs typeface="Arial" panose="020B0604020202020204" pitchFamily="34" charset="0"/>
              </a:rPr>
              <a:t>Les championnats Inter Académies de Sports Collectifs se sont déroulés le 30 Mars 2016 dans les villes de Niort et Bordeaux. Au programme Football, Handball, Volley-Ball, Basket-Ball, Futsal &amp; Rugby. Une qualification pour les différents Championnats de France était en jeu ! Nos équipes de l’Académie de Poitiers n’ont pas démordu et certaines ont réussi à se qualifier pour les Championnats de France de Sports Collectifs. </a:t>
            </a:r>
          </a:p>
          <a:p>
            <a:pPr algn="ctr"/>
            <a:endParaRPr lang="fr-FR" sz="1400" b="1" dirty="0">
              <a:latin typeface="Arial" panose="020B0604020202020204" pitchFamily="34" charset="0"/>
              <a:cs typeface="Arial" panose="020B0604020202020204" pitchFamily="34" charset="0"/>
            </a:endParaRPr>
          </a:p>
          <a:p>
            <a:pPr algn="ctr"/>
            <a:r>
              <a:rPr lang="fr-FR" sz="1600" b="1" dirty="0" smtClean="0">
                <a:latin typeface="Arial" panose="020B0604020202020204" pitchFamily="34" charset="0"/>
                <a:cs typeface="Arial" panose="020B0604020202020204" pitchFamily="34" charset="0"/>
              </a:rPr>
              <a:t>Basket MF : Collège Françoise Dolto- La Jarrie</a:t>
            </a:r>
          </a:p>
          <a:p>
            <a:pPr algn="ctr"/>
            <a:r>
              <a:rPr lang="fr-FR" sz="1600" b="1" dirty="0" smtClean="0">
                <a:latin typeface="Arial" panose="020B0604020202020204" pitchFamily="34" charset="0"/>
                <a:cs typeface="Arial" panose="020B0604020202020204" pitchFamily="34" charset="0"/>
              </a:rPr>
              <a:t>Basket CG : Lycée Genevoix Bressuire</a:t>
            </a:r>
          </a:p>
          <a:p>
            <a:pPr algn="ctr"/>
            <a:r>
              <a:rPr lang="fr-FR" sz="1600" b="1" dirty="0" smtClean="0">
                <a:latin typeface="Arial" panose="020B0604020202020204" pitchFamily="34" charset="0"/>
                <a:cs typeface="Arial" panose="020B0604020202020204" pitchFamily="34" charset="0"/>
              </a:rPr>
              <a:t>Basket CF : Lycée Genevoix Bressuire</a:t>
            </a:r>
          </a:p>
          <a:p>
            <a:pPr algn="ctr"/>
            <a:r>
              <a:rPr lang="fr-FR" sz="1600" b="1" dirty="0" smtClean="0">
                <a:latin typeface="Arial" panose="020B0604020202020204" pitchFamily="34" charset="0"/>
                <a:cs typeface="Arial" panose="020B0604020202020204" pitchFamily="34" charset="0"/>
              </a:rPr>
              <a:t>Futsal MG : Collège Charles Péguy Moncoutant</a:t>
            </a:r>
          </a:p>
          <a:p>
            <a:pPr algn="ctr"/>
            <a:r>
              <a:rPr lang="fr-FR" sz="1600" b="1" dirty="0" smtClean="0">
                <a:latin typeface="Arial" panose="020B0604020202020204" pitchFamily="34" charset="0"/>
                <a:cs typeface="Arial" panose="020B0604020202020204" pitchFamily="34" charset="0"/>
              </a:rPr>
              <a:t>Futsal CG : LP </a:t>
            </a:r>
            <a:r>
              <a:rPr lang="fr-FR" sz="1600" b="1" dirty="0" err="1" smtClean="0">
                <a:latin typeface="Arial" panose="020B0604020202020204" pitchFamily="34" charset="0"/>
                <a:cs typeface="Arial" panose="020B0604020202020204" pitchFamily="34" charset="0"/>
              </a:rPr>
              <a:t>Sillac</a:t>
            </a:r>
            <a:r>
              <a:rPr lang="fr-FR" sz="1600" b="1" dirty="0" smtClean="0">
                <a:latin typeface="Arial" panose="020B0604020202020204" pitchFamily="34" charset="0"/>
                <a:cs typeface="Arial" panose="020B0604020202020204" pitchFamily="34" charset="0"/>
              </a:rPr>
              <a:t> Angoulême</a:t>
            </a:r>
          </a:p>
          <a:p>
            <a:pPr algn="ctr"/>
            <a:r>
              <a:rPr lang="fr-FR" sz="1600" b="1" dirty="0" smtClean="0">
                <a:latin typeface="Arial" panose="020B0604020202020204" pitchFamily="34" charset="0"/>
                <a:cs typeface="Arial" panose="020B0604020202020204" pitchFamily="34" charset="0"/>
              </a:rPr>
              <a:t>Rugby CG : Lycée </a:t>
            </a:r>
            <a:r>
              <a:rPr lang="fr-FR" sz="1600" b="1" dirty="0" err="1" smtClean="0">
                <a:latin typeface="Arial" panose="020B0604020202020204" pitchFamily="34" charset="0"/>
                <a:cs typeface="Arial" panose="020B0604020202020204" pitchFamily="34" charset="0"/>
              </a:rPr>
              <a:t>Guez</a:t>
            </a:r>
            <a:r>
              <a:rPr lang="fr-FR" sz="1600" b="1" dirty="0" smtClean="0">
                <a:latin typeface="Arial" panose="020B0604020202020204" pitchFamily="34" charset="0"/>
                <a:cs typeface="Arial" panose="020B0604020202020204" pitchFamily="34" charset="0"/>
              </a:rPr>
              <a:t> de Balzac Angoulême</a:t>
            </a:r>
          </a:p>
          <a:p>
            <a:pPr algn="ctr"/>
            <a:r>
              <a:rPr lang="fr-FR" sz="1600" b="1" dirty="0" smtClean="0">
                <a:latin typeface="Arial" panose="020B0604020202020204" pitchFamily="34" charset="0"/>
                <a:cs typeface="Arial" panose="020B0604020202020204" pitchFamily="34" charset="0"/>
              </a:rPr>
              <a:t>Football MG : Collège Jean Moulin Poitiers</a:t>
            </a:r>
          </a:p>
          <a:p>
            <a:pPr algn="ctr"/>
            <a:r>
              <a:rPr lang="fr-FR" sz="1600" b="1" dirty="0" smtClean="0">
                <a:latin typeface="Arial" panose="020B0604020202020204" pitchFamily="34" charset="0"/>
                <a:cs typeface="Arial" panose="020B0604020202020204" pitchFamily="34" charset="0"/>
              </a:rPr>
              <a:t>Football CF : Lycée Jean Moulin Thouars</a:t>
            </a:r>
          </a:p>
          <a:p>
            <a:pPr algn="ctr"/>
            <a:r>
              <a:rPr lang="fr-FR" sz="1600" b="1" dirty="0" smtClean="0">
                <a:latin typeface="Arial" panose="020B0604020202020204" pitchFamily="34" charset="0"/>
                <a:cs typeface="Arial" panose="020B0604020202020204" pitchFamily="34" charset="0"/>
              </a:rPr>
              <a:t>Handball MG : Collège Saint Exupéry </a:t>
            </a:r>
            <a:r>
              <a:rPr lang="fr-FR" sz="1600" b="1" dirty="0" err="1" smtClean="0">
                <a:latin typeface="Arial" panose="020B0604020202020204" pitchFamily="34" charset="0"/>
                <a:cs typeface="Arial" panose="020B0604020202020204" pitchFamily="34" charset="0"/>
              </a:rPr>
              <a:t>Jaunay</a:t>
            </a:r>
            <a:r>
              <a:rPr lang="fr-FR" sz="1600" b="1" dirty="0" smtClean="0">
                <a:latin typeface="Arial" panose="020B0604020202020204" pitchFamily="34" charset="0"/>
                <a:cs typeface="Arial" panose="020B0604020202020204" pitchFamily="34" charset="0"/>
              </a:rPr>
              <a:t> Clan </a:t>
            </a:r>
          </a:p>
          <a:p>
            <a:pPr algn="ctr"/>
            <a:r>
              <a:rPr lang="fr-FR" sz="1600" b="1" dirty="0" smtClean="0">
                <a:latin typeface="Arial" panose="020B0604020202020204" pitchFamily="34" charset="0"/>
                <a:cs typeface="Arial" panose="020B0604020202020204" pitchFamily="34" charset="0"/>
              </a:rPr>
              <a:t>Volley MG : Collège Notre Dame Vouillé</a:t>
            </a:r>
          </a:p>
          <a:p>
            <a:pPr algn="ctr"/>
            <a:endParaRPr lang="fr-FR" sz="1600" dirty="0" smtClean="0">
              <a:latin typeface="Arial" panose="020B0604020202020204" pitchFamily="34" charset="0"/>
              <a:cs typeface="Arial" panose="020B0604020202020204" pitchFamily="34" charset="0"/>
            </a:endParaRPr>
          </a:p>
          <a:p>
            <a:pPr algn="just"/>
            <a:r>
              <a:rPr lang="fr-FR" sz="1600" dirty="0" smtClean="0">
                <a:latin typeface="Arial" panose="020B0604020202020204" pitchFamily="34" charset="0"/>
                <a:cs typeface="Arial" panose="020B0604020202020204" pitchFamily="34" charset="0"/>
              </a:rPr>
              <a:t>Nous tenons à féliciter l'ensemble des AS qui </a:t>
            </a:r>
            <a:r>
              <a:rPr lang="fr-FR" sz="1600" dirty="0">
                <a:latin typeface="Arial" panose="020B0604020202020204" pitchFamily="34" charset="0"/>
                <a:cs typeface="Arial" panose="020B0604020202020204" pitchFamily="34" charset="0"/>
              </a:rPr>
              <a:t>se sont qualifiées pour les Championnats de France et qui représenteront l'Académie de Poitiers </a:t>
            </a:r>
            <a:r>
              <a:rPr lang="fr-FR" sz="1600" dirty="0" smtClean="0">
                <a:latin typeface="Arial" panose="020B0604020202020204" pitchFamily="34" charset="0"/>
                <a:cs typeface="Arial" panose="020B0604020202020204" pitchFamily="34" charset="0"/>
              </a:rPr>
              <a:t>!</a:t>
            </a:r>
          </a:p>
          <a:p>
            <a:pPr algn="ctr"/>
            <a:endParaRPr lang="fr-FR" sz="1600" dirty="0">
              <a:latin typeface="Arial" panose="020B0604020202020204" pitchFamily="34" charset="0"/>
              <a:cs typeface="Arial" panose="020B0604020202020204" pitchFamily="34" charset="0"/>
            </a:endParaRPr>
          </a:p>
          <a:p>
            <a:pPr algn="ctr"/>
            <a:r>
              <a:rPr lang="fr-FR" sz="2000" b="1" dirty="0" smtClean="0">
                <a:solidFill>
                  <a:srgbClr val="FF0000"/>
                </a:solidFill>
                <a:latin typeface="Arial" panose="020B0604020202020204" pitchFamily="34" charset="0"/>
                <a:cs typeface="Arial" panose="020B0604020202020204" pitchFamily="34" charset="0"/>
              </a:rPr>
              <a:t>    Bravo </a:t>
            </a:r>
            <a:r>
              <a:rPr lang="fr-FR" sz="2000" b="1" dirty="0">
                <a:solidFill>
                  <a:srgbClr val="FF0000"/>
                </a:solidFill>
                <a:latin typeface="Arial" panose="020B0604020202020204" pitchFamily="34" charset="0"/>
                <a:cs typeface="Arial" panose="020B0604020202020204" pitchFamily="34" charset="0"/>
              </a:rPr>
              <a:t>à vous !</a:t>
            </a:r>
          </a:p>
        </p:txBody>
      </p:sp>
      <p:pic>
        <p:nvPicPr>
          <p:cNvPr id="2050" name="Picture 2" descr="C:\Users\stagiaire\AppData\Local\Microsoft\Windows\Temporary Internet Files\Content.IE5\W6F119PL\Sport_balls.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9160" y="7258998"/>
            <a:ext cx="1783183" cy="178318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293" y="7380312"/>
            <a:ext cx="1716885" cy="1540556"/>
          </a:xfrm>
          <a:prstGeom prst="rect">
            <a:avLst/>
          </a:prstGeom>
        </p:spPr>
      </p:pic>
    </p:spTree>
    <p:extLst>
      <p:ext uri="{BB962C8B-B14F-4D97-AF65-F5344CB8AC3E}">
        <p14:creationId xmlns:p14="http://schemas.microsoft.com/office/powerpoint/2010/main" val="455906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uage 1"/>
          <p:cNvSpPr/>
          <p:nvPr/>
        </p:nvSpPr>
        <p:spPr>
          <a:xfrm>
            <a:off x="90326" y="486315"/>
            <a:ext cx="4248472" cy="1008112"/>
          </a:xfrm>
          <a:prstGeom prst="cloud">
            <a:avLst/>
          </a:prstGeom>
          <a:noFill/>
          <a:ln>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638398" y="805705"/>
            <a:ext cx="2952328" cy="369332"/>
          </a:xfrm>
          <a:prstGeom prst="rect">
            <a:avLst/>
          </a:prstGeom>
          <a:noFill/>
        </p:spPr>
        <p:txBody>
          <a:bodyPr wrap="square" rtlCol="0">
            <a:spAutoFit/>
          </a:bodyPr>
          <a:lstStyle/>
          <a:p>
            <a:pPr algn="ctr"/>
            <a:r>
              <a:rPr lang="fr-FR" b="1" dirty="0" smtClean="0">
                <a:solidFill>
                  <a:srgbClr val="00FF99"/>
                </a:solidFill>
                <a:latin typeface="Arial" panose="020B0604020202020204" pitchFamily="34" charset="0"/>
                <a:cs typeface="Arial" panose="020B0604020202020204" pitchFamily="34" charset="0"/>
              </a:rPr>
              <a:t>Quel </a:t>
            </a:r>
            <a:r>
              <a:rPr lang="fr-FR" b="1" dirty="0" err="1" smtClean="0">
                <a:solidFill>
                  <a:srgbClr val="00FF99"/>
                </a:solidFill>
                <a:latin typeface="Arial" panose="020B0604020202020204" pitchFamily="34" charset="0"/>
                <a:cs typeface="Arial" panose="020B0604020202020204" pitchFamily="34" charset="0"/>
              </a:rPr>
              <a:t>Fair</a:t>
            </a:r>
            <a:r>
              <a:rPr lang="fr-FR" b="1" dirty="0" smtClean="0">
                <a:solidFill>
                  <a:srgbClr val="00FF99"/>
                </a:solidFill>
                <a:latin typeface="Arial" panose="020B0604020202020204" pitchFamily="34" charset="0"/>
                <a:cs typeface="Arial" panose="020B0604020202020204" pitchFamily="34" charset="0"/>
              </a:rPr>
              <a:t> Play ! </a:t>
            </a:r>
            <a:endParaRPr lang="fr-FR" b="1" dirty="0">
              <a:solidFill>
                <a:srgbClr val="00FF99"/>
              </a:solidFill>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26" y="6608530"/>
            <a:ext cx="5810250" cy="2381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4" name="Picture 2" descr="C:\Users\stagiaire\AppData\Local\Microsoft\Windows\Temporary Internet Files\Content.IE5\AJELHFTV\fair-play[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3353" y="175784"/>
            <a:ext cx="2114601" cy="1998505"/>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108439" y="2339752"/>
            <a:ext cx="5930962" cy="4031873"/>
          </a:xfrm>
          <a:prstGeom prst="rect">
            <a:avLst/>
          </a:prstGeom>
          <a:noFill/>
        </p:spPr>
        <p:txBody>
          <a:bodyPr wrap="square" rtlCol="0">
            <a:spAutoFit/>
          </a:bodyPr>
          <a:lstStyle/>
          <a:p>
            <a:pPr algn="just"/>
            <a:r>
              <a:rPr lang="fr-FR" sz="1600" dirty="0" smtClean="0">
                <a:latin typeface="Arial" panose="020B0604020202020204" pitchFamily="34" charset="0"/>
                <a:cs typeface="Arial" panose="020B0604020202020204" pitchFamily="34" charset="0"/>
              </a:rPr>
              <a:t>Lors d’une finale académique de Football, l’élève Maxime Bodin</a:t>
            </a:r>
            <a:r>
              <a:rPr lang="fr-FR" sz="1600" b="1" dirty="0" smtClean="0">
                <a:latin typeface="Arial" panose="020B0604020202020204" pitchFamily="34" charset="0"/>
                <a:cs typeface="Arial" panose="020B0604020202020204" pitchFamily="34" charset="0"/>
              </a:rPr>
              <a:t> </a:t>
            </a:r>
            <a:r>
              <a:rPr lang="fr-FR" sz="1600" dirty="0" smtClean="0">
                <a:latin typeface="Arial" panose="020B0604020202020204" pitchFamily="34" charset="0"/>
                <a:cs typeface="Arial" panose="020B0604020202020204" pitchFamily="34" charset="0"/>
              </a:rPr>
              <a:t>du Lycée Jean Moulin Montmorillon a eu un comportement exemplaire.</a:t>
            </a:r>
          </a:p>
          <a:p>
            <a:pPr algn="just"/>
            <a:endParaRPr lang="fr-FR" sz="1600" dirty="0">
              <a:latin typeface="Arial" panose="020B0604020202020204" pitchFamily="34" charset="0"/>
              <a:cs typeface="Arial" panose="020B0604020202020204" pitchFamily="34" charset="0"/>
            </a:endParaRPr>
          </a:p>
          <a:p>
            <a:pPr algn="just"/>
            <a:r>
              <a:rPr lang="fr-FR" sz="1600" dirty="0" smtClean="0">
                <a:latin typeface="Arial" panose="020B0604020202020204" pitchFamily="34" charset="0"/>
                <a:cs typeface="Arial" panose="020B0604020202020204" pitchFamily="34" charset="0"/>
              </a:rPr>
              <a:t>Son équipe était opposée au lycée Jean Moulin de Thouars en finale académique de football et mené 1-0. L’arbitre de la rencontre siffle alors un pénalty suite à une faute sur Maxime Bodin (son équipe était menée 1-0). Le jeune homme va à la rencontre de l’arbitre et lui précise que le pénalty n’est pas justifié puisqu’aucune faute n’a été commise à son encontre. </a:t>
            </a:r>
          </a:p>
          <a:p>
            <a:pPr algn="just"/>
            <a:r>
              <a:rPr lang="fr-FR" sz="1600" dirty="0" smtClean="0">
                <a:latin typeface="Arial" panose="020B0604020202020204" pitchFamily="34" charset="0"/>
                <a:cs typeface="Arial" panose="020B0604020202020204" pitchFamily="34" charset="0"/>
              </a:rPr>
              <a:t>En conséquence, le pénalty ne sera pas tiré et à l’issue de la rencontre c’est l’équipe du Lycée Jean Moulin de Thouars qui s’impose et  qui se qualifie pour les Inter Académies. </a:t>
            </a:r>
          </a:p>
          <a:p>
            <a:endParaRPr lang="fr-FR" sz="1600" dirty="0">
              <a:latin typeface="Arial" panose="020B0604020202020204" pitchFamily="34" charset="0"/>
              <a:cs typeface="Arial" panose="020B0604020202020204" pitchFamily="34" charset="0"/>
            </a:endParaRPr>
          </a:p>
          <a:p>
            <a:pPr algn="ctr"/>
            <a:r>
              <a:rPr lang="fr-FR" sz="1600" i="1" dirty="0" smtClean="0">
                <a:latin typeface="Arial" panose="020B0604020202020204" pitchFamily="34" charset="0"/>
                <a:cs typeface="Arial" panose="020B0604020202020204" pitchFamily="34" charset="0"/>
              </a:rPr>
              <a:t> </a:t>
            </a:r>
            <a:r>
              <a:rPr lang="fr-FR" sz="1600" b="1" i="1" dirty="0" smtClean="0">
                <a:solidFill>
                  <a:srgbClr val="0070C0"/>
                </a:solidFill>
                <a:latin typeface="Arial" panose="020B0604020202020204" pitchFamily="34" charset="0"/>
                <a:cs typeface="Arial" panose="020B0604020202020204" pitchFamily="34" charset="0"/>
              </a:rPr>
              <a:t>« </a:t>
            </a:r>
            <a:r>
              <a:rPr lang="fr-FR" sz="1600" b="1" i="1" dirty="0" err="1" smtClean="0">
                <a:solidFill>
                  <a:srgbClr val="0070C0"/>
                </a:solidFill>
                <a:latin typeface="Arial" panose="020B0604020202020204" pitchFamily="34" charset="0"/>
                <a:cs typeface="Arial" panose="020B0604020202020204" pitchFamily="34" charset="0"/>
              </a:rPr>
              <a:t>Fair</a:t>
            </a:r>
            <a:r>
              <a:rPr lang="fr-FR" sz="1600" b="1" i="1" dirty="0" smtClean="0">
                <a:solidFill>
                  <a:srgbClr val="0070C0"/>
                </a:solidFill>
                <a:latin typeface="Arial" panose="020B0604020202020204" pitchFamily="34" charset="0"/>
                <a:cs typeface="Arial" panose="020B0604020202020204" pitchFamily="34" charset="0"/>
              </a:rPr>
              <a:t> Play </a:t>
            </a:r>
            <a:r>
              <a:rPr lang="fr-FR" sz="1600" b="1" i="1" dirty="0">
                <a:solidFill>
                  <a:srgbClr val="0070C0"/>
                </a:solidFill>
                <a:latin typeface="Arial" panose="020B0604020202020204" pitchFamily="34" charset="0"/>
                <a:cs typeface="Arial" panose="020B0604020202020204" pitchFamily="34" charset="0"/>
              </a:rPr>
              <a:t>:  Pratique du sport dans le respect des règles, de l'esprit du jeu et de l'adversaire</a:t>
            </a:r>
            <a:r>
              <a:rPr lang="fr-FR" sz="1600" b="1" i="1" dirty="0" smtClean="0">
                <a:solidFill>
                  <a:srgbClr val="0070C0"/>
                </a:solidFill>
                <a:latin typeface="Arial" panose="020B0604020202020204" pitchFamily="34" charset="0"/>
                <a:cs typeface="Arial" panose="020B0604020202020204" pitchFamily="34" charset="0"/>
              </a:rPr>
              <a:t>. »</a:t>
            </a:r>
            <a:endParaRPr lang="fr-FR" sz="1600" b="1" i="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2114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4317" y="466998"/>
            <a:ext cx="5544616" cy="369332"/>
          </a:xfrm>
          <a:prstGeom prst="rect">
            <a:avLst/>
          </a:prstGeom>
          <a:noFill/>
        </p:spPr>
        <p:txBody>
          <a:bodyPr wrap="square" rtlCol="0">
            <a:spAutoFit/>
          </a:bodyPr>
          <a:lstStyle/>
          <a:p>
            <a:pPr algn="ctr"/>
            <a:r>
              <a:rPr lang="fr-FR" b="1" dirty="0" smtClean="0">
                <a:solidFill>
                  <a:schemeClr val="accent3">
                    <a:lumMod val="60000"/>
                    <a:lumOff val="40000"/>
                  </a:schemeClr>
                </a:solidFill>
                <a:latin typeface="Arial" panose="020B0604020202020204" pitchFamily="34" charset="0"/>
                <a:cs typeface="Arial" panose="020B0604020202020204" pitchFamily="34" charset="0"/>
              </a:rPr>
              <a:t>L’</a:t>
            </a:r>
            <a:r>
              <a:rPr lang="fr-FR" b="1" dirty="0" err="1">
                <a:solidFill>
                  <a:schemeClr val="accent3">
                    <a:lumMod val="60000"/>
                    <a:lumOff val="40000"/>
                  </a:schemeClr>
                </a:solidFill>
                <a:latin typeface="Arial" panose="020B0604020202020204" pitchFamily="34" charset="0"/>
                <a:cs typeface="Arial" panose="020B0604020202020204" pitchFamily="34" charset="0"/>
              </a:rPr>
              <a:t>A</a:t>
            </a:r>
            <a:r>
              <a:rPr lang="fr-FR" b="1" dirty="0" err="1" smtClean="0">
                <a:solidFill>
                  <a:schemeClr val="accent3">
                    <a:lumMod val="60000"/>
                    <a:lumOff val="40000"/>
                  </a:schemeClr>
                </a:solidFill>
                <a:latin typeface="Arial" panose="020B0604020202020204" pitchFamily="34" charset="0"/>
                <a:cs typeface="Arial" panose="020B0604020202020204" pitchFamily="34" charset="0"/>
              </a:rPr>
              <a:t>thlé</a:t>
            </a:r>
            <a:r>
              <a:rPr lang="fr-FR" b="1" dirty="0" smtClean="0">
                <a:solidFill>
                  <a:schemeClr val="accent3">
                    <a:lumMod val="60000"/>
                    <a:lumOff val="40000"/>
                  </a:schemeClr>
                </a:solidFill>
                <a:latin typeface="Arial" panose="020B0604020202020204" pitchFamily="34" charset="0"/>
                <a:cs typeface="Arial" panose="020B0604020202020204" pitchFamily="34" charset="0"/>
              </a:rPr>
              <a:t> estival </a:t>
            </a:r>
            <a:endParaRPr lang="fr-FR" b="1" dirty="0">
              <a:solidFill>
                <a:schemeClr val="accent3">
                  <a:lumMod val="60000"/>
                  <a:lumOff val="40000"/>
                </a:schemeClr>
              </a:solidFill>
              <a:latin typeface="Arial" panose="020B0604020202020204" pitchFamily="34" charset="0"/>
              <a:cs typeface="Arial" panose="020B0604020202020204" pitchFamily="34" charset="0"/>
            </a:endParaRPr>
          </a:p>
        </p:txBody>
      </p:sp>
      <p:sp>
        <p:nvSpPr>
          <p:cNvPr id="3" name="Cadre 2"/>
          <p:cNvSpPr/>
          <p:nvPr/>
        </p:nvSpPr>
        <p:spPr>
          <a:xfrm>
            <a:off x="1268760" y="311376"/>
            <a:ext cx="3312368" cy="64807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ZoneTexte 4"/>
          <p:cNvSpPr txBox="1"/>
          <p:nvPr/>
        </p:nvSpPr>
        <p:spPr>
          <a:xfrm>
            <a:off x="160674" y="1113690"/>
            <a:ext cx="5832648" cy="6494085"/>
          </a:xfrm>
          <a:prstGeom prst="rect">
            <a:avLst/>
          </a:prstGeom>
          <a:noFill/>
        </p:spPr>
        <p:txBody>
          <a:bodyPr wrap="square" rtlCol="0">
            <a:spAutoFit/>
          </a:bodyPr>
          <a:lstStyle/>
          <a:p>
            <a:pPr algn="ctr"/>
            <a:endParaRPr lang="fr-FR" sz="1600" dirty="0" smtClean="0">
              <a:latin typeface="Arial" panose="020B0604020202020204" pitchFamily="34" charset="0"/>
              <a:cs typeface="Arial" panose="020B0604020202020204" pitchFamily="34" charset="0"/>
            </a:endParaRPr>
          </a:p>
          <a:p>
            <a:pPr algn="just"/>
            <a:r>
              <a:rPr lang="fr-FR" sz="1600" dirty="0" smtClean="0">
                <a:latin typeface="Arial" panose="020B0604020202020204" pitchFamily="34" charset="0"/>
                <a:cs typeface="Arial" panose="020B0604020202020204" pitchFamily="34" charset="0"/>
              </a:rPr>
              <a:t>Le 4 et le 11 Mai 2016 aura lieu « l’</a:t>
            </a:r>
            <a:r>
              <a:rPr lang="fr-FR" sz="1600" dirty="0" err="1" smtClean="0">
                <a:latin typeface="Arial" panose="020B0604020202020204" pitchFamily="34" charset="0"/>
                <a:cs typeface="Arial" panose="020B0604020202020204" pitchFamily="34" charset="0"/>
              </a:rPr>
              <a:t>Athlé</a:t>
            </a:r>
            <a:r>
              <a:rPr lang="fr-FR" sz="1600" dirty="0" smtClean="0">
                <a:latin typeface="Arial" panose="020B0604020202020204" pitchFamily="34" charset="0"/>
                <a:cs typeface="Arial" panose="020B0604020202020204" pitchFamily="34" charset="0"/>
              </a:rPr>
              <a:t> estival », compétition qui s’inscrit dans le cadre du Challenge MGEN. </a:t>
            </a:r>
          </a:p>
          <a:p>
            <a:pPr algn="just"/>
            <a:r>
              <a:rPr lang="fr-FR" sz="1600" dirty="0" smtClean="0">
                <a:latin typeface="Arial" panose="020B0604020202020204" pitchFamily="34" charset="0"/>
                <a:cs typeface="Arial" panose="020B0604020202020204" pitchFamily="34" charset="0"/>
              </a:rPr>
              <a:t>Le 4 Mai l’</a:t>
            </a:r>
            <a:r>
              <a:rPr lang="fr-FR" sz="1600" dirty="0" err="1">
                <a:latin typeface="Arial" panose="020B0604020202020204" pitchFamily="34" charset="0"/>
                <a:cs typeface="Arial" panose="020B0604020202020204" pitchFamily="34" charset="0"/>
              </a:rPr>
              <a:t>A</a:t>
            </a:r>
            <a:r>
              <a:rPr lang="fr-FR" sz="1600" dirty="0" err="1" smtClean="0">
                <a:latin typeface="Arial" panose="020B0604020202020204" pitchFamily="34" charset="0"/>
                <a:cs typeface="Arial" panose="020B0604020202020204" pitchFamily="34" charset="0"/>
              </a:rPr>
              <a:t>thlé</a:t>
            </a:r>
            <a:r>
              <a:rPr lang="fr-FR" sz="1600" dirty="0" smtClean="0">
                <a:latin typeface="Arial" panose="020B0604020202020204" pitchFamily="34" charset="0"/>
                <a:cs typeface="Arial" panose="020B0604020202020204" pitchFamily="34" charset="0"/>
              </a:rPr>
              <a:t> estival Lycée se déroulera au Stade René Gaillard de Niort, actuellement 44 équipes établissement, excellence, filles, garçons et mixtes sont engagées. </a:t>
            </a:r>
          </a:p>
          <a:p>
            <a:pPr algn="just"/>
            <a:r>
              <a:rPr lang="fr-FR" sz="1600" dirty="0" smtClean="0">
                <a:latin typeface="Arial" panose="020B0604020202020204" pitchFamily="34" charset="0"/>
                <a:cs typeface="Arial" panose="020B0604020202020204" pitchFamily="34" charset="0"/>
              </a:rPr>
              <a:t>Le 11 Mai l’</a:t>
            </a:r>
            <a:r>
              <a:rPr lang="fr-FR" sz="1600" dirty="0" err="1">
                <a:latin typeface="Arial" panose="020B0604020202020204" pitchFamily="34" charset="0"/>
                <a:cs typeface="Arial" panose="020B0604020202020204" pitchFamily="34" charset="0"/>
              </a:rPr>
              <a:t>A</a:t>
            </a:r>
            <a:r>
              <a:rPr lang="fr-FR" sz="1600" dirty="0" err="1" smtClean="0">
                <a:latin typeface="Arial" panose="020B0604020202020204" pitchFamily="34" charset="0"/>
                <a:cs typeface="Arial" panose="020B0604020202020204" pitchFamily="34" charset="0"/>
              </a:rPr>
              <a:t>thlé</a:t>
            </a:r>
            <a:r>
              <a:rPr lang="fr-FR" sz="1600" dirty="0" smtClean="0">
                <a:latin typeface="Arial" panose="020B0604020202020204" pitchFamily="34" charset="0"/>
                <a:cs typeface="Arial" panose="020B0604020202020204" pitchFamily="34" charset="0"/>
              </a:rPr>
              <a:t> estival Collège se fera au Stade du Grand Angoulême, nous accueillerons 14 équipes par département soit un total de 56 équipes. </a:t>
            </a:r>
          </a:p>
          <a:p>
            <a:pPr algn="just"/>
            <a:endParaRPr lang="fr-FR" sz="1600" dirty="0">
              <a:latin typeface="Arial" panose="020B0604020202020204" pitchFamily="34" charset="0"/>
              <a:cs typeface="Arial" panose="020B0604020202020204" pitchFamily="34" charset="0"/>
            </a:endParaRPr>
          </a:p>
          <a:p>
            <a:pPr algn="just"/>
            <a:r>
              <a:rPr lang="fr-FR" sz="1600" dirty="0" smtClean="0">
                <a:latin typeface="Arial" panose="020B0604020202020204" pitchFamily="34" charset="0"/>
                <a:cs typeface="Arial" panose="020B0604020202020204" pitchFamily="34" charset="0"/>
              </a:rPr>
              <a:t>Lors de « l’</a:t>
            </a:r>
            <a:r>
              <a:rPr lang="fr-FR" sz="1600" dirty="0" err="1" smtClean="0">
                <a:latin typeface="Arial" panose="020B0604020202020204" pitchFamily="34" charset="0"/>
                <a:cs typeface="Arial" panose="020B0604020202020204" pitchFamily="34" charset="0"/>
              </a:rPr>
              <a:t>Athlé</a:t>
            </a:r>
            <a:r>
              <a:rPr lang="fr-FR" sz="1600" dirty="0" smtClean="0">
                <a:latin typeface="Arial" panose="020B0604020202020204" pitchFamily="34" charset="0"/>
                <a:cs typeface="Arial" panose="020B0604020202020204" pitchFamily="34" charset="0"/>
              </a:rPr>
              <a:t> estival » Collège, le Quiz MGEN sera à disposition des élèves, ces derniers pourront venir le remplir afin de faire rapporter des points à leur établissement. </a:t>
            </a:r>
          </a:p>
          <a:p>
            <a:pPr algn="just"/>
            <a:endParaRPr lang="fr-FR" sz="1600" dirty="0">
              <a:latin typeface="Arial" panose="020B0604020202020204" pitchFamily="34" charset="0"/>
              <a:cs typeface="Arial" panose="020B0604020202020204" pitchFamily="34" charset="0"/>
            </a:endParaRPr>
          </a:p>
          <a:p>
            <a:pPr algn="just"/>
            <a:r>
              <a:rPr lang="fr-FR" sz="1600" dirty="0" smtClean="0">
                <a:latin typeface="Arial" panose="020B0604020202020204" pitchFamily="34" charset="0"/>
                <a:cs typeface="Arial" panose="020B0604020202020204" pitchFamily="34" charset="0"/>
              </a:rPr>
              <a:t>Nous vous rappelons que le Challenge MGEN est un challenge en partenariat avec la Mutuelle MGEN, le Comité Régional </a:t>
            </a:r>
            <a:r>
              <a:rPr lang="fr-FR" sz="1600" dirty="0">
                <a:latin typeface="Arial" panose="020B0604020202020204" pitchFamily="34" charset="0"/>
                <a:cs typeface="Arial" panose="020B0604020202020204" pitchFamily="34" charset="0"/>
              </a:rPr>
              <a:t>O</a:t>
            </a:r>
            <a:r>
              <a:rPr lang="fr-FR" sz="1600" dirty="0" smtClean="0">
                <a:latin typeface="Arial" panose="020B0604020202020204" pitchFamily="34" charset="0"/>
                <a:cs typeface="Arial" panose="020B0604020202020204" pitchFamily="34" charset="0"/>
              </a:rPr>
              <a:t>lympique et Sportif du Poitou Charentes. Au cours de ce Challenge, des points sont comptabilisés pour chaque établissement présent, à l’issue de l’ensemble des compétitions s’inscrivant dans le cadre du Challenge MGEN des bons d’achats seront attribués : </a:t>
            </a:r>
          </a:p>
          <a:p>
            <a:pPr algn="just"/>
            <a:r>
              <a:rPr lang="fr-FR" sz="1600" dirty="0">
                <a:latin typeface="Arial" panose="020B0604020202020204" pitchFamily="34" charset="0"/>
                <a:cs typeface="Arial" panose="020B0604020202020204" pitchFamily="34" charset="0"/>
              </a:rPr>
              <a:t> </a:t>
            </a:r>
            <a:r>
              <a:rPr lang="fr-FR" sz="1600" dirty="0" smtClean="0">
                <a:latin typeface="Arial" panose="020B0604020202020204" pitchFamily="34" charset="0"/>
                <a:cs typeface="Arial" panose="020B0604020202020204" pitchFamily="34" charset="0"/>
              </a:rPr>
              <a:t>-250 euros pour le 1</a:t>
            </a:r>
            <a:r>
              <a:rPr lang="fr-FR" sz="1600" baseline="30000" dirty="0" smtClean="0">
                <a:latin typeface="Arial" panose="020B0604020202020204" pitchFamily="34" charset="0"/>
                <a:cs typeface="Arial" panose="020B0604020202020204" pitchFamily="34" charset="0"/>
              </a:rPr>
              <a:t>er</a:t>
            </a:r>
            <a:r>
              <a:rPr lang="fr-FR" sz="1600" dirty="0" smtClean="0">
                <a:latin typeface="Arial" panose="020B0604020202020204" pitchFamily="34" charset="0"/>
                <a:cs typeface="Arial" panose="020B0604020202020204" pitchFamily="34" charset="0"/>
              </a:rPr>
              <a:t> collège, lycée et LP de chaque département</a:t>
            </a:r>
          </a:p>
          <a:p>
            <a:pPr algn="just"/>
            <a:r>
              <a:rPr lang="fr-FR" sz="1600" dirty="0">
                <a:latin typeface="Arial" panose="020B0604020202020204" pitchFamily="34" charset="0"/>
                <a:cs typeface="Arial" panose="020B0604020202020204" pitchFamily="34" charset="0"/>
              </a:rPr>
              <a:t> </a:t>
            </a:r>
            <a:r>
              <a:rPr lang="fr-FR" sz="1600" dirty="0" smtClean="0">
                <a:latin typeface="Arial" panose="020B0604020202020204" pitchFamily="34" charset="0"/>
                <a:cs typeface="Arial" panose="020B0604020202020204" pitchFamily="34" charset="0"/>
              </a:rPr>
              <a:t>-50 pour le meilleur participant collégien des AS récompensées par département    </a:t>
            </a:r>
            <a:endParaRPr lang="fr-FR" sz="1600" dirty="0">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16" y="7236296"/>
            <a:ext cx="1320467" cy="1863777"/>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5820" y="7380311"/>
            <a:ext cx="1632032" cy="1624071"/>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9200" y="123202"/>
            <a:ext cx="1468652" cy="1244720"/>
          </a:xfrm>
          <a:prstGeom prst="rect">
            <a:avLst/>
          </a:prstGeom>
        </p:spPr>
      </p:pic>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2816" y="7236296"/>
            <a:ext cx="3024336" cy="1727844"/>
          </a:xfrm>
          <a:prstGeom prst="rect">
            <a:avLst/>
          </a:prstGeom>
        </p:spPr>
      </p:pic>
    </p:spTree>
    <p:extLst>
      <p:ext uri="{BB962C8B-B14F-4D97-AF65-F5344CB8AC3E}">
        <p14:creationId xmlns:p14="http://schemas.microsoft.com/office/powerpoint/2010/main" val="2019414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tiquette 1"/>
          <p:cNvSpPr/>
          <p:nvPr/>
        </p:nvSpPr>
        <p:spPr>
          <a:xfrm>
            <a:off x="404664" y="107504"/>
            <a:ext cx="5544616" cy="792088"/>
          </a:xfrm>
          <a:prstGeom prst="plaqu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793071" y="318882"/>
            <a:ext cx="4824536" cy="369332"/>
          </a:xfrm>
          <a:prstGeom prst="rect">
            <a:avLst/>
          </a:prstGeom>
          <a:noFill/>
        </p:spPr>
        <p:txBody>
          <a:bodyPr wrap="square" rtlCol="0">
            <a:spAutoFit/>
          </a:bodyPr>
          <a:lstStyle/>
          <a:p>
            <a:pPr algn="ctr"/>
            <a:r>
              <a:rPr lang="fr-FR" dirty="0" smtClean="0">
                <a:latin typeface="Arial" panose="020B0604020202020204" pitchFamily="34" charset="0"/>
                <a:cs typeface="Arial" panose="020B0604020202020204" pitchFamily="34" charset="0"/>
              </a:rPr>
              <a:t>Photothèque UNSS Tome I</a:t>
            </a:r>
            <a:endParaRPr lang="fr-FR" dirty="0">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01" y="1081963"/>
            <a:ext cx="3105038" cy="23287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6992" y="1099504"/>
            <a:ext cx="3356992" cy="2147848"/>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30" y="3635896"/>
            <a:ext cx="3600400" cy="2025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5428" y="3391974"/>
            <a:ext cx="2852936" cy="28529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70192" y="6372201"/>
            <a:ext cx="3282574" cy="2649272"/>
          </a:xfrm>
          <a:prstGeom prst="ellipse">
            <a:avLst/>
          </a:prstGeom>
          <a:ln>
            <a:noFill/>
          </a:ln>
          <a:effectLst>
            <a:softEdge rad="112500"/>
          </a:effectLst>
        </p:spPr>
      </p:pic>
      <p:pic>
        <p:nvPicPr>
          <p:cNvPr id="10" name="Imag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262" y="6216828"/>
            <a:ext cx="3614068" cy="2764261"/>
          </a:xfrm>
          <a:prstGeom prst="rect">
            <a:avLst/>
          </a:prstGeom>
          <a:ln>
            <a:noFill/>
          </a:ln>
          <a:effectLst>
            <a:softEdge rad="112500"/>
          </a:effectLst>
        </p:spPr>
      </p:pic>
    </p:spTree>
    <p:extLst>
      <p:ext uri="{BB962C8B-B14F-4D97-AF65-F5344CB8AC3E}">
        <p14:creationId xmlns:p14="http://schemas.microsoft.com/office/powerpoint/2010/main" val="2435820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tiquette 1"/>
          <p:cNvSpPr/>
          <p:nvPr/>
        </p:nvSpPr>
        <p:spPr>
          <a:xfrm>
            <a:off x="404664" y="107504"/>
            <a:ext cx="5616624" cy="720080"/>
          </a:xfrm>
          <a:prstGeom prst="plaqu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980728" y="323528"/>
            <a:ext cx="4608512" cy="369332"/>
          </a:xfrm>
          <a:prstGeom prst="rect">
            <a:avLst/>
          </a:prstGeom>
          <a:noFill/>
        </p:spPr>
        <p:txBody>
          <a:bodyPr wrap="square" rtlCol="0">
            <a:spAutoFit/>
          </a:bodyPr>
          <a:lstStyle/>
          <a:p>
            <a:pPr algn="ctr"/>
            <a:r>
              <a:rPr lang="fr-FR" dirty="0" smtClean="0">
                <a:latin typeface="Arial" panose="020B0604020202020204" pitchFamily="34" charset="0"/>
                <a:cs typeface="Arial" panose="020B0604020202020204" pitchFamily="34" charset="0"/>
              </a:rPr>
              <a:t>Photothèque UNSS Tome II</a:t>
            </a:r>
            <a:endParaRPr lang="fr-FR" dirty="0">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32" y="1003969"/>
            <a:ext cx="2952328" cy="2366059"/>
          </a:xfrm>
          <a:prstGeom prst="rect">
            <a:avLst/>
          </a:prstGeom>
          <a:ln>
            <a:noFill/>
          </a:ln>
          <a:effectLst>
            <a:outerShdw blurRad="292100" dist="139700" dir="2700000" algn="tl" rotWithShape="0">
              <a:srgbClr val="333333">
                <a:alpha val="65000"/>
              </a:srgbClr>
            </a:outerShdw>
          </a:effectLst>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4984" y="976032"/>
            <a:ext cx="3456384" cy="2393997"/>
          </a:xfrm>
          <a:prstGeom prst="rect">
            <a:avLst/>
          </a:prstGeom>
          <a:ln>
            <a:noFill/>
          </a:ln>
          <a:effectLst>
            <a:softEdge rad="112500"/>
          </a:effectLst>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66" y="6241304"/>
            <a:ext cx="3404881" cy="25536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6024" y="3595495"/>
            <a:ext cx="3017027" cy="2262770"/>
          </a:xfrm>
          <a:prstGeom prst="rect">
            <a:avLst/>
          </a:prstGeom>
          <a:ln>
            <a:noFill/>
          </a:ln>
          <a:effectLst>
            <a:outerShdw blurRad="190500" algn="tl" rotWithShape="0">
              <a:srgbClr val="000000">
                <a:alpha val="70000"/>
              </a:srgbClr>
            </a:outerShdw>
          </a:effectLst>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90362" y="6300192"/>
            <a:ext cx="3168352" cy="2376264"/>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4234" y="3772915"/>
            <a:ext cx="3390693" cy="190792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62933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que 7"/>
          <p:cNvSpPr/>
          <p:nvPr/>
        </p:nvSpPr>
        <p:spPr>
          <a:xfrm>
            <a:off x="260648" y="3851920"/>
            <a:ext cx="3024336" cy="864096"/>
          </a:xfrm>
          <a:prstGeom prst="bevel">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p:cNvSpPr/>
          <p:nvPr/>
        </p:nvSpPr>
        <p:spPr>
          <a:xfrm>
            <a:off x="3212684" y="126199"/>
            <a:ext cx="3528392" cy="36933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4283968"/>
            <a:ext cx="3181737" cy="47335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ZoneTexte 2"/>
          <p:cNvSpPr txBox="1"/>
          <p:nvPr/>
        </p:nvSpPr>
        <p:spPr>
          <a:xfrm>
            <a:off x="116632" y="3995936"/>
            <a:ext cx="3168352" cy="3385542"/>
          </a:xfrm>
          <a:prstGeom prst="rect">
            <a:avLst/>
          </a:prstGeom>
          <a:noFill/>
        </p:spPr>
        <p:txBody>
          <a:bodyPr wrap="square" rtlCol="0">
            <a:spAutoFit/>
          </a:bodyPr>
          <a:lstStyle/>
          <a:p>
            <a:pPr algn="ctr"/>
            <a:r>
              <a:rPr lang="fr-FR" b="1" dirty="0" smtClean="0">
                <a:solidFill>
                  <a:srgbClr val="C00000"/>
                </a:solidFill>
                <a:latin typeface="Arial" panose="020B0604020202020204" pitchFamily="34" charset="0"/>
                <a:cs typeface="Arial" panose="020B0604020202020204" pitchFamily="34" charset="0"/>
              </a:rPr>
              <a:t> En route pour l’Euro de Foot</a:t>
            </a:r>
          </a:p>
          <a:p>
            <a:pPr algn="ctr"/>
            <a:endParaRPr lang="fr-FR" dirty="0">
              <a:latin typeface="Arial" panose="020B0604020202020204" pitchFamily="34" charset="0"/>
              <a:cs typeface="Arial" panose="020B0604020202020204" pitchFamily="34" charset="0"/>
            </a:endParaRPr>
          </a:p>
          <a:p>
            <a:pPr algn="just"/>
            <a:r>
              <a:rPr lang="fr-FR" sz="1600" dirty="0" smtClean="0">
                <a:latin typeface="Arial" panose="020B0604020202020204" pitchFamily="34" charset="0"/>
                <a:cs typeface="Arial" panose="020B0604020202020204" pitchFamily="34" charset="0"/>
              </a:rPr>
              <a:t>L’équipe de Cadets Garçons Foot du Lycée de la Venise Verte à Niort s’est qualifiée pour l’Euro de Foot qui se déroulera du 29 Mai au 6 Juin 2016. </a:t>
            </a:r>
          </a:p>
          <a:p>
            <a:pPr algn="ctr"/>
            <a:endParaRPr lang="fr-FR" sz="1600" dirty="0">
              <a:latin typeface="Arial" panose="020B0604020202020204" pitchFamily="34" charset="0"/>
              <a:cs typeface="Arial" panose="020B0604020202020204" pitchFamily="34" charset="0"/>
            </a:endParaRPr>
          </a:p>
          <a:p>
            <a:pPr algn="ctr"/>
            <a:r>
              <a:rPr lang="fr-FR" sz="1600" b="1" dirty="0" smtClean="0">
                <a:solidFill>
                  <a:srgbClr val="00B0F0"/>
                </a:solidFill>
                <a:latin typeface="Arial" panose="020B0604020202020204" pitchFamily="34" charset="0"/>
                <a:cs typeface="Arial" panose="020B0604020202020204" pitchFamily="34" charset="0"/>
              </a:rPr>
              <a:t>Félicitations à vous ! </a:t>
            </a:r>
          </a:p>
          <a:p>
            <a:pPr algn="ctr"/>
            <a:endParaRPr lang="fr-FR" sz="1600" dirty="0">
              <a:latin typeface="Arial" panose="020B0604020202020204" pitchFamily="34" charset="0"/>
              <a:cs typeface="Arial" panose="020B0604020202020204" pitchFamily="34" charset="0"/>
            </a:endParaRPr>
          </a:p>
          <a:p>
            <a:pPr algn="just"/>
            <a:r>
              <a:rPr lang="fr-FR" sz="1600" dirty="0" smtClean="0">
                <a:latin typeface="Arial" panose="020B0604020202020204" pitchFamily="34" charset="0"/>
                <a:cs typeface="Arial" panose="020B0604020202020204" pitchFamily="34" charset="0"/>
              </a:rPr>
              <a:t>En prime un tweet de Laura Georges ! </a:t>
            </a:r>
            <a:endParaRPr lang="fr-FR" sz="1600" dirty="0">
              <a:latin typeface="Arial" panose="020B0604020202020204" pitchFamily="34" charset="0"/>
              <a:cs typeface="Arial" panose="020B0604020202020204" pitchFamily="34" charset="0"/>
            </a:endParaRPr>
          </a:p>
        </p:txBody>
      </p:sp>
      <p:pic>
        <p:nvPicPr>
          <p:cNvPr id="3074" name="Picture 2" descr="C:\Users\stagiaire\AppData\Local\Microsoft\Windows\Temporary Internet Files\Content.IE5\W6F119PL\Simple_Soccer_Ball.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9154" y="7964734"/>
            <a:ext cx="1030424" cy="1030424"/>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3219668" y="126199"/>
            <a:ext cx="3600400" cy="369332"/>
          </a:xfrm>
          <a:prstGeom prst="rect">
            <a:avLst/>
          </a:prstGeom>
          <a:noFill/>
        </p:spPr>
        <p:txBody>
          <a:bodyPr wrap="square" rtlCol="0">
            <a:spAutoFit/>
          </a:bodyPr>
          <a:lstStyle/>
          <a:p>
            <a:pPr algn="ctr"/>
            <a:r>
              <a:rPr lang="fr-FR" b="1" dirty="0" smtClean="0">
                <a:solidFill>
                  <a:schemeClr val="accent6"/>
                </a:solidFill>
                <a:latin typeface="Arial" panose="020B0604020202020204" pitchFamily="34" charset="0"/>
                <a:cs typeface="Arial" panose="020B0604020202020204" pitchFamily="34" charset="0"/>
              </a:rPr>
              <a:t>Le respect de l’éthique </a:t>
            </a:r>
            <a:endParaRPr lang="fr-FR" b="1" dirty="0">
              <a:solidFill>
                <a:schemeClr val="accent6"/>
              </a:solidFill>
              <a:latin typeface="Arial" panose="020B0604020202020204" pitchFamily="34" charset="0"/>
              <a:cs typeface="Arial" panose="020B0604020202020204" pitchFamily="34" charset="0"/>
            </a:endParaRPr>
          </a:p>
        </p:txBody>
      </p:sp>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7970" y="683568"/>
            <a:ext cx="3861048" cy="28957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ZoneTexte 9"/>
          <p:cNvSpPr txBox="1"/>
          <p:nvPr/>
        </p:nvSpPr>
        <p:spPr>
          <a:xfrm>
            <a:off x="116632" y="126199"/>
            <a:ext cx="2304256" cy="3293209"/>
          </a:xfrm>
          <a:prstGeom prst="rect">
            <a:avLst/>
          </a:prstGeom>
          <a:noFill/>
        </p:spPr>
        <p:txBody>
          <a:bodyPr wrap="square" rtlCol="0">
            <a:spAutoFit/>
          </a:bodyPr>
          <a:lstStyle/>
          <a:p>
            <a:pPr algn="just"/>
            <a:r>
              <a:rPr lang="fr-FR" sz="1600" dirty="0" smtClean="0">
                <a:latin typeface="Arial" panose="020B0604020202020204" pitchFamily="34" charset="0"/>
                <a:cs typeface="Arial" panose="020B0604020202020204" pitchFamily="34" charset="0"/>
              </a:rPr>
              <a:t>Pour cette année scolaire 2015-2016, le Service régional UNSS de Poitiers a mis en place une charte éthique.</a:t>
            </a:r>
          </a:p>
          <a:p>
            <a:pPr algn="just"/>
            <a:endParaRPr lang="fr-FR" sz="1600" dirty="0" smtClean="0">
              <a:latin typeface="Arial" panose="020B0604020202020204" pitchFamily="34" charset="0"/>
              <a:cs typeface="Arial" panose="020B0604020202020204" pitchFamily="34" charset="0"/>
            </a:endParaRPr>
          </a:p>
          <a:p>
            <a:pPr algn="just"/>
            <a:r>
              <a:rPr lang="fr-FR" sz="1600" dirty="0" smtClean="0">
                <a:latin typeface="Arial" panose="020B0604020202020204" pitchFamily="34" charset="0"/>
                <a:cs typeface="Arial" panose="020B0604020202020204" pitchFamily="34" charset="0"/>
              </a:rPr>
              <a:t>Sur cette photo vous pouvez apercevoir une joueuse entrain de la lire lors des « Inter </a:t>
            </a:r>
            <a:r>
              <a:rPr lang="fr-FR" sz="1600" dirty="0" err="1" smtClean="0">
                <a:latin typeface="Arial" panose="020B0604020202020204" pitchFamily="34" charset="0"/>
                <a:cs typeface="Arial" panose="020B0604020202020204" pitchFamily="34" charset="0"/>
              </a:rPr>
              <a:t>Acad</a:t>
            </a:r>
            <a:r>
              <a:rPr lang="fr-FR" sz="1600" dirty="0" smtClean="0">
                <a:latin typeface="Arial" panose="020B0604020202020204" pitchFamily="34" charset="0"/>
                <a:cs typeface="Arial" panose="020B0604020202020204" pitchFamily="34" charset="0"/>
              </a:rPr>
              <a:t> » de Basket à Niort. </a:t>
            </a:r>
            <a:endParaRPr lang="fr-F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36243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831</TotalTime>
  <Words>634</Words>
  <Application>Microsoft Office PowerPoint</Application>
  <PresentationFormat>Affichage à l'écran (4:3)</PresentationFormat>
  <Paragraphs>135</Paragraphs>
  <Slides>10</Slides>
  <Notes>0</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Opulent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Stagiaire</dc:creator>
  <cp:lastModifiedBy>Stagiaire</cp:lastModifiedBy>
  <cp:revision>55</cp:revision>
  <dcterms:created xsi:type="dcterms:W3CDTF">2016-04-05T09:54:27Z</dcterms:created>
  <dcterms:modified xsi:type="dcterms:W3CDTF">2016-04-15T13:21:41Z</dcterms:modified>
</cp:coreProperties>
</file>