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312" r:id="rId3"/>
    <p:sldId id="258" r:id="rId4"/>
    <p:sldId id="266" r:id="rId5"/>
    <p:sldId id="260" r:id="rId6"/>
    <p:sldId id="262" r:id="rId7"/>
    <p:sldId id="309" r:id="rId8"/>
    <p:sldId id="261" r:id="rId9"/>
    <p:sldId id="264" r:id="rId10"/>
    <p:sldId id="293" r:id="rId11"/>
    <p:sldId id="268" r:id="rId12"/>
    <p:sldId id="317" r:id="rId13"/>
    <p:sldId id="319" r:id="rId14"/>
    <p:sldId id="320" r:id="rId15"/>
    <p:sldId id="322" r:id="rId16"/>
    <p:sldId id="323" r:id="rId17"/>
    <p:sldId id="324" r:id="rId18"/>
    <p:sldId id="325" r:id="rId19"/>
    <p:sldId id="327" r:id="rId20"/>
    <p:sldId id="328" r:id="rId21"/>
    <p:sldId id="329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1" r:id="rId33"/>
    <p:sldId id="346" r:id="rId34"/>
    <p:sldId id="342" r:id="rId35"/>
    <p:sldId id="344" r:id="rId3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41" autoAdjust="0"/>
  </p:normalViewPr>
  <p:slideViewPr>
    <p:cSldViewPr snapToGrid="0">
      <p:cViewPr varScale="1">
        <p:scale>
          <a:sx n="105" d="100"/>
          <a:sy n="105" d="100"/>
        </p:scale>
        <p:origin x="-75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9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495FA-84BA-411E-B15B-5492B43E0EB5}" type="datetimeFigureOut">
              <a:rPr lang="fr-FR" smtClean="0"/>
              <a:pPr/>
              <a:t>13/11/2023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38670-92FC-4311-B799-E54483D871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28255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38670-92FC-4311-B799-E54483D87109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5905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38670-92FC-4311-B799-E54483D87109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67702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9BDAA0C-8DFE-4678-8917-DFAE52FCADC1}" type="slidenum">
              <a:rPr lang="fr-FR" altLang="fr-FR" smtClean="0"/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fr-FR" altLang="fr-FR" smtClean="0"/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14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8EF9879-EAB8-4D11-B954-94D5BDC2AD46}" type="slidenum">
              <a:rPr lang="fr-FR" altLang="fr-FR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fr-FR" altLang="fr-FR"/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3268663" y="488950"/>
            <a:ext cx="3482975" cy="26130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4960938" cy="4046538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185038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13/11/2023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2234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13/11/2023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1728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13/11/2023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892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13/11/2023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62601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13/11/2023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19398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13/11/2023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56200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13/11/2023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85329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13/11/2023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9864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28588"/>
            <a:ext cx="10862733" cy="143351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1" y="1600201"/>
            <a:ext cx="5329767" cy="44434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42567" y="1600201"/>
            <a:ext cx="5329767" cy="44434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97527-915F-45D3-B192-47E61A2A3BE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544725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13/11/2023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9641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13/11/2023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38261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13/11/2023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09555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13/11/2023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5294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13/11/2023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6689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13/11/2023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52104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13/11/2023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40916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13/11/2023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4089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40E03-044F-408B-BA96-4B4A00A2F0A3}" type="datetimeFigureOut">
              <a:rPr lang="fr-FR" smtClean="0"/>
              <a:pPr/>
              <a:t>13/11/2023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1536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9380" y="4197928"/>
            <a:ext cx="4031673" cy="2498580"/>
          </a:xfrm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2546252"/>
            <a:ext cx="9144000" cy="3854547"/>
          </a:xfrm>
        </p:spPr>
        <p:txBody>
          <a:bodyPr>
            <a:noAutofit/>
          </a:bodyPr>
          <a:lstStyle/>
          <a:p>
            <a:pPr algn="l"/>
            <a:r>
              <a:rPr lang="fr-FR" sz="6000" dirty="0" smtClean="0">
                <a:latin typeface="+mj-lt"/>
                <a:cs typeface="Arial" panose="020B0604020202020204" pitchFamily="34" charset="0"/>
              </a:rPr>
              <a:t>Choisir son orientation </a:t>
            </a:r>
          </a:p>
          <a:p>
            <a:pPr algn="l"/>
            <a:r>
              <a:rPr lang="fr-FR" sz="6000" dirty="0" smtClean="0">
                <a:latin typeface="+mj-lt"/>
                <a:cs typeface="Arial" panose="020B0604020202020204" pitchFamily="34" charset="0"/>
              </a:rPr>
              <a:t>après la 3</a:t>
            </a:r>
            <a:r>
              <a:rPr lang="fr-FR" sz="6000" baseline="30000" dirty="0" smtClean="0">
                <a:latin typeface="+mj-lt"/>
                <a:cs typeface="Arial" panose="020B0604020202020204" pitchFamily="34" charset="0"/>
              </a:rPr>
              <a:t>ème</a:t>
            </a:r>
          </a:p>
          <a:p>
            <a:pPr algn="l"/>
            <a:endParaRPr lang="fr-FR" sz="4400" baseline="30000" dirty="0" smtClean="0">
              <a:latin typeface="+mj-lt"/>
              <a:cs typeface="Arial" panose="020B0604020202020204" pitchFamily="34" charset="0"/>
            </a:endParaRPr>
          </a:p>
          <a:p>
            <a:pPr algn="l"/>
            <a:r>
              <a:rPr lang="fr-FR" sz="3200" baseline="30000" dirty="0" smtClean="0">
                <a:latin typeface="+mj-lt"/>
                <a:cs typeface="Arial" panose="020B0604020202020204" pitchFamily="34" charset="0"/>
              </a:rPr>
              <a:t>Novembre 2023 – CIO de Niort et </a:t>
            </a:r>
            <a:r>
              <a:rPr lang="fr-FR" sz="3200" baseline="30000" dirty="0">
                <a:latin typeface="+mj-lt"/>
                <a:cs typeface="Arial" panose="020B0604020202020204" pitchFamily="34" charset="0"/>
              </a:rPr>
              <a:t>P</a:t>
            </a:r>
            <a:r>
              <a:rPr lang="fr-FR" sz="3200" baseline="30000" dirty="0" smtClean="0">
                <a:latin typeface="+mj-lt"/>
                <a:cs typeface="Arial" panose="020B0604020202020204" pitchFamily="34" charset="0"/>
              </a:rPr>
              <a:t>ermanences au collège</a:t>
            </a:r>
            <a:r>
              <a:rPr lang="fr-FR" sz="3200" dirty="0" smtClean="0">
                <a:latin typeface="+mj-lt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fr-FR" sz="3200" baseline="30000" dirty="0" smtClean="0">
                <a:latin typeface="+mj-lt"/>
                <a:cs typeface="Arial" panose="020B0604020202020204" pitchFamily="34" charset="0"/>
              </a:rPr>
              <a:t>Mme </a:t>
            </a:r>
            <a:r>
              <a:rPr lang="fr-FR" sz="3200" baseline="30000" dirty="0" err="1" smtClean="0">
                <a:latin typeface="+mj-lt"/>
                <a:cs typeface="Arial" panose="020B0604020202020204" pitchFamily="34" charset="0"/>
              </a:rPr>
              <a:t>Nonnet</a:t>
            </a:r>
            <a:r>
              <a:rPr lang="fr-FR" sz="3200" baseline="30000" dirty="0" smtClean="0">
                <a:latin typeface="+mj-lt"/>
                <a:cs typeface="Arial" panose="020B0604020202020204" pitchFamily="34" charset="0"/>
              </a:rPr>
              <a:t> Psychologue </a:t>
            </a:r>
            <a:r>
              <a:rPr lang="fr-FR" sz="3200" baseline="30000" dirty="0" err="1" smtClean="0">
                <a:latin typeface="+mj-lt"/>
                <a:cs typeface="Arial" panose="020B0604020202020204" pitchFamily="34" charset="0"/>
              </a:rPr>
              <a:t>Educ</a:t>
            </a:r>
            <a:r>
              <a:rPr lang="fr-FR" sz="3200" baseline="30000" dirty="0" smtClean="0">
                <a:latin typeface="+mj-lt"/>
                <a:cs typeface="Arial" panose="020B0604020202020204" pitchFamily="34" charset="0"/>
              </a:rPr>
              <a:t> Nat – Conseil en Orientation </a:t>
            </a:r>
            <a:endParaRPr lang="fr-FR" sz="3200" dirty="0" smtClean="0">
              <a:latin typeface="+mj-lt"/>
              <a:cs typeface="Arial" panose="020B0604020202020204" pitchFamily="34" charset="0"/>
            </a:endParaRPr>
          </a:p>
          <a:p>
            <a:pPr algn="l"/>
            <a:r>
              <a:rPr lang="fr-FR" sz="1200" dirty="0" smtClean="0">
                <a:latin typeface="+mj-lt"/>
                <a:cs typeface="Arial" panose="020B0604020202020204" pitchFamily="34" charset="0"/>
              </a:rPr>
              <a:t>																																														</a:t>
            </a:r>
            <a:endParaRPr lang="fr-FR" sz="1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5452" y="231282"/>
            <a:ext cx="2876622" cy="207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166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2643" y="346363"/>
            <a:ext cx="8596668" cy="67887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Chaque année : Recrutements particuliers, dates limites pour les dossiers </a:t>
            </a:r>
            <a:r>
              <a:rPr lang="fr-FR" sz="3100" dirty="0" smtClean="0"/>
              <a:t>(à voir en avril)</a:t>
            </a:r>
            <a:br>
              <a:rPr lang="fr-FR" sz="3100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771649"/>
            <a:ext cx="8596668" cy="4753841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/>
              <a:t>CAP Accompagnement éducatif Petite enfance </a:t>
            </a:r>
            <a:r>
              <a:rPr lang="fr-FR" altLang="fr-FR" sz="2000" dirty="0" smtClean="0"/>
              <a:t>(Bressuire) </a:t>
            </a:r>
            <a:endParaRPr lang="fr-FR" altLang="fr-FR" sz="2000" dirty="0"/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/>
              <a:t>CAP </a:t>
            </a:r>
            <a:r>
              <a:rPr lang="fr-FR" altLang="fr-FR" sz="2000" dirty="0" smtClean="0"/>
              <a:t>Bijouterie-joaillerie option sertissage (Bressuire) </a:t>
            </a:r>
            <a:endParaRPr lang="fr-FR" altLang="fr-FR" sz="2000" dirty="0" smtClean="0">
              <a:solidFill>
                <a:srgbClr val="FF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/>
              <a:t>CAP </a:t>
            </a:r>
            <a:r>
              <a:rPr lang="fr-FR" altLang="fr-FR" sz="2000" dirty="0" smtClean="0"/>
              <a:t>Cordonnier bottier (</a:t>
            </a:r>
            <a:r>
              <a:rPr lang="fr-FR" altLang="fr-FR" sz="2000" dirty="0" err="1" smtClean="0"/>
              <a:t>Angoulème</a:t>
            </a:r>
            <a:r>
              <a:rPr lang="fr-FR" altLang="fr-FR" sz="2000" dirty="0" smtClean="0"/>
              <a:t>)</a:t>
            </a:r>
            <a:endParaRPr lang="fr-FR" altLang="fr-FR" sz="2000" dirty="0" smtClean="0">
              <a:solidFill>
                <a:srgbClr val="FF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/>
              <a:t>Bac Pro Aéronautique option structure (Rochefort</a:t>
            </a:r>
            <a:r>
              <a:rPr lang="fr-FR" altLang="fr-FR" sz="2000" dirty="0" smtClean="0"/>
              <a:t>) </a:t>
            </a:r>
            <a:endParaRPr lang="fr-FR" altLang="fr-FR" sz="2000" dirty="0">
              <a:solidFill>
                <a:srgbClr val="FF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/>
              <a:t>Bac Pro MELEC, </a:t>
            </a:r>
            <a:r>
              <a:rPr lang="fr-FR" altLang="fr-FR" sz="2000" dirty="0" smtClean="0"/>
              <a:t>MSPC </a:t>
            </a:r>
            <a:r>
              <a:rPr lang="fr-FR" altLang="fr-FR" sz="2000" dirty="0"/>
              <a:t>avec La Marine </a:t>
            </a:r>
            <a:r>
              <a:rPr lang="fr-FR" altLang="fr-FR" sz="2000" dirty="0" smtClean="0"/>
              <a:t>Nationale ( Châtellerault) </a:t>
            </a:r>
            <a:endParaRPr lang="fr-FR" altLang="fr-FR" sz="2000" dirty="0"/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 smtClean="0"/>
              <a:t>BAC </a:t>
            </a:r>
            <a:r>
              <a:rPr lang="fr-FR" altLang="fr-FR" sz="2000" dirty="0"/>
              <a:t>Pro Gestion d’une entreprise hippique (Montmorillon</a:t>
            </a:r>
            <a:r>
              <a:rPr lang="fr-FR" altLang="fr-FR" sz="2000" dirty="0" smtClean="0"/>
              <a:t>) </a:t>
            </a:r>
            <a:endParaRPr lang="fr-FR" altLang="fr-FR" sz="2000" dirty="0"/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 smtClean="0"/>
              <a:t>BAC Pro Elevage Canin et Félin (Montmorillon) 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 smtClean="0"/>
              <a:t>….</a:t>
            </a:r>
            <a:endParaRPr lang="fr-FR" altLang="fr-FR" sz="2000" dirty="0"/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 smtClean="0"/>
              <a:t>Toutes les 2des pro et CAP maritimes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fr-FR" altLang="fr-FR" sz="20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42553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387927"/>
            <a:ext cx="8596668" cy="734291"/>
          </a:xfrm>
        </p:spPr>
        <p:txBody>
          <a:bodyPr/>
          <a:lstStyle/>
          <a:p>
            <a:r>
              <a:rPr lang="fr-FR" dirty="0" smtClean="0"/>
              <a:t>ATTENTION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3" y="1260764"/>
            <a:ext cx="9616594" cy="5206711"/>
          </a:xfrm>
        </p:spPr>
        <p:txBody>
          <a:bodyPr>
            <a:noAutofit/>
          </a:bodyPr>
          <a:lstStyle/>
          <a:p>
            <a:r>
              <a:rPr lang="fr-FR" sz="2400" dirty="0" smtClean="0"/>
              <a:t>Seconde pro et CAP : nombre limité de places</a:t>
            </a:r>
          </a:p>
          <a:p>
            <a:r>
              <a:rPr lang="fr-FR" sz="2400" dirty="0" smtClean="0"/>
              <a:t>Formuler </a:t>
            </a:r>
            <a:r>
              <a:rPr lang="fr-FR" sz="2400" dirty="0"/>
              <a:t>un maximum de vœux </a:t>
            </a:r>
            <a:r>
              <a:rPr lang="fr-FR" sz="2400" dirty="0" smtClean="0"/>
              <a:t>(10 </a:t>
            </a:r>
            <a:r>
              <a:rPr lang="fr-FR" sz="2400" dirty="0"/>
              <a:t>possibles)</a:t>
            </a:r>
          </a:p>
          <a:p>
            <a:r>
              <a:rPr lang="fr-FR" sz="2400" dirty="0"/>
              <a:t>Certaines sections sont très demandées !!</a:t>
            </a:r>
          </a:p>
          <a:p>
            <a:endParaRPr lang="fr-FR" sz="2400" dirty="0"/>
          </a:p>
          <a:p>
            <a:r>
              <a:rPr lang="fr-FR" sz="2400" dirty="0" smtClean="0"/>
              <a:t>Résultats de l’affectation fin </a:t>
            </a:r>
            <a:r>
              <a:rPr lang="fr-FR" sz="2400" dirty="0"/>
              <a:t>juin</a:t>
            </a:r>
          </a:p>
          <a:p>
            <a:r>
              <a:rPr lang="fr-FR" sz="2400" dirty="0" smtClean="0"/>
              <a:t>Inscriptions en établissement </a:t>
            </a:r>
            <a:r>
              <a:rPr lang="fr-FR" sz="2400" dirty="0"/>
              <a:t>début </a:t>
            </a:r>
            <a:r>
              <a:rPr lang="fr-FR" sz="2400" dirty="0" smtClean="0"/>
              <a:t>juillet</a:t>
            </a:r>
          </a:p>
          <a:p>
            <a:endParaRPr lang="fr-FR" sz="2400" dirty="0"/>
          </a:p>
          <a:p>
            <a:r>
              <a:rPr lang="fr-FR" sz="2400" dirty="0" smtClean="0"/>
              <a:t>Si refusé ou en liste d’attente : 2eme Tour de vœux en septembre</a:t>
            </a:r>
            <a:endParaRPr lang="fr-FR" sz="2400" dirty="0"/>
          </a:p>
          <a:p>
            <a:endParaRPr lang="fr-FR" sz="2400" dirty="0" smtClean="0"/>
          </a:p>
          <a:p>
            <a:r>
              <a:rPr lang="fr-FR" sz="2400" u="sng" dirty="0" smtClean="0"/>
              <a:t>Privé : </a:t>
            </a:r>
            <a:r>
              <a:rPr lang="fr-FR" sz="2400" u="sng" dirty="0"/>
              <a:t>c’est à la famille de prendre contact avec </a:t>
            </a:r>
            <a:r>
              <a:rPr lang="fr-FR" sz="2400" u="sng" dirty="0" smtClean="0"/>
              <a:t>l’établissement</a:t>
            </a:r>
            <a:endParaRPr lang="fr-FR" sz="2400" u="sng" dirty="0"/>
          </a:p>
          <a:p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236902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9103975" cy="5347855"/>
          </a:xfrm>
        </p:spPr>
        <p:txBody>
          <a:bodyPr>
            <a:normAutofit/>
          </a:bodyPr>
          <a:lstStyle/>
          <a:p>
            <a:pPr algn="ctr"/>
            <a:r>
              <a:rPr lang="fr-FR" sz="8000" dirty="0" smtClean="0"/>
              <a:t/>
            </a:r>
            <a:br>
              <a:rPr lang="fr-FR" sz="8000" dirty="0" smtClean="0"/>
            </a:br>
            <a:r>
              <a:rPr lang="fr-FR" sz="8000" dirty="0" smtClean="0"/>
              <a:t>LA SECONDE </a:t>
            </a:r>
            <a:r>
              <a:rPr lang="fr-FR" sz="8000" dirty="0"/>
              <a:t>G</a:t>
            </a:r>
            <a:r>
              <a:rPr lang="fr-FR" sz="8000" dirty="0" smtClean="0"/>
              <a:t>ENERALE ET TECHNOLOGIQUE</a:t>
            </a:r>
            <a:endParaRPr lang="fr-FR" sz="8000" dirty="0"/>
          </a:p>
        </p:txBody>
      </p:sp>
    </p:spTree>
    <p:extLst>
      <p:ext uri="{BB962C8B-B14F-4D97-AF65-F5344CB8AC3E}">
        <p14:creationId xmlns:p14="http://schemas.microsoft.com/office/powerpoint/2010/main" xmlns="" val="67917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7951" y="332509"/>
            <a:ext cx="10877357" cy="789709"/>
          </a:xfrm>
        </p:spPr>
        <p:txBody>
          <a:bodyPr>
            <a:normAutofit fontScale="90000"/>
          </a:bodyPr>
          <a:lstStyle/>
          <a:p>
            <a:r>
              <a:rPr lang="fr-FR" dirty="0"/>
              <a:t>Les enseignements </a:t>
            </a:r>
            <a:r>
              <a:rPr lang="fr-FR" dirty="0" smtClean="0"/>
              <a:t>en seconde générale et technologique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399309"/>
            <a:ext cx="8596668" cy="5056909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fr-FR" sz="3200" dirty="0">
                <a:solidFill>
                  <a:srgbClr val="0070C0"/>
                </a:solidFill>
              </a:rPr>
              <a:t>Enseignements communs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Français : 4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Histoire - Géographie : 3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Langues vivantes </a:t>
            </a:r>
            <a:r>
              <a:rPr lang="fr-FR" sz="2400" dirty="0" smtClean="0"/>
              <a:t>A </a:t>
            </a:r>
            <a:r>
              <a:rPr lang="fr-FR" sz="2400" dirty="0"/>
              <a:t>et </a:t>
            </a:r>
            <a:r>
              <a:rPr lang="fr-FR" sz="2400" dirty="0" smtClean="0"/>
              <a:t>B</a:t>
            </a:r>
            <a:r>
              <a:rPr lang="fr-FR" sz="2400" dirty="0"/>
              <a:t> : 5 h 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Mathématiques : 4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Physique-chimie : 3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Sciences de la vie et de la Terre (SVT) : 1 h 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Education physique et sportive : 2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Enseignement moral et civique : 0h30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Sciences économiques et sociales SES 1h30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Sciences numériques et technologie 1h30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0582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57" y="166255"/>
            <a:ext cx="11408898" cy="637309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Enseignements optionnels</a:t>
            </a:r>
            <a:r>
              <a:rPr lang="fr-FR" sz="2200" dirty="0" smtClean="0">
                <a:solidFill>
                  <a:srgbClr val="0070C0"/>
                </a:solidFill>
              </a:rPr>
              <a:t> </a:t>
            </a:r>
            <a:r>
              <a:rPr lang="fr-FR" sz="2200" dirty="0" smtClean="0">
                <a:solidFill>
                  <a:schemeClr val="tx1"/>
                </a:solidFill>
              </a:rPr>
              <a:t>(facultatifs – ne sont pas proposés dans tous les lycées)</a:t>
            </a:r>
            <a:endParaRPr lang="fr-FR" sz="2200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706583"/>
            <a:ext cx="8596668" cy="5943600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fr-FR" sz="6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fr-FR" sz="6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enseignement général au choix parmi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Langues et cultures de l’Antiquité latin </a:t>
            </a: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ou Grec 3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5600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 Langue vivante 3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Arts</a:t>
            </a:r>
            <a:r>
              <a:rPr lang="fr-FR" sz="5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arts plastiques</a:t>
            </a:r>
            <a:r>
              <a:rPr lang="fr-FR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cinéma-audiovisuel</a:t>
            </a:r>
            <a:r>
              <a:rPr lang="fr-F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, danse, histoire </a:t>
            </a: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arts, musique, </a:t>
            </a:r>
            <a:r>
              <a:rPr lang="fr-FR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théâtre </a:t>
            </a:r>
            <a:r>
              <a:rPr lang="fr-FR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Education physique et sportive 3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Arts du cirque 6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Ecologie-agronomie-territoires-développement durable 3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fr-FR" sz="37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6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enseignement technologique au choix parmi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et gestion 1h30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Santé et social 1h30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Biotechnologies 1h30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Sciences et laboratoire 1h30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Sciences de l’ingénieur 1h30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Création et innovation technologiques 1h30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Création et culture – design 6h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Hippologie et équitation ou autres pratiques sportives 3h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Pratiques sociales et culturelles 3h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Pratiques professionnelles 3h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Atelier artistique 72h annuelles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4692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169935"/>
            <a:ext cx="10862733" cy="1433512"/>
          </a:xfrm>
        </p:spPr>
        <p:txBody>
          <a:bodyPr/>
          <a:lstStyle/>
          <a:p>
            <a:r>
              <a:rPr lang="fr-FR" dirty="0" smtClean="0"/>
              <a:t>Sections à recrutement particulier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1" y="886691"/>
            <a:ext cx="10764981" cy="5818909"/>
          </a:xfrm>
        </p:spPr>
        <p:txBody>
          <a:bodyPr>
            <a:normAutofit/>
          </a:bodyPr>
          <a:lstStyle/>
          <a:p>
            <a:r>
              <a:rPr lang="fr-FR" dirty="0" smtClean="0"/>
              <a:t>Création </a:t>
            </a:r>
            <a:r>
              <a:rPr lang="fr-FR" dirty="0"/>
              <a:t>et culture design (6 h par semaine) </a:t>
            </a:r>
            <a:r>
              <a:rPr lang="fr-FR" dirty="0" smtClean="0"/>
              <a:t>– Parthenay</a:t>
            </a:r>
          </a:p>
          <a:p>
            <a:r>
              <a:rPr lang="fr-FR" dirty="0" smtClean="0"/>
              <a:t>Arts </a:t>
            </a:r>
            <a:r>
              <a:rPr lang="fr-FR" dirty="0"/>
              <a:t>du cirque (6 h par semaine) </a:t>
            </a:r>
            <a:r>
              <a:rPr lang="fr-FR" dirty="0" smtClean="0"/>
              <a:t>– Châtellerault </a:t>
            </a:r>
            <a:endParaRPr lang="fr-FR" sz="2000" dirty="0"/>
          </a:p>
          <a:p>
            <a:pPr lvl="2"/>
            <a:endParaRPr lang="fr-FR" dirty="0"/>
          </a:p>
          <a:p>
            <a:r>
              <a:rPr lang="fr-FR" b="1" dirty="0" smtClean="0">
                <a:solidFill>
                  <a:srgbClr val="0070C0"/>
                </a:solidFill>
              </a:rPr>
              <a:t>Sections européennes</a:t>
            </a:r>
            <a:r>
              <a:rPr lang="fr-FR" dirty="0" smtClean="0">
                <a:solidFill>
                  <a:srgbClr val="0070C0"/>
                </a:solidFill>
              </a:rPr>
              <a:t> : </a:t>
            </a:r>
            <a:r>
              <a:rPr lang="fr-FR" dirty="0" smtClean="0"/>
              <a:t>dossier remis par le collège (avril / mai)</a:t>
            </a:r>
            <a:endParaRPr lang="fr-FR" sz="1600" dirty="0"/>
          </a:p>
          <a:p>
            <a:endParaRPr lang="fr-FR" dirty="0"/>
          </a:p>
          <a:p>
            <a:r>
              <a:rPr lang="fr-FR" b="1" dirty="0" smtClean="0">
                <a:solidFill>
                  <a:srgbClr val="0070C0"/>
                </a:solidFill>
              </a:rPr>
              <a:t>Sections binationales </a:t>
            </a:r>
            <a:r>
              <a:rPr lang="fr-FR" dirty="0" smtClean="0">
                <a:solidFill>
                  <a:srgbClr val="FF0000"/>
                </a:solidFill>
              </a:rPr>
              <a:t>avant fin mai :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</a:p>
          <a:p>
            <a:r>
              <a:rPr lang="fr-FR" b="1" dirty="0" smtClean="0"/>
              <a:t>BACHIBAC </a:t>
            </a:r>
            <a:r>
              <a:rPr lang="fr-FR" dirty="0"/>
              <a:t>(</a:t>
            </a:r>
            <a:r>
              <a:rPr lang="fr-FR" dirty="0" smtClean="0"/>
              <a:t>Espagnol)</a:t>
            </a:r>
            <a:r>
              <a:rPr lang="fr-FR" b="1" dirty="0" smtClean="0"/>
              <a:t> </a:t>
            </a:r>
            <a:r>
              <a:rPr lang="fr-FR" dirty="0" smtClean="0"/>
              <a:t>lycée Jean </a:t>
            </a:r>
            <a:r>
              <a:rPr lang="fr-FR" dirty="0" err="1" smtClean="0"/>
              <a:t>Dautet</a:t>
            </a:r>
            <a:r>
              <a:rPr lang="fr-FR" dirty="0" smtClean="0"/>
              <a:t> La Rochelle + Marguerite de Valois </a:t>
            </a:r>
            <a:r>
              <a:rPr lang="fr-FR" dirty="0" err="1" smtClean="0"/>
              <a:t>Angoulème</a:t>
            </a:r>
            <a:endParaRPr lang="fr-FR" dirty="0" smtClean="0"/>
          </a:p>
          <a:p>
            <a:r>
              <a:rPr lang="fr-FR" b="1" dirty="0" smtClean="0"/>
              <a:t>ESABAC </a:t>
            </a:r>
            <a:r>
              <a:rPr lang="fr-FR" dirty="0"/>
              <a:t>(italien</a:t>
            </a:r>
            <a:r>
              <a:rPr lang="fr-FR" dirty="0" smtClean="0"/>
              <a:t>) Lycée Victor Hugo Poitiers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b="1" dirty="0" smtClean="0"/>
              <a:t>ABIBAC </a:t>
            </a:r>
            <a:r>
              <a:rPr lang="fr-FR" dirty="0"/>
              <a:t>(</a:t>
            </a:r>
            <a:r>
              <a:rPr lang="fr-FR" dirty="0" smtClean="0"/>
              <a:t>Allemand) Lycée Bois d’Amour Poitiers + </a:t>
            </a:r>
            <a:r>
              <a:rPr lang="fr-FR" dirty="0"/>
              <a:t>Jean </a:t>
            </a:r>
            <a:r>
              <a:rPr lang="fr-FR" dirty="0" err="1" smtClean="0"/>
              <a:t>Dautet</a:t>
            </a:r>
            <a:r>
              <a:rPr lang="fr-FR" dirty="0" smtClean="0"/>
              <a:t> La Rochelle</a:t>
            </a:r>
          </a:p>
          <a:p>
            <a:endParaRPr lang="fr-FR" dirty="0"/>
          </a:p>
          <a:p>
            <a:r>
              <a:rPr lang="fr-FR" b="1" dirty="0">
                <a:solidFill>
                  <a:srgbClr val="0070C0"/>
                </a:solidFill>
              </a:rPr>
              <a:t>Lycée Pilote Innovant International</a:t>
            </a:r>
            <a:r>
              <a:rPr lang="fr-FR" sz="1600" b="1" dirty="0">
                <a:solidFill>
                  <a:srgbClr val="0070C0"/>
                </a:solidFill>
              </a:rPr>
              <a:t> </a:t>
            </a:r>
            <a:r>
              <a:rPr lang="fr-FR" dirty="0"/>
              <a:t>LP2I près du Futuroscope : orienté vers les technologies nouvelles + travail par </a:t>
            </a:r>
            <a:r>
              <a:rPr lang="fr-FR" dirty="0" smtClean="0"/>
              <a:t>projet</a:t>
            </a:r>
            <a:endParaRPr lang="fr-FR" dirty="0"/>
          </a:p>
          <a:p>
            <a:r>
              <a:rPr lang="fr-FR" b="1" dirty="0" smtClean="0">
                <a:solidFill>
                  <a:srgbClr val="0070C0"/>
                </a:solidFill>
              </a:rPr>
              <a:t>Sections </a:t>
            </a:r>
            <a:r>
              <a:rPr lang="fr-FR" b="1" dirty="0">
                <a:solidFill>
                  <a:srgbClr val="0070C0"/>
                </a:solidFill>
              </a:rPr>
              <a:t>sportives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/>
              <a:t>: tests de sélection organisés par </a:t>
            </a:r>
            <a:r>
              <a:rPr lang="fr-FR" dirty="0" smtClean="0"/>
              <a:t>les lycées (prendre contact à partir de janvier)</a:t>
            </a: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xmlns="" val="253150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9103975" cy="5347855"/>
          </a:xfrm>
        </p:spPr>
        <p:txBody>
          <a:bodyPr>
            <a:normAutofit/>
          </a:bodyPr>
          <a:lstStyle/>
          <a:p>
            <a:pPr algn="ctr"/>
            <a:r>
              <a:rPr lang="fr-FR" sz="8000" dirty="0" smtClean="0"/>
              <a:t/>
            </a:r>
            <a:br>
              <a:rPr lang="fr-FR" sz="8000" dirty="0" smtClean="0"/>
            </a:br>
            <a:r>
              <a:rPr lang="fr-FR" sz="8000" dirty="0" smtClean="0"/>
              <a:t>Après la 2ndeGT</a:t>
            </a:r>
            <a:br>
              <a:rPr lang="fr-FR" sz="8000" dirty="0" smtClean="0"/>
            </a:br>
            <a:r>
              <a:rPr lang="fr-FR" sz="8000" dirty="0" smtClean="0"/>
              <a:t>LA VOIE GENERALE</a:t>
            </a:r>
            <a:endParaRPr lang="fr-FR" sz="8000" dirty="0"/>
          </a:p>
        </p:txBody>
      </p:sp>
    </p:spTree>
    <p:extLst>
      <p:ext uri="{BB962C8B-B14F-4D97-AF65-F5344CB8AC3E}">
        <p14:creationId xmlns:p14="http://schemas.microsoft.com/office/powerpoint/2010/main" xmlns="" val="73820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fr-FR" dirty="0" smtClean="0"/>
              <a:t>Le </a:t>
            </a:r>
            <a:r>
              <a:rPr lang="fr-FR" dirty="0"/>
              <a:t>Baccalauréat </a:t>
            </a:r>
            <a:r>
              <a:rPr lang="fr-FR" dirty="0" smtClean="0"/>
              <a:t>général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4669762"/>
          </a:xfrm>
        </p:spPr>
        <p:txBody>
          <a:bodyPr/>
          <a:lstStyle/>
          <a:p>
            <a:pPr marL="0" indent="0">
              <a:buNone/>
              <a:defRPr/>
            </a:pPr>
            <a:endParaRPr lang="fr-FR" sz="2400" dirty="0"/>
          </a:p>
          <a:p>
            <a:pPr>
              <a:defRPr/>
            </a:pPr>
            <a:r>
              <a:rPr lang="fr-FR" sz="2400" b="1" dirty="0"/>
              <a:t>Les élèves se spécialisent dans </a:t>
            </a:r>
            <a:r>
              <a:rPr lang="fr-FR" sz="2400" b="1" dirty="0" smtClean="0"/>
              <a:t>3 </a:t>
            </a:r>
            <a:r>
              <a:rPr lang="fr-FR" sz="2400" b="1" dirty="0"/>
              <a:t>enseignements </a:t>
            </a:r>
            <a:r>
              <a:rPr lang="fr-FR" sz="2400" b="1" dirty="0" smtClean="0"/>
              <a:t>de spécialité en 1</a:t>
            </a:r>
            <a:r>
              <a:rPr lang="fr-FR" sz="2400" b="1" baseline="30000" dirty="0" smtClean="0"/>
              <a:t>ère</a:t>
            </a:r>
            <a:r>
              <a:rPr lang="fr-FR" sz="2400" b="1" dirty="0" smtClean="0"/>
              <a:t> et en conservent 2 en terminale</a:t>
            </a:r>
            <a:endParaRPr lang="fr-FR" sz="2400" dirty="0"/>
          </a:p>
          <a:p>
            <a:pPr>
              <a:defRPr/>
            </a:pPr>
            <a:endParaRPr lang="fr-FR" sz="2400" dirty="0"/>
          </a:p>
          <a:p>
            <a:pPr>
              <a:defRPr/>
            </a:pPr>
            <a:r>
              <a:rPr lang="fr-FR" sz="2400" b="1" dirty="0"/>
              <a:t> </a:t>
            </a:r>
            <a:r>
              <a:rPr lang="fr-FR" sz="2400" dirty="0"/>
              <a:t>Les élèves suivent désormais :</a:t>
            </a:r>
          </a:p>
          <a:p>
            <a:pPr>
              <a:buFontTx/>
              <a:buChar char="-"/>
              <a:defRPr/>
            </a:pPr>
            <a:r>
              <a:rPr lang="fr-FR" sz="2400" dirty="0"/>
              <a:t>des enseignements communs</a:t>
            </a:r>
          </a:p>
          <a:p>
            <a:pPr>
              <a:buFontTx/>
              <a:buChar char="-"/>
              <a:defRPr/>
            </a:pPr>
            <a:r>
              <a:rPr lang="fr-FR" sz="2400" dirty="0"/>
              <a:t>des enseignements de spécialité qu’ils choisissent</a:t>
            </a:r>
          </a:p>
          <a:p>
            <a:pPr>
              <a:buFontTx/>
              <a:buChar char="-"/>
              <a:defRPr/>
            </a:pPr>
            <a:r>
              <a:rPr lang="fr-FR" sz="2400" dirty="0"/>
              <a:t>des enseignements optionnels (s’ils le souhaitent) </a:t>
            </a:r>
            <a:endParaRPr lang="fr-FR" sz="2400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61871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fr-FR" dirty="0" smtClean="0"/>
              <a:t>Première et terminale générales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4316" y="1620983"/>
            <a:ext cx="8596668" cy="44611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0070C0"/>
                </a:solidFill>
              </a:rPr>
              <a:t>Des enseignements communs à tous les élèves </a:t>
            </a:r>
            <a:r>
              <a:rPr lang="fr-FR" sz="2400" b="1" dirty="0" smtClean="0">
                <a:solidFill>
                  <a:srgbClr val="0070C0"/>
                </a:solidFill>
              </a:rPr>
              <a:t>:</a:t>
            </a:r>
            <a:endParaRPr lang="fr-FR" sz="2400" b="1" dirty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Français (en première seulement) : 4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Philosophie (en terminale seulement) : 4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Histoire géographie : 3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Langue vivante A et langue vivante B : 4h30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Enseignement scientifique : </a:t>
            </a:r>
            <a:r>
              <a:rPr lang="fr-FR" sz="2400" dirty="0" smtClean="0"/>
              <a:t>2 h + 1h30 maths en 1ere</a:t>
            </a:r>
            <a:endParaRPr lang="fr-FR" sz="2400" dirty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Education physique et sportive : 2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Enseignement moral et civique : 18 heures annuelles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80294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7225" y="207818"/>
            <a:ext cx="9644302" cy="13208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3 Enseignements de spécialité (de 4h) a choisir en 1ere, et en conserver 2 en </a:t>
            </a:r>
            <a:r>
              <a:rPr lang="fr-FR" dirty="0" err="1" smtClean="0"/>
              <a:t>term</a:t>
            </a:r>
            <a:r>
              <a:rPr lang="fr-FR" dirty="0" smtClean="0"/>
              <a:t> (de 6h) </a:t>
            </a:r>
            <a:br>
              <a:rPr lang="fr-FR" dirty="0" smtClean="0"/>
            </a:br>
            <a:r>
              <a:rPr lang="fr-FR" sz="2000" dirty="0" smtClean="0">
                <a:solidFill>
                  <a:srgbClr val="0070C0"/>
                </a:solidFill>
              </a:rPr>
              <a:t>au </a:t>
            </a:r>
            <a:r>
              <a:rPr lang="fr-FR" sz="2000" dirty="0" smtClean="0"/>
              <a:t> </a:t>
            </a:r>
            <a:r>
              <a:rPr lang="fr-FR" sz="2000" u="sng" dirty="0" smtClean="0">
                <a:solidFill>
                  <a:srgbClr val="0070C0"/>
                </a:solidFill>
              </a:rPr>
              <a:t>Lycée Desfontaines de MELLE</a:t>
            </a:r>
            <a:r>
              <a:rPr lang="fr-FR" sz="2000" dirty="0" smtClean="0">
                <a:solidFill>
                  <a:srgbClr val="0070C0"/>
                </a:solidFill>
              </a:rPr>
              <a:t>) </a:t>
            </a:r>
            <a:br>
              <a:rPr lang="fr-FR" sz="2000" dirty="0" smtClean="0">
                <a:solidFill>
                  <a:srgbClr val="0070C0"/>
                </a:solidFill>
              </a:rPr>
            </a:br>
            <a:r>
              <a:rPr lang="fr-FR" sz="2000" dirty="0">
                <a:solidFill>
                  <a:srgbClr val="0070C0"/>
                </a:solidFill>
              </a:rPr>
              <a:t/>
            </a:r>
            <a:br>
              <a:rPr lang="fr-FR" sz="2000" dirty="0">
                <a:solidFill>
                  <a:srgbClr val="0070C0"/>
                </a:solidFill>
              </a:rPr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/>
              <a:t/>
            </a:r>
            <a:br>
              <a:rPr lang="fr-FR" sz="2000" dirty="0"/>
            </a:b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247774"/>
            <a:ext cx="9209616" cy="5453063"/>
          </a:xfrm>
        </p:spPr>
        <p:txBody>
          <a:bodyPr>
            <a:normAutofit fontScale="77500" lnSpcReduction="20000"/>
          </a:bodyPr>
          <a:lstStyle/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fr-FR" sz="2200" dirty="0" smtClean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Histoire </a:t>
            </a:r>
            <a:r>
              <a:rPr lang="fr-FR" sz="2200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géographie, géopolitique et sciences politiques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Humanités, littérature et philosophie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Langues, littératures </a:t>
            </a:r>
            <a:r>
              <a:rPr lang="fr-FR" sz="2200" dirty="0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et cultures </a:t>
            </a:r>
            <a:r>
              <a:rPr lang="fr-FR" sz="2200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étrangères </a:t>
            </a:r>
            <a:r>
              <a:rPr lang="fr-FR" sz="2200" dirty="0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Anglais /  Anglais</a:t>
            </a:r>
            <a:r>
              <a:rPr lang="fr-FR" sz="2200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monde contemporain , Espagnol </a:t>
            </a:r>
            <a:endParaRPr lang="fr-FR" sz="2200" dirty="0" smtClean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Mathématiques 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Numérique et sciences informatiques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Physique-chimie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Sciences de l'ingénieur 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Sciences de la Vie et de la Terre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Sciences économiques et </a:t>
            </a:r>
            <a:r>
              <a:rPr lang="fr-FR" sz="2200" dirty="0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sociales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Littérature</a:t>
            </a: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langues et cultures de </a:t>
            </a:r>
            <a:r>
              <a:rPr lang="fr-FR" sz="22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l’Antiquité</a:t>
            </a:r>
            <a:r>
              <a:rPr lang="fr-FR" sz="2200" dirty="0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fr-FR" sz="2200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Arts </a:t>
            </a:r>
            <a:endParaRPr lang="fr-FR" sz="2200" dirty="0" smtClean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Education Physique, Pratiques et Culture Sportives</a:t>
            </a:r>
            <a:endParaRPr lang="fr-FR" sz="2200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Biologie écologie (dans les lycées agricoles uniquement)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112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8750" y="438089"/>
            <a:ext cx="8834511" cy="587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69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387927"/>
            <a:ext cx="8596668" cy="1320800"/>
          </a:xfrm>
        </p:spPr>
        <p:txBody>
          <a:bodyPr/>
          <a:lstStyle/>
          <a:p>
            <a:r>
              <a:rPr lang="fr-FR" dirty="0" smtClean="0"/>
              <a:t>Première et terminale générales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399309"/>
            <a:ext cx="8596668" cy="4904509"/>
          </a:xfrm>
        </p:spPr>
        <p:txBody>
          <a:bodyPr/>
          <a:lstStyle/>
          <a:p>
            <a:r>
              <a:rPr lang="fr-FR" sz="2400" dirty="0" smtClean="0">
                <a:solidFill>
                  <a:srgbClr val="0070C0"/>
                </a:solidFill>
              </a:rPr>
              <a:t>Des enseignements optionnels (non obligatoire)</a:t>
            </a:r>
          </a:p>
          <a:p>
            <a:pPr marL="0" indent="0">
              <a:buNone/>
            </a:pPr>
            <a:endParaRPr lang="fr-FR" sz="2400" dirty="0" smtClean="0">
              <a:solidFill>
                <a:srgbClr val="0070C0"/>
              </a:solidFill>
            </a:endParaRPr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2400" dirty="0"/>
              <a:t>Langue vivante </a:t>
            </a:r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2400" dirty="0"/>
              <a:t>Arts </a:t>
            </a:r>
            <a:r>
              <a:rPr lang="fr-FR" altLang="fr-FR" sz="2400" dirty="0" smtClean="0"/>
              <a:t>(arts plastiques, histoire de l’art, </a:t>
            </a:r>
            <a:r>
              <a:rPr lang="fr-FR" altLang="fr-FR" sz="2400" dirty="0"/>
              <a:t>musique, </a:t>
            </a:r>
            <a:r>
              <a:rPr lang="fr-FR" altLang="fr-FR" sz="2400" dirty="0" smtClean="0"/>
              <a:t>cinéma-audiovisuel, théâtre, danse)</a:t>
            </a:r>
            <a:endParaRPr lang="fr-FR" altLang="fr-FR" sz="2400" dirty="0"/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2400" dirty="0"/>
              <a:t>Education physique et sportive</a:t>
            </a:r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2400" dirty="0"/>
              <a:t>Langues et cultures de l’antiquité (cumulable avec une autre option</a:t>
            </a:r>
            <a:r>
              <a:rPr lang="fr-FR" altLang="fr-FR" sz="2400" dirty="0" smtClean="0"/>
              <a:t>)</a:t>
            </a:r>
            <a:endParaRPr lang="fr-FR" altLang="fr-FR" sz="2400" dirty="0"/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endParaRPr lang="fr-FR" altLang="fr-FR" sz="2400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02508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678873"/>
            <a:ext cx="9131684" cy="5362489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r>
              <a:rPr lang="fr-FR" altLang="fr-FR" sz="2400" dirty="0">
                <a:solidFill>
                  <a:srgbClr val="0070C0"/>
                </a:solidFill>
              </a:rPr>
              <a:t>En </a:t>
            </a:r>
            <a:r>
              <a:rPr lang="fr-FR" altLang="fr-FR" sz="2400" dirty="0" smtClean="0">
                <a:solidFill>
                  <a:srgbClr val="0070C0"/>
                </a:solidFill>
              </a:rPr>
              <a:t>terminale uniquement, </a:t>
            </a:r>
            <a:r>
              <a:rPr lang="fr-FR" altLang="fr-FR" sz="2400" dirty="0">
                <a:solidFill>
                  <a:srgbClr val="0070C0"/>
                </a:solidFill>
              </a:rPr>
              <a:t>les élèves pourront ajouter un enseignement optionnel parmi :</a:t>
            </a:r>
          </a:p>
          <a:p>
            <a:pPr marL="0" indent="0" fontAlgn="base">
              <a:spcAft>
                <a:spcPct val="0"/>
              </a:spcAft>
              <a:buFont typeface="Arial"/>
              <a:buNone/>
              <a:defRPr/>
            </a:pPr>
            <a:endParaRPr lang="fr-FR" altLang="fr-FR" sz="2400" dirty="0">
              <a:solidFill>
                <a:srgbClr val="0070C0"/>
              </a:solidFill>
            </a:endParaRP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endParaRPr lang="fr-FR" altLang="fr-FR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r>
              <a:rPr lang="fr-FR" altLang="fr-FR" sz="2400" dirty="0"/>
              <a:t> </a:t>
            </a:r>
            <a:r>
              <a:rPr lang="fr-FR" altLang="fr-FR" sz="2400" b="1" dirty="0"/>
              <a:t>Droit et grands enjeux du monde contemporain</a:t>
            </a: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endParaRPr lang="fr-FR" altLang="fr-FR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r>
              <a:rPr lang="fr-FR" altLang="fr-FR" sz="2400" dirty="0"/>
              <a:t> </a:t>
            </a:r>
            <a:r>
              <a:rPr lang="fr-FR" altLang="fr-FR" sz="2400" b="1" dirty="0"/>
              <a:t>Mathématiques expertes</a:t>
            </a:r>
            <a:r>
              <a:rPr lang="fr-FR" altLang="fr-FR" sz="2400" dirty="0"/>
              <a:t> </a:t>
            </a:r>
            <a:r>
              <a:rPr lang="fr-FR" altLang="fr-FR" sz="2400" i="1" dirty="0"/>
              <a:t>pour les élèves qui ont choisi la spécialité « mathématiques » en terminale</a:t>
            </a: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endParaRPr lang="fr-FR" altLang="fr-FR" sz="2400" dirty="0"/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r>
              <a:rPr lang="fr-FR" altLang="fr-FR" sz="2400" dirty="0"/>
              <a:t> </a:t>
            </a:r>
            <a:r>
              <a:rPr lang="fr-FR" altLang="fr-FR" sz="2400" b="1" dirty="0"/>
              <a:t>Mathématiques complémentaires</a:t>
            </a:r>
            <a:r>
              <a:rPr lang="fr-FR" altLang="fr-FR" sz="2400" dirty="0"/>
              <a:t> </a:t>
            </a:r>
            <a:r>
              <a:rPr lang="fr-FR" altLang="fr-FR" sz="2400" i="1" dirty="0"/>
              <a:t>pour les élèves qui n’ont pas choisi la spécialité « mathématiques » en terminale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16525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9103975" cy="5347855"/>
          </a:xfrm>
        </p:spPr>
        <p:txBody>
          <a:bodyPr>
            <a:normAutofit/>
          </a:bodyPr>
          <a:lstStyle/>
          <a:p>
            <a:pPr algn="ctr"/>
            <a:r>
              <a:rPr lang="fr-FR" sz="8000" dirty="0" smtClean="0"/>
              <a:t/>
            </a:r>
            <a:br>
              <a:rPr lang="fr-FR" sz="8000" dirty="0" smtClean="0"/>
            </a:br>
            <a:r>
              <a:rPr lang="fr-FR" sz="8000" dirty="0" smtClean="0"/>
              <a:t>LA VOIE TECHNOLOGIQUE</a:t>
            </a:r>
            <a:endParaRPr lang="fr-FR" sz="8000" dirty="0"/>
          </a:p>
        </p:txBody>
      </p:sp>
    </p:spTree>
    <p:extLst>
      <p:ext uri="{BB962C8B-B14F-4D97-AF65-F5344CB8AC3E}">
        <p14:creationId xmlns:p14="http://schemas.microsoft.com/office/powerpoint/2010/main" xmlns="" val="413437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Après la 2GT : la voie technologique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274619"/>
            <a:ext cx="8797635" cy="4768996"/>
          </a:xfrm>
        </p:spPr>
        <p:txBody>
          <a:bodyPr>
            <a:normAutofit/>
          </a:bodyPr>
          <a:lstStyle/>
          <a:p>
            <a:r>
              <a:rPr lang="fr-FR" sz="2400" dirty="0"/>
              <a:t>8 séries </a:t>
            </a:r>
          </a:p>
          <a:p>
            <a:endParaRPr lang="fr-FR" sz="2400" dirty="0"/>
          </a:p>
          <a:p>
            <a:r>
              <a:rPr lang="fr-FR" sz="2400" dirty="0"/>
              <a:t>Enseignement appliqué : observation et expérimentation</a:t>
            </a:r>
          </a:p>
          <a:p>
            <a:endParaRPr lang="fr-FR" sz="2400" dirty="0"/>
          </a:p>
          <a:p>
            <a:r>
              <a:rPr lang="fr-FR" sz="2400" dirty="0"/>
              <a:t>Travail en groupe et en autonomie</a:t>
            </a:r>
          </a:p>
          <a:p>
            <a:endParaRPr lang="fr-FR" sz="2400" dirty="0"/>
          </a:p>
          <a:p>
            <a:r>
              <a:rPr lang="fr-FR" sz="2400" dirty="0"/>
              <a:t>Travaux pratiques </a:t>
            </a:r>
            <a:r>
              <a:rPr lang="fr-FR" sz="2400" i="1" dirty="0" smtClean="0"/>
              <a:t>en </a:t>
            </a:r>
            <a:r>
              <a:rPr lang="fr-FR" sz="2400" i="1" dirty="0"/>
              <a:t>salle informatique, en salle de technologie, en laboratoire...</a:t>
            </a:r>
            <a:endParaRPr lang="fr-FR" sz="2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70767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8061" y="471056"/>
            <a:ext cx="9630447" cy="523779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0070C0"/>
                </a:solidFill>
              </a:rPr>
              <a:t>Les enseignements communs à toutes les séries </a:t>
            </a:r>
            <a:r>
              <a:rPr lang="fr-FR" sz="2400" b="1" dirty="0" smtClean="0">
                <a:solidFill>
                  <a:srgbClr val="0070C0"/>
                </a:solidFill>
              </a:rPr>
              <a:t>technologiques</a:t>
            </a:r>
            <a:endParaRPr lang="fr-FR" sz="2400" b="1" dirty="0">
              <a:solidFill>
                <a:srgbClr val="0070C0"/>
              </a:solidFill>
            </a:endParaRPr>
          </a:p>
          <a:p>
            <a:pPr marL="457200" lvl="1" indent="0">
              <a:buFont typeface="Arial Italic"/>
              <a:buNone/>
              <a:defRPr/>
            </a:pPr>
            <a:endParaRPr lang="fr-FR" sz="2400" dirty="0">
              <a:solidFill>
                <a:prstClr val="black"/>
              </a:solidFill>
            </a:endParaRP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cs typeface="Arial" panose="020B0604020202020204" pitchFamily="34" charset="0"/>
              </a:rPr>
              <a:t>Français (en première seulement) : 3h</a:t>
            </a: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cs typeface="Arial" panose="020B0604020202020204" pitchFamily="34" charset="0"/>
              </a:rPr>
              <a:t>Philosophie (en terminale seulement) : 2h</a:t>
            </a: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cs typeface="Arial" panose="020B0604020202020204" pitchFamily="34" charset="0"/>
              </a:rPr>
              <a:t>Histoire géographie : 1h30</a:t>
            </a: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cs typeface="Arial" panose="020B0604020202020204" pitchFamily="34" charset="0"/>
              </a:rPr>
              <a:t>Langue vivante A et langue vivante B : 4h (dont 1h d’enseignement technologique en langue vivante)</a:t>
            </a: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cs typeface="Arial" panose="020B0604020202020204" pitchFamily="34" charset="0"/>
              </a:rPr>
              <a:t>Education physique et sportive : 2h</a:t>
            </a:r>
            <a:endParaRPr lang="fr-FR" sz="2400" dirty="0"/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cs typeface="Arial" panose="020B0604020202020204" pitchFamily="34" charset="0"/>
              </a:rPr>
              <a:t>Mathématiques : 3h</a:t>
            </a: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cs typeface="Arial" panose="020B0604020202020204" pitchFamily="34" charset="0"/>
              </a:rPr>
              <a:t>Enseignement moral et civique : 18 heures annuelles</a:t>
            </a: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fr-FR" sz="2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715050" lvl="5" indent="0" algn="r">
              <a:buClr>
                <a:schemeClr val="tx1"/>
              </a:buClr>
              <a:buFont typeface="Arial"/>
              <a:buNone/>
              <a:defRPr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243331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984252" y="1557338"/>
            <a:ext cx="1871662" cy="1871662"/>
          </a:xfrm>
          <a:prstGeom prst="rect">
            <a:avLst/>
          </a:prstGeom>
          <a:solidFill>
            <a:srgbClr val="FFFF66"/>
          </a:solidFill>
          <a:ln w="9360" cap="sq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BAC STMG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2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/>
              <a:t>Management </a:t>
            </a:r>
            <a:r>
              <a:rPr lang="fr-FR" altLang="fr-FR" sz="2000" b="1" dirty="0"/>
              <a:t>et Gestion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3235326" y="1565277"/>
            <a:ext cx="1979613" cy="1871662"/>
          </a:xfrm>
          <a:prstGeom prst="rect">
            <a:avLst/>
          </a:prstGeom>
          <a:solidFill>
            <a:srgbClr val="FFFF66"/>
          </a:solidFill>
          <a:ln w="9360" cap="sq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BAC STI2D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/>
              <a:t>Industrie </a:t>
            </a:r>
            <a:r>
              <a:rPr lang="fr-FR" altLang="fr-FR" sz="2000" b="1" dirty="0"/>
              <a:t>&amp;  </a:t>
            </a:r>
            <a:r>
              <a:rPr lang="fr-FR" altLang="fr-FR" sz="1800" b="1" dirty="0"/>
              <a:t>Développement Durable</a:t>
            </a: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5717382" y="1550556"/>
            <a:ext cx="1871663" cy="1871662"/>
          </a:xfrm>
          <a:prstGeom prst="rect">
            <a:avLst/>
          </a:prstGeom>
          <a:solidFill>
            <a:srgbClr val="FFFF66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2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BAC ST2S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2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/>
              <a:t>Santé </a:t>
            </a:r>
            <a:r>
              <a:rPr lang="fr-FR" altLang="fr-FR" sz="2000" b="1" dirty="0"/>
              <a:t>et </a:t>
            </a:r>
            <a:r>
              <a:rPr lang="fr-FR" altLang="fr-FR" sz="2000" b="1" dirty="0" smtClean="0"/>
              <a:t>Social</a:t>
            </a:r>
            <a:endParaRPr lang="fr-FR" altLang="fr-FR" sz="2000" b="1" dirty="0"/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3324227" y="4333588"/>
            <a:ext cx="1871662" cy="1746538"/>
          </a:xfrm>
          <a:prstGeom prst="rect">
            <a:avLst/>
          </a:prstGeom>
          <a:solidFill>
            <a:srgbClr val="99CCFF"/>
          </a:solidFill>
          <a:ln w="9360" cap="sq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/>
              <a:t>BAC STHR </a:t>
            </a:r>
            <a:endParaRPr lang="fr-FR" altLang="fr-FR" sz="20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/>
              <a:t>Hôtellerie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/>
              <a:t>Restauration</a:t>
            </a:r>
            <a:endParaRPr lang="fr-FR" altLang="fr-FR" sz="20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2000" b="1" dirty="0"/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1524001" y="3789364"/>
            <a:ext cx="2811463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6456364" y="5805489"/>
            <a:ext cx="21605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27658" name="Rectangle 9"/>
          <p:cNvSpPr>
            <a:spLocks noChangeArrowheads="1"/>
          </p:cNvSpPr>
          <p:nvPr/>
        </p:nvSpPr>
        <p:spPr bwMode="auto">
          <a:xfrm>
            <a:off x="7965788" y="4333588"/>
            <a:ext cx="1871662" cy="1728788"/>
          </a:xfrm>
          <a:prstGeom prst="rect">
            <a:avLst/>
          </a:prstGeom>
          <a:solidFill>
            <a:srgbClr val="FFCC99"/>
          </a:solidFill>
          <a:ln w="9360" cap="sq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BAC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err="1" smtClean="0"/>
              <a:t>Théatre</a:t>
            </a:r>
            <a:r>
              <a:rPr lang="fr-FR" altLang="fr-FR" sz="2000" b="1" dirty="0" smtClean="0"/>
              <a:t> Danse </a:t>
            </a:r>
            <a:r>
              <a:rPr lang="fr-FR" altLang="fr-FR" sz="2000" b="1" dirty="0"/>
              <a:t>et Musique</a:t>
            </a: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5717383" y="4369307"/>
            <a:ext cx="1871662" cy="1710820"/>
          </a:xfrm>
          <a:prstGeom prst="rect">
            <a:avLst/>
          </a:prstGeom>
          <a:solidFill>
            <a:srgbClr val="99CCFF"/>
          </a:solidFill>
          <a:ln w="9360" cap="sq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BAC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STD2A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/>
              <a:t>Design </a:t>
            </a:r>
            <a:r>
              <a:rPr lang="fr-FR" altLang="fr-FR" sz="2000" b="1" dirty="0"/>
              <a:t>et arts appliqués</a:t>
            </a:r>
          </a:p>
        </p:txBody>
      </p:sp>
      <p:sp>
        <p:nvSpPr>
          <p:cNvPr id="27660" name="Rectangle 11"/>
          <p:cNvSpPr>
            <a:spLocks noChangeArrowheads="1"/>
          </p:cNvSpPr>
          <p:nvPr/>
        </p:nvSpPr>
        <p:spPr bwMode="auto">
          <a:xfrm>
            <a:off x="984252" y="4279901"/>
            <a:ext cx="1871663" cy="1800225"/>
          </a:xfrm>
          <a:prstGeom prst="rect">
            <a:avLst/>
          </a:prstGeom>
          <a:solidFill>
            <a:srgbClr val="99CCFF"/>
          </a:solidFill>
          <a:ln w="9360" cap="sq">
            <a:solidFill>
              <a:srgbClr val="00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BAC STAV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/>
              <a:t>Agronomie </a:t>
            </a:r>
            <a:r>
              <a:rPr lang="fr-FR" altLang="fr-FR" sz="2000" b="1" dirty="0"/>
              <a:t>et </a:t>
            </a:r>
            <a:r>
              <a:rPr lang="fr-FR" altLang="fr-FR" sz="2000" b="1" dirty="0" smtClean="0"/>
              <a:t>Vivant</a:t>
            </a:r>
            <a:endParaRPr lang="fr-FR" altLang="fr-FR" sz="2000" b="1" dirty="0"/>
          </a:p>
        </p:txBody>
      </p:sp>
      <p:sp>
        <p:nvSpPr>
          <p:cNvPr id="27661" name="Text Box 12"/>
          <p:cNvSpPr txBox="1">
            <a:spLocks noChangeArrowheads="1"/>
          </p:cNvSpPr>
          <p:nvPr/>
        </p:nvSpPr>
        <p:spPr bwMode="auto">
          <a:xfrm>
            <a:off x="7965788" y="3885049"/>
            <a:ext cx="169862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FR" altLang="fr-FR" sz="18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7662" name="Text Box 13"/>
          <p:cNvSpPr txBox="1">
            <a:spLocks noChangeArrowheads="1"/>
          </p:cNvSpPr>
          <p:nvPr/>
        </p:nvSpPr>
        <p:spPr bwMode="auto">
          <a:xfrm>
            <a:off x="5727701" y="1101092"/>
            <a:ext cx="145732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dirty="0"/>
              <a:t>     </a:t>
            </a:r>
            <a:endParaRPr lang="fr-FR" altLang="fr-FR" sz="18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7663" name="Text Box 14"/>
          <p:cNvSpPr txBox="1">
            <a:spLocks noChangeArrowheads="1"/>
          </p:cNvSpPr>
          <p:nvPr/>
        </p:nvSpPr>
        <p:spPr bwMode="auto">
          <a:xfrm>
            <a:off x="884959" y="3599657"/>
            <a:ext cx="197095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r-FR" altLang="fr-FR" sz="2000" dirty="0" smtClean="0"/>
              <a:t>  </a:t>
            </a:r>
            <a:endParaRPr lang="fr-FR" altLang="fr-FR" sz="18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7666" name="Rectangle 17"/>
          <p:cNvSpPr>
            <a:spLocks noChangeArrowheads="1"/>
          </p:cNvSpPr>
          <p:nvPr/>
        </p:nvSpPr>
        <p:spPr bwMode="auto">
          <a:xfrm>
            <a:off x="7965788" y="1544639"/>
            <a:ext cx="1871663" cy="1871662"/>
          </a:xfrm>
          <a:prstGeom prst="rect">
            <a:avLst/>
          </a:prstGeom>
          <a:solidFill>
            <a:srgbClr val="FFFF66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2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BAC STL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2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/>
              <a:t>Laboratoire</a:t>
            </a:r>
            <a:endParaRPr lang="fr-FR" altLang="fr-FR" sz="2000" b="1" dirty="0"/>
          </a:p>
        </p:txBody>
      </p:sp>
      <p:sp>
        <p:nvSpPr>
          <p:cNvPr id="7" name="ZoneTexte 6"/>
          <p:cNvSpPr txBox="1"/>
          <p:nvPr/>
        </p:nvSpPr>
        <p:spPr>
          <a:xfrm flipH="1">
            <a:off x="551559" y="232834"/>
            <a:ext cx="7567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LES BACS TECHNOLOGIQUES</a:t>
            </a:r>
            <a:endParaRPr lang="fr-FR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4874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STMG Management et gestion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222830"/>
            <a:ext cx="5329767" cy="5003799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Intérêts</a:t>
            </a:r>
            <a:r>
              <a:rPr lang="fr-FR" dirty="0"/>
              <a:t> : </a:t>
            </a:r>
            <a:r>
              <a:rPr lang="fr-FR" dirty="0" smtClean="0"/>
              <a:t>fonctionnement de l’entreprise, analyse des décisions, performances, impact des stratégies, relations au travail</a:t>
            </a:r>
            <a:endParaRPr lang="fr-FR" dirty="0"/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Programme</a:t>
            </a:r>
            <a:r>
              <a:rPr lang="fr-FR" dirty="0"/>
              <a:t> : </a:t>
            </a:r>
            <a:r>
              <a:rPr lang="fr-FR" dirty="0" smtClean="0"/>
              <a:t>économie, droit, management, expression écrite et orale (français et langues)</a:t>
            </a:r>
            <a:endParaRPr lang="fr-FR" dirty="0"/>
          </a:p>
          <a:p>
            <a:r>
              <a:rPr lang="fr-FR" dirty="0" smtClean="0"/>
              <a:t>Services financiers, commerciaux, marketing, Ressources Humaines…</a:t>
            </a:r>
          </a:p>
          <a:p>
            <a:endParaRPr lang="fr-FR" dirty="0" smtClean="0"/>
          </a:p>
          <a:p>
            <a:r>
              <a:rPr lang="fr-FR" dirty="0" smtClean="0">
                <a:solidFill>
                  <a:srgbClr val="0070C0"/>
                </a:solidFill>
              </a:rPr>
              <a:t>Poursuites </a:t>
            </a:r>
            <a:r>
              <a:rPr lang="fr-FR" dirty="0">
                <a:solidFill>
                  <a:srgbClr val="0070C0"/>
                </a:solidFill>
              </a:rPr>
              <a:t>d’études </a:t>
            </a:r>
            <a:r>
              <a:rPr lang="fr-FR" dirty="0"/>
              <a:t>:</a:t>
            </a:r>
          </a:p>
          <a:p>
            <a:r>
              <a:rPr lang="fr-FR" dirty="0"/>
              <a:t>BTS ou </a:t>
            </a:r>
            <a:r>
              <a:rPr lang="fr-FR" dirty="0" smtClean="0"/>
              <a:t>BUT commerce, gestion, communication, assistant de direction, comptabilité, tourisme…</a:t>
            </a:r>
          </a:p>
          <a:p>
            <a:r>
              <a:rPr lang="fr-FR" dirty="0" smtClean="0"/>
              <a:t>Ecoles de commerce (bon dossier)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42566" y="1222830"/>
            <a:ext cx="5329767" cy="4443413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spécialités </a:t>
            </a:r>
            <a:r>
              <a:rPr lang="fr-FR" dirty="0">
                <a:solidFill>
                  <a:srgbClr val="0070C0"/>
                </a:solidFill>
              </a:rPr>
              <a:t>:</a:t>
            </a:r>
          </a:p>
          <a:p>
            <a:r>
              <a:rPr lang="fr-FR" dirty="0" smtClean="0"/>
              <a:t>Gestion et finance</a:t>
            </a:r>
          </a:p>
          <a:p>
            <a:r>
              <a:rPr lang="fr-FR" dirty="0" smtClean="0"/>
              <a:t>Marketing </a:t>
            </a:r>
          </a:p>
          <a:p>
            <a:r>
              <a:rPr lang="fr-FR" dirty="0" smtClean="0"/>
              <a:t>Systèmes d’information de gestion</a:t>
            </a:r>
          </a:p>
          <a:p>
            <a:r>
              <a:rPr lang="fr-FR" dirty="0" smtClean="0"/>
              <a:t>Ressources humaines et communication</a:t>
            </a:r>
          </a:p>
          <a:p>
            <a:r>
              <a:rPr lang="fr-FR" dirty="0" smtClean="0"/>
              <a:t>Droit et économie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5304" y="3724729"/>
            <a:ext cx="54864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092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STI2D Industrie et développement durable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Intérêts</a:t>
            </a:r>
            <a:r>
              <a:rPr lang="fr-FR" dirty="0" smtClean="0"/>
              <a:t> : industrie, innovation technologique, transition énergétique</a:t>
            </a:r>
          </a:p>
          <a:p>
            <a:endParaRPr lang="fr-FR" dirty="0" smtClean="0"/>
          </a:p>
          <a:p>
            <a:r>
              <a:rPr lang="fr-FR" dirty="0" smtClean="0">
                <a:solidFill>
                  <a:srgbClr val="0070C0"/>
                </a:solidFill>
              </a:rPr>
              <a:t>Programme</a:t>
            </a:r>
            <a:r>
              <a:rPr lang="fr-FR" dirty="0" smtClean="0"/>
              <a:t> : maths, physique-chimie</a:t>
            </a:r>
          </a:p>
          <a:p>
            <a:r>
              <a:rPr lang="fr-FR" dirty="0"/>
              <a:t>Démarche d’analyse fondée sur 3 approches : énergie, information, matière.</a:t>
            </a:r>
          </a:p>
          <a:p>
            <a:r>
              <a:rPr lang="fr-FR" dirty="0" smtClean="0"/>
              <a:t>But : création de solutions techniques</a:t>
            </a:r>
          </a:p>
          <a:p>
            <a:endParaRPr lang="fr-FR" dirty="0" smtClean="0"/>
          </a:p>
          <a:p>
            <a:r>
              <a:rPr lang="fr-FR" dirty="0" smtClean="0">
                <a:solidFill>
                  <a:srgbClr val="0070C0"/>
                </a:solidFill>
              </a:rPr>
              <a:t>Poursuites d’études </a:t>
            </a:r>
            <a:r>
              <a:rPr lang="fr-FR" dirty="0" smtClean="0"/>
              <a:t>:</a:t>
            </a:r>
          </a:p>
          <a:p>
            <a:r>
              <a:rPr lang="fr-FR" dirty="0" smtClean="0"/>
              <a:t>BTS ou BUT énergie, logistique, maintenance, informatique industrielle, génie civil…</a:t>
            </a:r>
          </a:p>
          <a:p>
            <a:r>
              <a:rPr lang="fr-FR" dirty="0" smtClean="0"/>
              <a:t>Ecoles d’ingénieur (bon dossier)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42567" y="1052945"/>
            <a:ext cx="5329767" cy="4990669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spécialités au choix en terminale:</a:t>
            </a:r>
          </a:p>
          <a:p>
            <a:r>
              <a:rPr lang="fr-FR" dirty="0" smtClean="0"/>
              <a:t>Energies et environnement</a:t>
            </a:r>
          </a:p>
          <a:p>
            <a:r>
              <a:rPr lang="fr-FR" dirty="0" smtClean="0"/>
              <a:t>Architecture et construction</a:t>
            </a:r>
          </a:p>
          <a:p>
            <a:r>
              <a:rPr lang="fr-FR" dirty="0" smtClean="0"/>
              <a:t>Systèmes d’information et numérique</a:t>
            </a:r>
          </a:p>
          <a:p>
            <a:r>
              <a:rPr lang="fr-FR" dirty="0" smtClean="0"/>
              <a:t>Innovation technologique et écoconception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2674" y="3821906"/>
            <a:ext cx="4255325" cy="285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753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ST2S Santé et social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063173"/>
            <a:ext cx="5329767" cy="487317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Intérêts</a:t>
            </a:r>
            <a:r>
              <a:rPr lang="fr-FR" dirty="0"/>
              <a:t> : </a:t>
            </a:r>
            <a:r>
              <a:rPr lang="fr-FR" dirty="0" smtClean="0"/>
              <a:t>relations humaines, domaine social ou paramédical</a:t>
            </a:r>
            <a:endParaRPr lang="fr-FR" dirty="0"/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Programme</a:t>
            </a:r>
            <a:r>
              <a:rPr lang="fr-FR" dirty="0"/>
              <a:t> </a:t>
            </a:r>
            <a:r>
              <a:rPr lang="fr-FR" dirty="0" smtClean="0"/>
              <a:t>: </a:t>
            </a:r>
            <a:r>
              <a:rPr lang="fr-FR" b="1" dirty="0" smtClean="0"/>
              <a:t>biologie et physiopathologie humaines</a:t>
            </a:r>
            <a:r>
              <a:rPr lang="fr-FR" dirty="0" smtClean="0"/>
              <a:t> (grandes fonctions d’être humain, prévention et traitement des maladies), </a:t>
            </a:r>
            <a:r>
              <a:rPr lang="fr-FR" b="1" dirty="0"/>
              <a:t>sciences et techniques sanitaires et sociales</a:t>
            </a:r>
            <a:r>
              <a:rPr lang="fr-FR" dirty="0"/>
              <a:t> </a:t>
            </a:r>
            <a:r>
              <a:rPr lang="fr-FR" dirty="0" smtClean="0"/>
              <a:t>(état </a:t>
            </a:r>
            <a:r>
              <a:rPr lang="fr-FR" dirty="0"/>
              <a:t>de santé et </a:t>
            </a:r>
            <a:r>
              <a:rPr lang="fr-FR" dirty="0" smtClean="0"/>
              <a:t>bien-être </a:t>
            </a:r>
            <a:r>
              <a:rPr lang="fr-FR" dirty="0"/>
              <a:t>social d’une population, </a:t>
            </a:r>
            <a:r>
              <a:rPr lang="fr-FR" dirty="0" smtClean="0"/>
              <a:t>politiques </a:t>
            </a:r>
            <a:r>
              <a:rPr lang="fr-FR" dirty="0"/>
              <a:t>sociales et de santé publique, </a:t>
            </a:r>
            <a:r>
              <a:rPr lang="fr-FR" dirty="0" smtClean="0"/>
              <a:t>dispositifs </a:t>
            </a:r>
            <a:r>
              <a:rPr lang="fr-FR" dirty="0"/>
              <a:t>et institutions sanitaires et </a:t>
            </a:r>
            <a:r>
              <a:rPr lang="fr-FR" dirty="0" smtClean="0"/>
              <a:t>sociaux…)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Poursuites d’études </a:t>
            </a:r>
            <a:r>
              <a:rPr lang="fr-FR" dirty="0"/>
              <a:t>:</a:t>
            </a:r>
          </a:p>
          <a:p>
            <a:r>
              <a:rPr lang="fr-FR" dirty="0" smtClean="0"/>
              <a:t>BTS, BUT ou Ecoles du secteur paramédical et social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42566" y="1014187"/>
            <a:ext cx="5555948" cy="4443413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Métiers du paramédical  </a:t>
            </a:r>
            <a:r>
              <a:rPr lang="fr-FR" dirty="0" smtClean="0"/>
              <a:t>: aide-soignant</a:t>
            </a:r>
            <a:r>
              <a:rPr lang="fr-FR" dirty="0"/>
              <a:t>, infirmier, pédicure-podologue, </a:t>
            </a:r>
            <a:r>
              <a:rPr lang="fr-FR" dirty="0" smtClean="0"/>
              <a:t> </a:t>
            </a:r>
            <a:r>
              <a:rPr lang="fr-FR" dirty="0"/>
              <a:t>audioprothésiste, technicien en analyses biomédicales, manipulateur en électroradiologie médicale, auxiliaire de puériculture</a:t>
            </a:r>
            <a:r>
              <a:rPr lang="fr-FR" dirty="0" smtClean="0"/>
              <a:t>…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Métiers du social </a:t>
            </a:r>
            <a:r>
              <a:rPr lang="fr-FR" dirty="0" smtClean="0"/>
              <a:t>: </a:t>
            </a:r>
            <a:r>
              <a:rPr lang="fr-FR" dirty="0"/>
              <a:t>assistant de service social, </a:t>
            </a:r>
            <a:r>
              <a:rPr lang="fr-FR" dirty="0" smtClean="0"/>
              <a:t>conseiller </a:t>
            </a:r>
            <a:r>
              <a:rPr lang="fr-FR" dirty="0"/>
              <a:t>en économie sociale et familiale, </a:t>
            </a:r>
            <a:r>
              <a:rPr lang="fr-FR" dirty="0" smtClean="0"/>
              <a:t>éducateur spécialisé, éducateur </a:t>
            </a:r>
            <a:r>
              <a:rPr lang="fr-FR" dirty="0"/>
              <a:t>de jeunes enfants.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4225" y="3914776"/>
            <a:ext cx="5344289" cy="258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039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 STL Laboratoire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1" y="1600201"/>
            <a:ext cx="5532966" cy="444341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Intérêts</a:t>
            </a:r>
            <a:r>
              <a:rPr lang="fr-FR" dirty="0"/>
              <a:t> : </a:t>
            </a:r>
            <a:r>
              <a:rPr lang="fr-FR" dirty="0" smtClean="0"/>
              <a:t>manipulations et démarche expérimentale en laboratoire, étude de  produits (santé, environnement, industrie…) </a:t>
            </a:r>
            <a:endParaRPr lang="fr-FR" dirty="0"/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Programme</a:t>
            </a:r>
            <a:r>
              <a:rPr lang="fr-FR" dirty="0"/>
              <a:t> : maths, </a:t>
            </a:r>
            <a:r>
              <a:rPr lang="fr-FR" dirty="0" smtClean="0"/>
              <a:t>physique-chimie, biologie, biochimie, sciences du vivant + techniques d’observation, de mesure et d’analyse de fabrication de produits </a:t>
            </a:r>
            <a:endParaRPr lang="fr-FR" dirty="0"/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Poursuites d’études </a:t>
            </a:r>
            <a:r>
              <a:rPr lang="fr-FR" dirty="0"/>
              <a:t>:</a:t>
            </a:r>
          </a:p>
          <a:p>
            <a:r>
              <a:rPr lang="fr-FR" dirty="0" smtClean="0"/>
              <a:t>BTS, BUT </a:t>
            </a:r>
            <a:r>
              <a:rPr lang="fr-FR" dirty="0"/>
              <a:t>biologie, </a:t>
            </a:r>
            <a:r>
              <a:rPr lang="fr-FR" dirty="0" smtClean="0"/>
              <a:t>chimie</a:t>
            </a:r>
            <a:r>
              <a:rPr lang="fr-FR" dirty="0"/>
              <a:t>, de l’environnement, </a:t>
            </a:r>
            <a:r>
              <a:rPr lang="fr-FR" dirty="0" smtClean="0"/>
              <a:t>paramédical</a:t>
            </a:r>
            <a:r>
              <a:rPr lang="fr-FR" dirty="0"/>
              <a:t>…  </a:t>
            </a:r>
            <a:endParaRPr lang="fr-FR" dirty="0" smtClean="0"/>
          </a:p>
          <a:p>
            <a:r>
              <a:rPr lang="fr-FR" dirty="0" smtClean="0"/>
              <a:t>Ecoles </a:t>
            </a:r>
            <a:r>
              <a:rPr lang="fr-FR" dirty="0"/>
              <a:t>d’ingénieur (bon dossier)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spécialités :</a:t>
            </a:r>
          </a:p>
          <a:p>
            <a:r>
              <a:rPr lang="fr-FR" dirty="0" smtClean="0"/>
              <a:t>Physique chimie et mathématiques </a:t>
            </a:r>
          </a:p>
          <a:p>
            <a:r>
              <a:rPr lang="fr-FR" dirty="0" smtClean="0"/>
              <a:t>Biochimie biologie biotechnologie, ou   sciences physiques et chimiques en laboratoire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71389" y="3601316"/>
            <a:ext cx="5404144" cy="270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674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Première question à se poser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489065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fr-FR" sz="2800" b="1" dirty="0" smtClean="0"/>
          </a:p>
          <a:p>
            <a:pPr marL="0" indent="0" algn="ctr">
              <a:buNone/>
            </a:pPr>
            <a:r>
              <a:rPr lang="fr-FR" sz="3200" b="1" dirty="0" smtClean="0">
                <a:solidFill>
                  <a:srgbClr val="0070C0"/>
                </a:solidFill>
              </a:rPr>
              <a:t>Études </a:t>
            </a:r>
            <a:r>
              <a:rPr lang="fr-FR" sz="3200" b="1" dirty="0">
                <a:solidFill>
                  <a:srgbClr val="0070C0"/>
                </a:solidFill>
              </a:rPr>
              <a:t>générales</a:t>
            </a:r>
            <a:r>
              <a:rPr lang="fr-FR" dirty="0">
                <a:solidFill>
                  <a:srgbClr val="0070C0"/>
                </a:solidFill>
              </a:rPr>
              <a:t> </a:t>
            </a:r>
            <a:endParaRPr lang="fr-FR" dirty="0" smtClean="0">
              <a:solidFill>
                <a:srgbClr val="0070C0"/>
              </a:solidFill>
            </a:endParaRPr>
          </a:p>
          <a:p>
            <a:r>
              <a:rPr lang="fr-FR" sz="2400" dirty="0" smtClean="0"/>
              <a:t>sur </a:t>
            </a:r>
            <a:r>
              <a:rPr lang="fr-FR" sz="2400" dirty="0"/>
              <a:t>le même principe que le </a:t>
            </a:r>
            <a:r>
              <a:rPr lang="fr-FR" sz="2400" dirty="0" smtClean="0"/>
              <a:t>collège</a:t>
            </a:r>
          </a:p>
          <a:p>
            <a:r>
              <a:rPr lang="fr-FR" sz="2400" dirty="0" smtClean="0"/>
              <a:t>3 </a:t>
            </a:r>
            <a:r>
              <a:rPr lang="fr-FR" sz="2400" dirty="0"/>
              <a:t>ans au lycée + 2 à 5 ans d'études pour se </a:t>
            </a:r>
            <a:r>
              <a:rPr lang="fr-FR" sz="2400" dirty="0" smtClean="0"/>
              <a:t>spécialiser</a:t>
            </a:r>
            <a:endParaRPr lang="fr-FR" sz="2400" dirty="0"/>
          </a:p>
          <a:p>
            <a:endParaRPr lang="fr-FR" dirty="0"/>
          </a:p>
          <a:p>
            <a:pPr marL="0" indent="0" algn="ctr">
              <a:buNone/>
            </a:pPr>
            <a:r>
              <a:rPr lang="fr-FR" sz="3200" b="1" dirty="0">
                <a:solidFill>
                  <a:srgbClr val="0070C0"/>
                </a:solidFill>
              </a:rPr>
              <a:t>ou</a:t>
            </a:r>
          </a:p>
          <a:p>
            <a:endParaRPr lang="fr-FR" dirty="0"/>
          </a:p>
          <a:p>
            <a:pPr marL="0" indent="0" algn="ctr">
              <a:buNone/>
            </a:pPr>
            <a:r>
              <a:rPr lang="fr-FR" sz="3200" b="1" dirty="0">
                <a:solidFill>
                  <a:srgbClr val="0070C0"/>
                </a:solidFill>
              </a:rPr>
              <a:t>Études professionnelles</a:t>
            </a:r>
            <a:r>
              <a:rPr lang="fr-FR" sz="3200" b="1" dirty="0"/>
              <a:t> </a:t>
            </a:r>
          </a:p>
          <a:p>
            <a:r>
              <a:rPr lang="fr-FR" sz="2400" dirty="0"/>
              <a:t>pour apprendre directement un métier après la 3ème</a:t>
            </a:r>
          </a:p>
          <a:p>
            <a:r>
              <a:rPr lang="fr-FR" sz="2400" dirty="0"/>
              <a:t>ou se spécialiser dans un secteur professionnel 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65647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 STAV Agronomie et vivant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49766" y="1052945"/>
            <a:ext cx="5846618" cy="551411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Intérêts</a:t>
            </a:r>
            <a:r>
              <a:rPr lang="fr-FR" dirty="0"/>
              <a:t> : </a:t>
            </a:r>
            <a:r>
              <a:rPr lang="fr-FR" dirty="0" smtClean="0"/>
              <a:t>biologie, écologie, agriculture, environnement (aménagements des espaces, protection des milieux naturels, agroalimentaire…)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Programme</a:t>
            </a:r>
            <a:r>
              <a:rPr lang="fr-FR" dirty="0"/>
              <a:t> : </a:t>
            </a:r>
            <a:r>
              <a:rPr lang="fr-FR" dirty="0" smtClean="0"/>
              <a:t>culture scientifique, technologique et spécifique à l’enseignement agricole :  biologie-écologie, </a:t>
            </a:r>
            <a:r>
              <a:rPr lang="fr-FR" dirty="0"/>
              <a:t>physique-chimie</a:t>
            </a:r>
            <a:r>
              <a:rPr lang="fr-FR" dirty="0" smtClean="0"/>
              <a:t>,</a:t>
            </a:r>
            <a:r>
              <a:rPr lang="fr-FR" dirty="0"/>
              <a:t> </a:t>
            </a:r>
            <a:r>
              <a:rPr lang="fr-FR" dirty="0" smtClean="0"/>
              <a:t>maths, sciences économique-sociales et de gestion, sciences et </a:t>
            </a:r>
          </a:p>
          <a:p>
            <a:r>
              <a:rPr lang="fr-FR" dirty="0" smtClean="0"/>
              <a:t>technologies agronomiques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Poursuites d’études </a:t>
            </a:r>
            <a:r>
              <a:rPr lang="fr-FR" dirty="0"/>
              <a:t>:</a:t>
            </a:r>
          </a:p>
          <a:p>
            <a:r>
              <a:rPr lang="fr-FR" dirty="0" smtClean="0"/>
              <a:t>BTSA, BUT dans l’agriculture, l’agronomie, aquaculture, gestion et maîtrise de l’eau, agroalimentaire, environnement…</a:t>
            </a:r>
          </a:p>
          <a:p>
            <a:r>
              <a:rPr lang="fr-FR" dirty="0" smtClean="0"/>
              <a:t>Certificats de spécialisation agricole</a:t>
            </a:r>
          </a:p>
          <a:p>
            <a:r>
              <a:rPr lang="fr-FR" dirty="0" smtClean="0"/>
              <a:t>Ecoles </a:t>
            </a:r>
            <a:r>
              <a:rPr lang="fr-FR" dirty="0"/>
              <a:t>d’ingénieur (bon dossier)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40966" y="753989"/>
            <a:ext cx="5329767" cy="4443413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5 </a:t>
            </a:r>
            <a:r>
              <a:rPr lang="fr-FR" dirty="0">
                <a:solidFill>
                  <a:srgbClr val="0070C0"/>
                </a:solidFill>
              </a:rPr>
              <a:t>spécialités </a:t>
            </a:r>
            <a:r>
              <a:rPr lang="fr-FR" dirty="0" smtClean="0">
                <a:solidFill>
                  <a:srgbClr val="0070C0"/>
                </a:solidFill>
              </a:rPr>
              <a:t>:</a:t>
            </a:r>
          </a:p>
          <a:p>
            <a:r>
              <a:rPr lang="fr-FR" dirty="0"/>
              <a:t>technologies de la production agricole </a:t>
            </a:r>
          </a:p>
          <a:p>
            <a:r>
              <a:rPr lang="fr-FR" dirty="0"/>
              <a:t>transformation alimentaire </a:t>
            </a:r>
          </a:p>
          <a:p>
            <a:r>
              <a:rPr lang="fr-FR" dirty="0"/>
              <a:t>aménagement et valorisation des espaces </a:t>
            </a:r>
          </a:p>
          <a:p>
            <a:r>
              <a:rPr lang="fr-FR" dirty="0"/>
              <a:t>services en milieu rural </a:t>
            </a:r>
          </a:p>
          <a:p>
            <a:r>
              <a:rPr lang="fr-FR" dirty="0"/>
              <a:t>sciences et technologies des </a:t>
            </a:r>
            <a:r>
              <a:rPr lang="fr-FR" dirty="0" smtClean="0"/>
              <a:t>équipements</a:t>
            </a:r>
          </a:p>
          <a:p>
            <a:endParaRPr lang="fr-FR" dirty="0"/>
          </a:p>
          <a:p>
            <a:r>
              <a:rPr lang="fr-FR" dirty="0" smtClean="0">
                <a:solidFill>
                  <a:srgbClr val="0070C0"/>
                </a:solidFill>
              </a:rPr>
              <a:t>8 semaines de stage</a:t>
            </a:r>
            <a:endParaRPr lang="fr-FR" dirty="0">
              <a:solidFill>
                <a:srgbClr val="0070C0"/>
              </a:solidFill>
            </a:endParaRPr>
          </a:p>
          <a:p>
            <a:endParaRPr lang="fr-FR" dirty="0">
              <a:solidFill>
                <a:srgbClr val="0070C0"/>
              </a:solidFill>
            </a:endParaRP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34944" y="3115391"/>
            <a:ext cx="2364799" cy="356553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9309" y="4127908"/>
            <a:ext cx="4124035" cy="236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38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 STHR Hôtellerie et restauration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115268"/>
            <a:ext cx="5329767" cy="5299387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Intérêts</a:t>
            </a:r>
            <a:r>
              <a:rPr lang="fr-FR" dirty="0"/>
              <a:t> : </a:t>
            </a:r>
            <a:r>
              <a:rPr lang="fr-FR" dirty="0" smtClean="0"/>
              <a:t>gestion hôtelière, restauration et services</a:t>
            </a:r>
            <a:endParaRPr lang="fr-FR" dirty="0"/>
          </a:p>
          <a:p>
            <a:r>
              <a:rPr lang="fr-FR" dirty="0" smtClean="0">
                <a:solidFill>
                  <a:srgbClr val="0070C0"/>
                </a:solidFill>
              </a:rPr>
              <a:t>Programme</a:t>
            </a:r>
            <a:r>
              <a:rPr lang="fr-FR" dirty="0" smtClean="0"/>
              <a:t> </a:t>
            </a:r>
            <a:r>
              <a:rPr lang="fr-FR" dirty="0"/>
              <a:t>: économie et </a:t>
            </a:r>
            <a:r>
              <a:rPr lang="fr-FR" dirty="0" smtClean="0"/>
              <a:t>gestion </a:t>
            </a:r>
            <a:r>
              <a:rPr lang="fr-FR" dirty="0"/>
              <a:t>hôtelière, </a:t>
            </a:r>
            <a:r>
              <a:rPr lang="fr-FR" dirty="0" smtClean="0"/>
              <a:t>sciences </a:t>
            </a:r>
            <a:r>
              <a:rPr lang="fr-FR" dirty="0"/>
              <a:t>et technologies </a:t>
            </a:r>
            <a:r>
              <a:rPr lang="fr-FR" dirty="0" smtClean="0"/>
              <a:t>culinaires et des services, alimentation-environnement, langues, LV3 possible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Poursuites d’études </a:t>
            </a:r>
            <a:r>
              <a:rPr lang="fr-FR" dirty="0"/>
              <a:t>:</a:t>
            </a:r>
          </a:p>
          <a:p>
            <a:r>
              <a:rPr lang="fr-FR" dirty="0"/>
              <a:t>BTS, </a:t>
            </a:r>
            <a:r>
              <a:rPr lang="fr-FR" dirty="0" smtClean="0"/>
              <a:t>BUT </a:t>
            </a:r>
            <a:r>
              <a:rPr lang="fr-FR" dirty="0"/>
              <a:t>domaine hôtelier, </a:t>
            </a:r>
            <a:r>
              <a:rPr lang="fr-FR" dirty="0" smtClean="0"/>
              <a:t>compta-gestion</a:t>
            </a:r>
            <a:r>
              <a:rPr lang="fr-FR" dirty="0"/>
              <a:t>, </a:t>
            </a:r>
            <a:r>
              <a:rPr lang="fr-FR" dirty="0" smtClean="0"/>
              <a:t>tourisme, commerce et services </a:t>
            </a:r>
          </a:p>
          <a:p>
            <a:r>
              <a:rPr lang="fr-FR" dirty="0" smtClean="0"/>
              <a:t>Écoles hôtelières</a:t>
            </a:r>
            <a:endParaRPr lang="fr-FR" dirty="0"/>
          </a:p>
          <a:p>
            <a:r>
              <a:rPr lang="fr-FR" dirty="0"/>
              <a:t>Ecoles </a:t>
            </a:r>
            <a:r>
              <a:rPr lang="fr-FR" dirty="0" smtClean="0"/>
              <a:t>de commerce </a:t>
            </a:r>
            <a:r>
              <a:rPr lang="fr-FR" dirty="0"/>
              <a:t>(bon dossier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4 semaines de stage en 1</a:t>
            </a:r>
            <a:r>
              <a:rPr lang="fr-FR" baseline="30000" dirty="0">
                <a:solidFill>
                  <a:srgbClr val="0070C0"/>
                </a:solidFill>
              </a:rPr>
              <a:t>ère</a:t>
            </a:r>
            <a:r>
              <a:rPr lang="fr-FR" dirty="0">
                <a:solidFill>
                  <a:srgbClr val="0070C0"/>
                </a:solidFill>
              </a:rPr>
              <a:t> </a:t>
            </a:r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0966" y="1284575"/>
            <a:ext cx="3145714" cy="210502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2287" y="3427290"/>
            <a:ext cx="3145715" cy="210067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70922" y="1257009"/>
            <a:ext cx="2876567" cy="217028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62243" y="3427290"/>
            <a:ext cx="2885245" cy="21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174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STD2A Design et </a:t>
            </a:r>
            <a:r>
              <a:rPr lang="fr-FR" dirty="0"/>
              <a:t>A</a:t>
            </a:r>
            <a:r>
              <a:rPr lang="fr-FR" dirty="0" smtClean="0"/>
              <a:t>rts </a:t>
            </a:r>
            <a:r>
              <a:rPr lang="fr-FR" dirty="0"/>
              <a:t>A</a:t>
            </a:r>
            <a:r>
              <a:rPr lang="fr-FR" dirty="0" smtClean="0"/>
              <a:t>ppliqués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>
                <a:solidFill>
                  <a:srgbClr val="0070C0"/>
                </a:solidFill>
              </a:rPr>
              <a:t>Intérêts</a:t>
            </a:r>
            <a:r>
              <a:rPr lang="fr-FR" dirty="0"/>
              <a:t> : applications de l'art (graphisme, mode, design</a:t>
            </a:r>
            <a:r>
              <a:rPr lang="fr-FR" dirty="0" smtClean="0"/>
              <a:t>...), conception </a:t>
            </a:r>
            <a:r>
              <a:rPr lang="fr-FR" dirty="0"/>
              <a:t>et </a:t>
            </a:r>
            <a:r>
              <a:rPr lang="fr-FR" dirty="0" smtClean="0"/>
              <a:t>réalisation </a:t>
            </a:r>
            <a:r>
              <a:rPr lang="fr-FR" dirty="0"/>
              <a:t>d'objets (vêtements, meubles, ustensiles...) ou d'espaces.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Programme</a:t>
            </a:r>
            <a:r>
              <a:rPr lang="fr-FR" dirty="0"/>
              <a:t> : Étude des </a:t>
            </a:r>
            <a:r>
              <a:rPr lang="fr-FR" dirty="0" smtClean="0"/>
              <a:t>mouvements artistiques, des démarches créatives, des matériaux, pratiques en arts visuels</a:t>
            </a:r>
          </a:p>
          <a:p>
            <a:pPr marL="0" indent="0">
              <a:buNone/>
            </a:pPr>
            <a:r>
              <a:rPr lang="fr-FR" dirty="0" smtClean="0"/>
              <a:t> 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Poursuites </a:t>
            </a:r>
            <a:r>
              <a:rPr lang="fr-FR" dirty="0">
                <a:solidFill>
                  <a:srgbClr val="0070C0"/>
                </a:solidFill>
              </a:rPr>
              <a:t>d’études </a:t>
            </a:r>
            <a:r>
              <a:rPr lang="fr-FR" dirty="0"/>
              <a:t>:</a:t>
            </a:r>
          </a:p>
          <a:p>
            <a:r>
              <a:rPr lang="fr-FR" dirty="0" smtClean="0"/>
              <a:t>DNMADE</a:t>
            </a:r>
          </a:p>
          <a:p>
            <a:r>
              <a:rPr lang="fr-FR" dirty="0" smtClean="0"/>
              <a:t>DMA diplôme des métiers d’art</a:t>
            </a:r>
          </a:p>
          <a:p>
            <a:r>
              <a:rPr lang="fr-FR" dirty="0" smtClean="0"/>
              <a:t>Écoles de design</a:t>
            </a:r>
            <a:endParaRPr lang="fr-FR" dirty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3801" y="1344754"/>
            <a:ext cx="4214587" cy="210242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3801" y="3447181"/>
            <a:ext cx="1812781" cy="231631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62517" y="3447181"/>
            <a:ext cx="3109816" cy="231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955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STMD Théâtre Musique et Danse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36464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Intérêts</a:t>
            </a:r>
            <a:r>
              <a:rPr lang="fr-FR" dirty="0"/>
              <a:t> : concernant la culture liée au </a:t>
            </a:r>
            <a:r>
              <a:rPr lang="fr-FR" dirty="0" smtClean="0"/>
              <a:t>domaine </a:t>
            </a:r>
            <a:r>
              <a:rPr lang="fr-FR" dirty="0"/>
              <a:t>choisi et plus généralement artistique (connaissance des œuvres, des genres, des périodes, de l’histoire </a:t>
            </a:r>
            <a:br>
              <a:rPr lang="fr-FR" dirty="0"/>
            </a:br>
            <a:r>
              <a:rPr lang="fr-FR" dirty="0"/>
              <a:t>des arts, pratiques et techniques d’analyse et de commentaire</a:t>
            </a:r>
            <a:r>
              <a:rPr lang="fr-FR" dirty="0" smtClean="0"/>
              <a:t>). </a:t>
            </a:r>
            <a:r>
              <a:rPr lang="fr-FR" dirty="0"/>
              <a:t>L</a:t>
            </a:r>
            <a:r>
              <a:rPr lang="fr-FR" dirty="0" smtClean="0"/>
              <a:t>es </a:t>
            </a:r>
            <a:r>
              <a:rPr lang="fr-FR" dirty="0"/>
              <a:t>élèves réalisent des projets d’interprétation et de création, </a:t>
            </a:r>
            <a:r>
              <a:rPr lang="fr-FR" dirty="0" smtClean="0"/>
              <a:t>individuellement ou en groupe.</a:t>
            </a:r>
            <a:endParaRPr lang="fr-FR" dirty="0">
              <a:solidFill>
                <a:srgbClr val="0070C0"/>
              </a:solidFill>
            </a:endParaRPr>
          </a:p>
          <a:p>
            <a:r>
              <a:rPr lang="fr-FR" dirty="0" smtClean="0">
                <a:solidFill>
                  <a:srgbClr val="0070C0"/>
                </a:solidFill>
              </a:rPr>
              <a:t>Programme : </a:t>
            </a:r>
            <a:r>
              <a:rPr lang="fr-FR" dirty="0"/>
              <a:t>Économie, droit et environnement du spectacle </a:t>
            </a:r>
            <a:br>
              <a:rPr lang="fr-FR" dirty="0"/>
            </a:br>
            <a:r>
              <a:rPr lang="fr-FR" dirty="0"/>
              <a:t>vivant. </a:t>
            </a:r>
            <a:r>
              <a:rPr lang="fr-FR" dirty="0" smtClean="0"/>
              <a:t>Culture </a:t>
            </a:r>
            <a:r>
              <a:rPr lang="fr-FR" dirty="0"/>
              <a:t>et sciences chorégraphiques ou musicales </a:t>
            </a:r>
            <a:br>
              <a:rPr lang="fr-FR" dirty="0"/>
            </a:br>
            <a:r>
              <a:rPr lang="fr-FR" dirty="0"/>
              <a:t>ou théâtrales. Pratique chorégraphique ou musicale ou théâtrale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Poursuites d’études </a:t>
            </a:r>
            <a:r>
              <a:rPr lang="fr-FR" dirty="0" smtClean="0"/>
              <a:t>: conservatoire, CNSMD, </a:t>
            </a:r>
            <a:r>
              <a:rPr lang="fr-FR" dirty="0" err="1" smtClean="0"/>
              <a:t>ecole</a:t>
            </a:r>
            <a:r>
              <a:rPr lang="fr-FR" dirty="0" err="1"/>
              <a:t>s</a:t>
            </a:r>
            <a:endParaRPr lang="fr-FR" dirty="0"/>
          </a:p>
          <a:p>
            <a:r>
              <a:rPr lang="fr-FR" dirty="0" smtClean="0"/>
              <a:t>DEM, DEC, DET, DNOP</a:t>
            </a:r>
            <a:endParaRPr lang="fr-FR" dirty="0"/>
          </a:p>
          <a:p>
            <a:r>
              <a:rPr lang="fr-FR" dirty="0" smtClean="0"/>
              <a:t>Licence a l’université et pratique, DUMI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365970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19200"/>
          </a:xfrm>
        </p:spPr>
        <p:txBody>
          <a:bodyPr>
            <a:normAutofit/>
          </a:bodyPr>
          <a:lstStyle/>
          <a:p>
            <a:r>
              <a:rPr lang="fr-FR" dirty="0" smtClean="0"/>
              <a:t>S’informer et vérifier :</a:t>
            </a:r>
            <a:br>
              <a:rPr lang="fr-FR" dirty="0" smtClean="0"/>
            </a:br>
            <a:r>
              <a:rPr lang="fr-FR" dirty="0" smtClean="0"/>
              <a:t>  </a:t>
            </a: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point régulier avec votre professeur principal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3" y="1964724"/>
            <a:ext cx="9713575" cy="4670853"/>
          </a:xfrm>
        </p:spPr>
        <p:txBody>
          <a:bodyPr>
            <a:normAutofit fontScale="92500" lnSpcReduction="20000"/>
          </a:bodyPr>
          <a:lstStyle/>
          <a:p>
            <a:r>
              <a:rPr lang="fr-FR" sz="2400" dirty="0" smtClean="0"/>
              <a:t>Portes </a:t>
            </a:r>
            <a:r>
              <a:rPr lang="fr-FR" sz="2400" dirty="0"/>
              <a:t>ouvertes des établissements </a:t>
            </a:r>
            <a:r>
              <a:rPr lang="fr-FR" sz="2400" dirty="0" smtClean="0"/>
              <a:t>(</a:t>
            </a:r>
            <a:r>
              <a:rPr lang="fr-FR" sz="2400" dirty="0"/>
              <a:t>Février - </a:t>
            </a:r>
            <a:r>
              <a:rPr lang="fr-FR" sz="2400" dirty="0" smtClean="0"/>
              <a:t>avril) </a:t>
            </a:r>
            <a:r>
              <a:rPr lang="fr-FR" sz="1900" u="sng" dirty="0" smtClean="0"/>
              <a:t>site du collège</a:t>
            </a:r>
          </a:p>
          <a:p>
            <a:endParaRPr lang="fr-FR" sz="1900" u="sng" dirty="0"/>
          </a:p>
          <a:p>
            <a:r>
              <a:rPr lang="fr-FR" sz="2400" u="sng" dirty="0" smtClean="0"/>
              <a:t>Guide Après la 3</a:t>
            </a:r>
            <a:r>
              <a:rPr lang="fr-FR" sz="2400" u="sng" baseline="30000" dirty="0" smtClean="0"/>
              <a:t>ème</a:t>
            </a:r>
            <a:r>
              <a:rPr lang="fr-FR" sz="2400" u="sng" dirty="0" smtClean="0"/>
              <a:t> </a:t>
            </a:r>
            <a:r>
              <a:rPr lang="fr-FR" sz="2400" dirty="0" smtClean="0"/>
              <a:t>sur ONISEP Poitou Charentes</a:t>
            </a:r>
          </a:p>
          <a:p>
            <a:endParaRPr lang="fr-FR" sz="2400" dirty="0" smtClean="0"/>
          </a:p>
          <a:p>
            <a:r>
              <a:rPr lang="fr-FR" sz="2400" dirty="0" smtClean="0"/>
              <a:t>Stages avec </a:t>
            </a:r>
            <a:r>
              <a:rPr lang="fr-FR" sz="2400" dirty="0" err="1" smtClean="0"/>
              <a:t>Pass</a:t>
            </a:r>
            <a:r>
              <a:rPr lang="fr-FR" sz="2400" dirty="0" smtClean="0"/>
              <a:t> </a:t>
            </a:r>
            <a:r>
              <a:rPr lang="fr-FR" sz="2400" dirty="0" err="1" smtClean="0"/>
              <a:t>Metiers</a:t>
            </a:r>
            <a:r>
              <a:rPr lang="fr-FR" sz="2400" dirty="0" smtClean="0"/>
              <a:t> : durant les congés</a:t>
            </a:r>
            <a:endParaRPr lang="fr-FR" sz="2400" dirty="0"/>
          </a:p>
          <a:p>
            <a:pPr marL="0" indent="0">
              <a:buNone/>
            </a:pPr>
            <a:r>
              <a:rPr lang="fr-FR" sz="2400" dirty="0" smtClean="0"/>
              <a:t>    Mini-stages </a:t>
            </a:r>
            <a:r>
              <a:rPr lang="fr-FR" sz="2400" dirty="0"/>
              <a:t>de découverte en Lycée Professionnel (Janvier - </a:t>
            </a:r>
            <a:r>
              <a:rPr lang="fr-FR" sz="2400" dirty="0" smtClean="0"/>
              <a:t>avril</a:t>
            </a:r>
            <a:r>
              <a:rPr lang="fr-FR" sz="2400" dirty="0"/>
              <a:t>)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 smtClean="0"/>
              <a:t>Site ONISEP + </a:t>
            </a:r>
            <a:r>
              <a:rPr lang="fr-FR" sz="2400" dirty="0" err="1" smtClean="0"/>
              <a:t>onisep</a:t>
            </a:r>
            <a:r>
              <a:rPr lang="fr-FR" sz="2400" dirty="0" smtClean="0"/>
              <a:t> TV + sites des établissements</a:t>
            </a:r>
          </a:p>
          <a:p>
            <a:pPr marL="0" indent="0">
              <a:buNone/>
            </a:pPr>
            <a:r>
              <a:rPr lang="fr-FR" sz="2400" dirty="0" smtClean="0"/>
              <a:t>ONISEP : Passer le Quizz / Recherche Métiers Formations </a:t>
            </a:r>
          </a:p>
          <a:p>
            <a:pPr marL="0" indent="0">
              <a:buNone/>
            </a:pPr>
            <a:r>
              <a:rPr lang="fr-FR" sz="2400" dirty="0" smtClean="0"/>
              <a:t>ORIANE.info : test d’orientation</a:t>
            </a:r>
          </a:p>
          <a:p>
            <a:pPr marL="0" indent="0">
              <a:buNone/>
            </a:pPr>
            <a:endParaRPr lang="fr-FR" i="1" dirty="0"/>
          </a:p>
          <a:p>
            <a:r>
              <a:rPr lang="fr-FR" sz="2400" dirty="0" smtClean="0"/>
              <a:t>Conseil en orientation </a:t>
            </a:r>
            <a:r>
              <a:rPr lang="fr-FR" i="1" dirty="0" smtClean="0"/>
              <a:t>(PP et/ou psy EN) : rdv possible</a:t>
            </a:r>
          </a:p>
          <a:p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329833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801858"/>
            <a:ext cx="8596668" cy="2715065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Rappel :</a:t>
            </a:r>
            <a:b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CIO de Niort    -  4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rue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F.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Viete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79005 Niort cedex 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- 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Tél</a:t>
            </a:r>
            <a:r>
              <a:rPr lang="fr-FR" sz="2800" dirty="0"/>
              <a:t>  </a:t>
            </a:r>
            <a:r>
              <a:rPr lang="fr-FR" sz="2800" dirty="0">
                <a:solidFill>
                  <a:srgbClr val="FF0000"/>
                </a:solidFill>
              </a:rPr>
              <a:t>05 16 52 69 </a:t>
            </a:r>
            <a:r>
              <a:rPr lang="fr-FR" sz="2800" dirty="0" smtClean="0">
                <a:solidFill>
                  <a:srgbClr val="FF0000"/>
                </a:solidFill>
              </a:rPr>
              <a:t>29</a:t>
            </a:r>
            <a:br>
              <a:rPr lang="fr-FR" sz="2800" dirty="0" smtClean="0">
                <a:solidFill>
                  <a:srgbClr val="FF0000"/>
                </a:solidFill>
              </a:rPr>
            </a:br>
            <a:r>
              <a:rPr lang="fr-FR" sz="2800" dirty="0">
                <a:solidFill>
                  <a:srgbClr val="FF0000"/>
                </a:solidFill>
              </a:rPr>
              <a:t/>
            </a:r>
            <a:br>
              <a:rPr lang="fr-FR" sz="2800" dirty="0">
                <a:solidFill>
                  <a:srgbClr val="FF0000"/>
                </a:solidFill>
              </a:rPr>
            </a:br>
            <a:r>
              <a:rPr lang="fr-FR" sz="2700" dirty="0" smtClean="0"/>
              <a:t>Service </a:t>
            </a:r>
            <a:r>
              <a:rPr lang="fr-FR" sz="2700" dirty="0"/>
              <a:t>public gratuit, ouvert à tous.</a:t>
            </a:r>
            <a:br>
              <a:rPr lang="fr-FR" sz="2700" dirty="0"/>
            </a:br>
            <a:r>
              <a:rPr lang="fr-FR" sz="2700" dirty="0"/>
              <a:t>Ouvert pendant les vacances scolaires</a:t>
            </a:r>
            <a:br>
              <a:rPr lang="fr-FR" sz="2700" dirty="0"/>
            </a:br>
            <a:r>
              <a:rPr lang="fr-FR" sz="27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fr-FR" sz="2700" dirty="0">
                <a:solidFill>
                  <a:schemeClr val="bg2">
                    <a:lumMod val="50000"/>
                  </a:schemeClr>
                </a:solidFill>
              </a:rPr>
            </a:br>
            <a:endParaRPr lang="fr-FR" sz="27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3995225"/>
            <a:ext cx="8596668" cy="2447778"/>
          </a:xfrm>
        </p:spPr>
        <p:txBody>
          <a:bodyPr>
            <a:normAutofit fontScale="25000" lnSpcReduction="20000"/>
          </a:bodyPr>
          <a:lstStyle/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sz="9600" dirty="0" smtClean="0">
                <a:solidFill>
                  <a:schemeClr val="accent2">
                    <a:lumMod val="75000"/>
                  </a:schemeClr>
                </a:solidFill>
              </a:rPr>
              <a:t>Intervenant au collège et au CIO / concertation avec les  Professeurs Principaux</a:t>
            </a:r>
          </a:p>
          <a:p>
            <a:pPr marL="0" indent="0">
              <a:buNone/>
            </a:pPr>
            <a:r>
              <a:rPr lang="fr-FR" sz="8000" b="1" dirty="0" smtClean="0"/>
              <a:t>  Mme NONNET</a:t>
            </a:r>
            <a:r>
              <a:rPr lang="fr-FR" sz="8000" dirty="0"/>
              <a:t> </a:t>
            </a:r>
            <a:r>
              <a:rPr lang="fr-FR" sz="8000" dirty="0" smtClean="0"/>
              <a:t>   </a:t>
            </a:r>
            <a:r>
              <a:rPr lang="fr-FR" sz="8000" dirty="0"/>
              <a:t>Psychologue Education Nationale</a:t>
            </a:r>
          </a:p>
          <a:p>
            <a:pPr marL="0" indent="0">
              <a:buNone/>
            </a:pPr>
            <a:r>
              <a:rPr lang="fr-FR" sz="8000" dirty="0"/>
              <a:t>              </a:t>
            </a:r>
            <a:r>
              <a:rPr lang="fr-FR" sz="8000" dirty="0" smtClean="0"/>
              <a:t>                    Conseil </a:t>
            </a:r>
            <a:r>
              <a:rPr lang="fr-FR" sz="8000" dirty="0"/>
              <a:t>en Orientation</a:t>
            </a:r>
          </a:p>
          <a:p>
            <a:pPr marL="0" indent="0">
              <a:buNone/>
            </a:pPr>
            <a:r>
              <a:rPr lang="fr-FR" sz="6200" dirty="0"/>
              <a:t>         </a:t>
            </a:r>
          </a:p>
          <a:p>
            <a:pPr marL="0" indent="0">
              <a:buNone/>
            </a:pPr>
            <a:r>
              <a:rPr lang="fr-FR" sz="8000" dirty="0">
                <a:solidFill>
                  <a:schemeClr val="accent1">
                    <a:lumMod val="75000"/>
                  </a:schemeClr>
                </a:solidFill>
              </a:rPr>
              <a:t>Au collège : rdv auprès </a:t>
            </a:r>
            <a:r>
              <a:rPr lang="fr-FR" sz="8000" dirty="0" smtClean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fr-FR" sz="8000" smtClean="0">
                <a:solidFill>
                  <a:schemeClr val="accent1">
                    <a:lumMod val="75000"/>
                  </a:schemeClr>
                </a:solidFill>
              </a:rPr>
              <a:t>Mme </a:t>
            </a:r>
            <a:r>
              <a:rPr lang="fr-FR" sz="8000" smtClean="0">
                <a:solidFill>
                  <a:schemeClr val="accent1">
                    <a:lumMod val="75000"/>
                  </a:schemeClr>
                </a:solidFill>
              </a:rPr>
              <a:t>NAVAILLES </a:t>
            </a:r>
            <a:r>
              <a:rPr lang="fr-FR" sz="8000" dirty="0" smtClean="0">
                <a:solidFill>
                  <a:schemeClr val="accent1">
                    <a:lumMod val="75000"/>
                  </a:schemeClr>
                </a:solidFill>
              </a:rPr>
              <a:t>au </a:t>
            </a:r>
            <a:r>
              <a:rPr lang="fr-FR" sz="8000" dirty="0">
                <a:solidFill>
                  <a:schemeClr val="accent1">
                    <a:lumMod val="75000"/>
                  </a:schemeClr>
                </a:solidFill>
              </a:rPr>
              <a:t>secrétariat</a:t>
            </a:r>
          </a:p>
          <a:p>
            <a:pPr marL="0" indent="0">
              <a:buNone/>
            </a:pPr>
            <a:r>
              <a:rPr lang="fr-FR" sz="7400" dirty="0"/>
              <a:t>     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59405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0377" y="277091"/>
            <a:ext cx="8596668" cy="775855"/>
          </a:xfrm>
        </p:spPr>
        <p:txBody>
          <a:bodyPr/>
          <a:lstStyle/>
          <a:p>
            <a:r>
              <a:rPr lang="fr-FR" dirty="0" smtClean="0"/>
              <a:t>L’orientation après la 3</a:t>
            </a:r>
            <a:r>
              <a:rPr lang="fr-FR" baseline="30000" dirty="0" smtClean="0"/>
              <a:t>ème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0377" y="1052945"/>
            <a:ext cx="8454350" cy="541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921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1189" y="1870363"/>
            <a:ext cx="8596668" cy="3934691"/>
          </a:xfrm>
        </p:spPr>
        <p:txBody>
          <a:bodyPr>
            <a:normAutofit/>
          </a:bodyPr>
          <a:lstStyle/>
          <a:p>
            <a:r>
              <a:rPr lang="fr-FR" sz="8000" dirty="0" smtClean="0"/>
              <a:t>LA VOIE PROFESSIONNELLE</a:t>
            </a:r>
            <a:endParaRPr lang="fr-FR" sz="8000" dirty="0"/>
          </a:p>
        </p:txBody>
      </p:sp>
    </p:spTree>
    <p:extLst>
      <p:ext uri="{BB962C8B-B14F-4D97-AF65-F5344CB8AC3E}">
        <p14:creationId xmlns:p14="http://schemas.microsoft.com/office/powerpoint/2010/main" xmlns="" val="108522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8982"/>
          </a:xfrm>
        </p:spPr>
        <p:txBody>
          <a:bodyPr>
            <a:normAutofit fontScale="90000"/>
          </a:bodyPr>
          <a:lstStyle/>
          <a:p>
            <a:r>
              <a:rPr lang="fr-FR" sz="4000" dirty="0"/>
              <a:t>Bac Professionnel (3 ans) : 80 spécialités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20983"/>
            <a:ext cx="8596668" cy="4849090"/>
          </a:xfrm>
        </p:spPr>
        <p:txBody>
          <a:bodyPr>
            <a:normAutofit lnSpcReduction="10000"/>
          </a:bodyPr>
          <a:lstStyle/>
          <a:p>
            <a:r>
              <a:rPr lang="fr-FR" sz="2400" dirty="0"/>
              <a:t>Élèves intéressés par un domaine professionnel</a:t>
            </a:r>
          </a:p>
          <a:p>
            <a:pPr marL="0" indent="0">
              <a:buNone/>
            </a:pPr>
            <a:r>
              <a:rPr lang="fr-FR" sz="2400" i="1" dirty="0" smtClean="0"/>
              <a:t>     ex : bâtiment</a:t>
            </a:r>
            <a:r>
              <a:rPr lang="fr-FR" sz="2400" i="1" dirty="0"/>
              <a:t>, commerce, mécanique</a:t>
            </a:r>
            <a:r>
              <a:rPr lang="fr-FR" sz="2400" i="1" dirty="0" smtClean="0"/>
              <a:t>, social…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Enseignement général 50 %</a:t>
            </a:r>
          </a:p>
          <a:p>
            <a:r>
              <a:rPr lang="fr-FR" sz="2400" dirty="0"/>
              <a:t>Enseignement professionnel 50 </a:t>
            </a:r>
            <a:r>
              <a:rPr lang="fr-FR" sz="2400" dirty="0" smtClean="0"/>
              <a:t>% </a:t>
            </a:r>
            <a:endParaRPr lang="fr-FR" sz="2400" dirty="0"/>
          </a:p>
          <a:p>
            <a:pPr marL="0" indent="0">
              <a:buNone/>
            </a:pPr>
            <a:r>
              <a:rPr lang="fr-FR" sz="2400" i="1" dirty="0" smtClean="0"/>
              <a:t>     (</a:t>
            </a:r>
            <a:r>
              <a:rPr lang="fr-FR" sz="2400" i="1" dirty="0"/>
              <a:t>atelier, laboratoire, salle informatique)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Stages en entreprise 22 semaines sur les 3 ans</a:t>
            </a:r>
          </a:p>
          <a:p>
            <a:endParaRPr lang="fr-FR" sz="2400" dirty="0"/>
          </a:p>
          <a:p>
            <a:r>
              <a:rPr lang="fr-FR" sz="2400" dirty="0"/>
              <a:t>Après : insertion professionnelle ou </a:t>
            </a:r>
            <a:r>
              <a:rPr lang="fr-FR" sz="2400" dirty="0" smtClean="0"/>
              <a:t>études, BTS</a:t>
            </a:r>
            <a:endParaRPr lang="fr-FR" sz="2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7038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0663" y="131298"/>
            <a:ext cx="9043441" cy="1983251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-  Une seconde professionnelle organisée par familles de métiers- choix du bac fin de 2</a:t>
            </a:r>
            <a:r>
              <a:rPr lang="fr-FR" baseline="30000" dirty="0" smtClean="0"/>
              <a:t>nde</a:t>
            </a:r>
            <a:r>
              <a:rPr lang="fr-FR" dirty="0" smtClean="0"/>
              <a:t> pro</a:t>
            </a:r>
            <a:br>
              <a:rPr lang="fr-FR" dirty="0" smtClean="0"/>
            </a:b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  </a:t>
            </a:r>
            <a:br>
              <a:rPr lang="fr-FR" dirty="0" smtClean="0"/>
            </a:br>
            <a:r>
              <a:rPr lang="fr-FR" dirty="0" smtClean="0"/>
              <a:t>-   Des sections </a:t>
            </a:r>
            <a:r>
              <a:rPr lang="fr-FR" dirty="0"/>
              <a:t>européennes en lycée professionnel dans le </a:t>
            </a:r>
            <a:r>
              <a:rPr lang="fr-FR" dirty="0" smtClean="0"/>
              <a:t>département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2200" dirty="0" smtClean="0"/>
              <a:t>par ex au </a:t>
            </a:r>
            <a:r>
              <a:rPr lang="fr-FR" sz="2200" dirty="0" smtClean="0">
                <a:solidFill>
                  <a:srgbClr val="0070C0"/>
                </a:solidFill>
              </a:rPr>
              <a:t>Lycée </a:t>
            </a:r>
            <a:r>
              <a:rPr lang="fr-FR" sz="2200" dirty="0">
                <a:solidFill>
                  <a:srgbClr val="0070C0"/>
                </a:solidFill>
              </a:rPr>
              <a:t>JF </a:t>
            </a:r>
            <a:r>
              <a:rPr lang="fr-FR" sz="2200" dirty="0" err="1">
                <a:solidFill>
                  <a:srgbClr val="0070C0"/>
                </a:solidFill>
              </a:rPr>
              <a:t>Cail</a:t>
            </a:r>
            <a:r>
              <a:rPr lang="fr-FR" sz="2200" dirty="0">
                <a:solidFill>
                  <a:srgbClr val="0070C0"/>
                </a:solidFill>
              </a:rPr>
              <a:t> à Chef Boutonne</a:t>
            </a:r>
            <a:br>
              <a:rPr lang="fr-FR" sz="2200" dirty="0">
                <a:solidFill>
                  <a:srgbClr val="0070C0"/>
                </a:solidFill>
              </a:rPr>
            </a:br>
            <a:r>
              <a:rPr lang="fr-FR" sz="2200" dirty="0" smtClean="0"/>
              <a:t>Anglais ou espagnol </a:t>
            </a:r>
            <a:r>
              <a:rPr lang="fr-FR" sz="2200" dirty="0"/>
              <a:t>euro en Bac pro Commerce et vente</a:t>
            </a:r>
            <a:br>
              <a:rPr lang="fr-FR" sz="2200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05716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 CAP (2 ans) : 200 spécialités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704109"/>
            <a:ext cx="8596668" cy="4710546"/>
          </a:xfrm>
        </p:spPr>
        <p:txBody>
          <a:bodyPr>
            <a:normAutofit lnSpcReduction="10000"/>
          </a:bodyPr>
          <a:lstStyle/>
          <a:p>
            <a:r>
              <a:rPr lang="fr-FR" sz="2400" dirty="0"/>
              <a:t>Pour les élèves intéressés par un </a:t>
            </a:r>
            <a:r>
              <a:rPr lang="fr-FR" sz="2800" b="1" dirty="0"/>
              <a:t>métier précis</a:t>
            </a:r>
          </a:p>
          <a:p>
            <a:pPr marL="0" indent="0">
              <a:buNone/>
            </a:pPr>
            <a:r>
              <a:rPr lang="fr-FR" sz="2400" i="1" dirty="0" smtClean="0"/>
              <a:t>   ex : coiffure</a:t>
            </a:r>
            <a:r>
              <a:rPr lang="fr-FR" sz="2400" i="1" dirty="0"/>
              <a:t>, maçon, boucher, sérigraphie industrielle</a:t>
            </a:r>
            <a:r>
              <a:rPr lang="fr-FR" sz="2400" i="1" dirty="0" smtClean="0"/>
              <a:t>…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Enseignement général 40 %</a:t>
            </a:r>
          </a:p>
          <a:p>
            <a:r>
              <a:rPr lang="fr-FR" sz="2400" dirty="0"/>
              <a:t>Enseignement professionnel 60 %</a:t>
            </a:r>
          </a:p>
          <a:p>
            <a:endParaRPr lang="fr-FR" sz="2400" dirty="0"/>
          </a:p>
          <a:p>
            <a:r>
              <a:rPr lang="fr-FR" sz="2400" dirty="0"/>
              <a:t>Stages en entreprise </a:t>
            </a:r>
            <a:r>
              <a:rPr lang="fr-FR" sz="2400" dirty="0" smtClean="0"/>
              <a:t>12 à 16 </a:t>
            </a:r>
            <a:r>
              <a:rPr lang="fr-FR" sz="2400" dirty="0"/>
              <a:t>semaines sur les 2 ans</a:t>
            </a:r>
          </a:p>
          <a:p>
            <a:endParaRPr lang="fr-FR" sz="2400" dirty="0"/>
          </a:p>
          <a:p>
            <a:r>
              <a:rPr lang="fr-FR" sz="2400" dirty="0"/>
              <a:t>Après : insertion professionnelle</a:t>
            </a:r>
          </a:p>
          <a:p>
            <a:pPr marL="0" indent="0">
              <a:buNone/>
            </a:pPr>
            <a:r>
              <a:rPr lang="fr-FR" sz="2400" dirty="0" smtClean="0"/>
              <a:t>    ou Poursuite </a:t>
            </a:r>
            <a:r>
              <a:rPr lang="fr-FR" sz="2400" dirty="0"/>
              <a:t>d'études (Bac Pro, BP, MC)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95612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2825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L’apprentissage est possible pour le Bac pro et le CAP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421" y="1427019"/>
            <a:ext cx="11113477" cy="4946072"/>
          </a:xfrm>
        </p:spPr>
        <p:txBody>
          <a:bodyPr/>
          <a:lstStyle/>
          <a:p>
            <a:endParaRPr lang="fr-FR" sz="2400" dirty="0" smtClean="0"/>
          </a:p>
          <a:p>
            <a:r>
              <a:rPr lang="fr-FR" sz="2400" dirty="0" smtClean="0"/>
              <a:t>Contrat </a:t>
            </a:r>
            <a:r>
              <a:rPr lang="fr-FR" sz="2400" dirty="0"/>
              <a:t>de travail entre un apprenti, un employeur et un établissement </a:t>
            </a:r>
            <a:r>
              <a:rPr lang="fr-FR" sz="2400" dirty="0" smtClean="0"/>
              <a:t>: CFA ou UFA (UFA = apprentissage en lycée)</a:t>
            </a:r>
          </a:p>
          <a:p>
            <a:r>
              <a:rPr lang="fr-FR" sz="2400" dirty="0" smtClean="0"/>
              <a:t>Avoir 16 ans ou 15 ans à la sortie de la classe de 3ème</a:t>
            </a:r>
          </a:p>
          <a:p>
            <a:r>
              <a:rPr lang="fr-FR" sz="2400" dirty="0" smtClean="0"/>
              <a:t> </a:t>
            </a:r>
            <a:r>
              <a:rPr lang="fr-FR" sz="2400" dirty="0"/>
              <a:t>Trouver un employeur </a:t>
            </a:r>
            <a:r>
              <a:rPr lang="fr-FR" sz="2400" dirty="0" smtClean="0"/>
              <a:t>( = démarche </a:t>
            </a:r>
            <a:r>
              <a:rPr lang="fr-FR" sz="2400" dirty="0"/>
              <a:t>de l’élève et </a:t>
            </a:r>
            <a:r>
              <a:rPr lang="fr-FR" sz="2400" dirty="0" smtClean="0"/>
              <a:t>de sa </a:t>
            </a:r>
            <a:r>
              <a:rPr lang="fr-FR" sz="2400" dirty="0"/>
              <a:t>famille</a:t>
            </a:r>
            <a:r>
              <a:rPr lang="fr-FR" sz="2400" dirty="0" smtClean="0"/>
              <a:t>)</a:t>
            </a:r>
            <a:endParaRPr lang="fr-FR" sz="2400" dirty="0"/>
          </a:p>
          <a:p>
            <a:r>
              <a:rPr lang="fr-FR" sz="2400" dirty="0"/>
              <a:t> Formation en établissement </a:t>
            </a:r>
            <a:r>
              <a:rPr lang="fr-FR" sz="2400" dirty="0" smtClean="0"/>
              <a:t>et en </a:t>
            </a:r>
            <a:r>
              <a:rPr lang="fr-FR" sz="2400" dirty="0"/>
              <a:t>entreprise </a:t>
            </a:r>
            <a:endParaRPr lang="fr-FR" sz="2400" dirty="0" smtClean="0"/>
          </a:p>
          <a:p>
            <a:r>
              <a:rPr lang="fr-FR" sz="2400" dirty="0"/>
              <a:t>P</a:t>
            </a:r>
            <a:r>
              <a:rPr lang="fr-FR" sz="2400" dirty="0" smtClean="0"/>
              <a:t>ériode d'essai</a:t>
            </a:r>
          </a:p>
          <a:p>
            <a:endParaRPr lang="fr-FR" sz="2400" dirty="0" smtClean="0"/>
          </a:p>
          <a:p>
            <a:r>
              <a:rPr lang="fr-FR" sz="2800" b="1" dirty="0" smtClean="0"/>
              <a:t>Attention</a:t>
            </a:r>
            <a:r>
              <a:rPr lang="fr-FR" sz="2800" b="1" dirty="0"/>
              <a:t> : </a:t>
            </a:r>
            <a:r>
              <a:rPr lang="fr-FR" sz="2800" b="1" dirty="0" smtClean="0"/>
              <a:t>faire des vœux en parallèle en </a:t>
            </a:r>
            <a:r>
              <a:rPr lang="fr-FR" sz="2800" b="1" dirty="0"/>
              <a:t>lycée professionnel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8577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1503</TotalTime>
  <Words>1622</Words>
  <Application>Microsoft Office PowerPoint</Application>
  <PresentationFormat>Personnalisé</PresentationFormat>
  <Paragraphs>332</Paragraphs>
  <Slides>35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6" baseType="lpstr">
      <vt:lpstr>Facette</vt:lpstr>
      <vt:lpstr>  </vt:lpstr>
      <vt:lpstr>Diapositive 2</vt:lpstr>
      <vt:lpstr>Première question à se poser</vt:lpstr>
      <vt:lpstr>L’orientation après la 3ème </vt:lpstr>
      <vt:lpstr>LA VOIE PROFESSIONNELLE</vt:lpstr>
      <vt:lpstr>Bac Professionnel (3 ans) : 80 spécialités </vt:lpstr>
      <vt:lpstr>  -  Une seconde professionnelle organisée par familles de métiers- choix du bac fin de 2nde pro      -   Des sections européennes en lycée professionnel dans le département  par ex au Lycée JF Cail à Chef Boutonne Anglais ou espagnol euro en Bac pro Commerce et vente  </vt:lpstr>
      <vt:lpstr>Le CAP (2 ans) : 200 spécialités </vt:lpstr>
      <vt:lpstr>L’apprentissage est possible pour le Bac pro et le CAP </vt:lpstr>
      <vt:lpstr>Chaque année : Recrutements particuliers, dates limites pour les dossiers (à voir en avril)    </vt:lpstr>
      <vt:lpstr>ATTENTION</vt:lpstr>
      <vt:lpstr> LA SECONDE GENERALE ET TECHNOLOGIQUE</vt:lpstr>
      <vt:lpstr>Les enseignements en seconde générale et technologique</vt:lpstr>
      <vt:lpstr>Enseignements optionnels (facultatifs – ne sont pas proposés dans tous les lycées)</vt:lpstr>
      <vt:lpstr>Sections à recrutement particulier</vt:lpstr>
      <vt:lpstr> Après la 2ndeGT LA VOIE GENERALE</vt:lpstr>
      <vt:lpstr>Le Baccalauréat général</vt:lpstr>
      <vt:lpstr>Première et terminale générales</vt:lpstr>
      <vt:lpstr>3 Enseignements de spécialité (de 4h) a choisir en 1ere, et en conserver 2 en term (de 6h)  au  Lycée Desfontaines de MELLE)     </vt:lpstr>
      <vt:lpstr>Première et terminale générales</vt:lpstr>
      <vt:lpstr>Diapositive 21</vt:lpstr>
      <vt:lpstr> LA VOIE TECHNOLOGIQUE</vt:lpstr>
      <vt:lpstr>Après la 2GT : la voie technologique</vt:lpstr>
      <vt:lpstr>Diapositive 24</vt:lpstr>
      <vt:lpstr>Diapositive 25</vt:lpstr>
      <vt:lpstr>STMG Management et gestion</vt:lpstr>
      <vt:lpstr>STI2D Industrie et développement durable</vt:lpstr>
      <vt:lpstr>ST2S Santé et social</vt:lpstr>
      <vt:lpstr>Bac STL Laboratoire</vt:lpstr>
      <vt:lpstr>Bac STAV Agronomie et vivant</vt:lpstr>
      <vt:lpstr>Bac STHR Hôtellerie et restauration</vt:lpstr>
      <vt:lpstr>STD2A Design et Arts Appliqués</vt:lpstr>
      <vt:lpstr>STMD Théâtre Musique et Danse</vt:lpstr>
      <vt:lpstr>S’informer et vérifier :   point régulier avec votre professeur principal</vt:lpstr>
      <vt:lpstr>Rappel : CIO de Niort    -  4 rue F. Viete   79005 Niort cedex  -  Tél  05 16 52 69 29  Service public gratuit, ouvert à tous. Ouvert pendant les vacances scolaires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nproust</dc:creator>
  <cp:lastModifiedBy>secretaire</cp:lastModifiedBy>
  <cp:revision>152</cp:revision>
  <dcterms:created xsi:type="dcterms:W3CDTF">2018-02-20T14:34:55Z</dcterms:created>
  <dcterms:modified xsi:type="dcterms:W3CDTF">2023-11-13T14:30:01Z</dcterms:modified>
</cp:coreProperties>
</file>