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312" r:id="rId3"/>
    <p:sldId id="258" r:id="rId4"/>
    <p:sldId id="313" r:id="rId5"/>
    <p:sldId id="266" r:id="rId6"/>
    <p:sldId id="316" r:id="rId7"/>
    <p:sldId id="260" r:id="rId8"/>
    <p:sldId id="262" r:id="rId9"/>
    <p:sldId id="309" r:id="rId10"/>
    <p:sldId id="315" r:id="rId11"/>
    <p:sldId id="265" r:id="rId12"/>
    <p:sldId id="261" r:id="rId13"/>
    <p:sldId id="263" r:id="rId14"/>
    <p:sldId id="264" r:id="rId15"/>
    <p:sldId id="293" r:id="rId16"/>
    <p:sldId id="268" r:id="rId17"/>
    <p:sldId id="317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6" r:id="rId41"/>
    <p:sldId id="278" r:id="rId42"/>
    <p:sldId id="342" r:id="rId43"/>
    <p:sldId id="344" r:id="rId44"/>
    <p:sldId id="345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241" autoAdjust="0"/>
  </p:normalViewPr>
  <p:slideViewPr>
    <p:cSldViewPr snapToGrid="0">
      <p:cViewPr varScale="1">
        <p:scale>
          <a:sx n="80" d="100"/>
          <a:sy n="80" d="100"/>
        </p:scale>
        <p:origin x="-9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495FA-84BA-411E-B15B-5492B43E0EB5}" type="datetimeFigureOut">
              <a:rPr lang="fr-FR" smtClean="0"/>
              <a:pPr/>
              <a:t>21/10/2021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38670-92FC-4311-B799-E54483D871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825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38670-92FC-4311-B799-E54483D8710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905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JF </a:t>
            </a:r>
            <a:r>
              <a:rPr lang="fr-FR" dirty="0" err="1" smtClean="0"/>
              <a:t>Cail</a:t>
            </a:r>
            <a:r>
              <a:rPr lang="fr-FR" dirty="0" smtClean="0"/>
              <a:t> : toute la classe pdt 6 semaines de septembre jusqu’aux vacances d’octobre puis seuls les volontaires continuent (stage</a:t>
            </a:r>
            <a:r>
              <a:rPr lang="fr-FR" baseline="0" dirty="0" smtClean="0"/>
              <a:t> à l’étranger en terminale)</a:t>
            </a:r>
          </a:p>
          <a:p>
            <a:r>
              <a:rPr lang="fr-FR" dirty="0" err="1" smtClean="0"/>
              <a:t>Grippeaux</a:t>
            </a:r>
            <a:r>
              <a:rPr lang="fr-FR" baseline="0" dirty="0" smtClean="0"/>
              <a:t> : tous les élèves jusqu’en terminale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38670-92FC-4311-B799-E54483D8710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0359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38670-92FC-4311-B799-E54483D8710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6770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BDAA0C-8DFE-4678-8917-DFAE52FCADC1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r-FR" altLang="fr-FR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EF9879-EAB8-4D11-B954-94D5BDC2AD46}" type="slidenum">
              <a:rPr lang="fr-FR" altLang="fr-FR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r-FR" altLang="fr-FR"/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268663" y="488950"/>
            <a:ext cx="3482975" cy="26130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4960938" cy="40465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185038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2234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728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9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2601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19398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6200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85329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86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862733" cy="143351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29767" cy="44434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7" y="1600201"/>
            <a:ext cx="5329767" cy="44434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97527-915F-45D3-B192-47E61A2A3B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54472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9641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3826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955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294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6689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5210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4091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4089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0E03-044F-408B-BA96-4B4A00A2F0A3}" type="datetimeFigureOut">
              <a:rPr lang="fr-FR" smtClean="0"/>
              <a:pPr/>
              <a:t>21/10/2021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53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isep.fr/Choisir-mes-etudes/Au-lycee-au-CFA/Au-lycee-general-et-technologique/La-voie-technologique-en-premiere-et-terminale" TargetMode="External"/><Relationship Id="rId2" Type="http://schemas.openxmlformats.org/officeDocument/2006/relationships/hyperlink" Target="https://www.onisep.fr/Choisir-mes-etudes/Au-lycee-au-CFA/Au-lycee-general-et-technologique/La-classe-de-seconde-generale-et-technologiqu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9380" y="4197928"/>
            <a:ext cx="4031673" cy="2498580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546252"/>
            <a:ext cx="9144000" cy="3854547"/>
          </a:xfrm>
        </p:spPr>
        <p:txBody>
          <a:bodyPr>
            <a:noAutofit/>
          </a:bodyPr>
          <a:lstStyle/>
          <a:p>
            <a:pPr algn="l"/>
            <a:r>
              <a:rPr lang="fr-FR" sz="6000" dirty="0" smtClean="0">
                <a:latin typeface="+mj-lt"/>
                <a:cs typeface="Arial" panose="020B0604020202020204" pitchFamily="34" charset="0"/>
              </a:rPr>
              <a:t>Choisir son orientation </a:t>
            </a:r>
          </a:p>
          <a:p>
            <a:pPr algn="l"/>
            <a:r>
              <a:rPr lang="fr-FR" sz="6000" dirty="0" smtClean="0">
                <a:latin typeface="+mj-lt"/>
                <a:cs typeface="Arial" panose="020B0604020202020204" pitchFamily="34" charset="0"/>
              </a:rPr>
              <a:t>après la 3</a:t>
            </a:r>
            <a:r>
              <a:rPr lang="fr-FR" sz="6000" baseline="30000" dirty="0" smtClean="0">
                <a:latin typeface="+mj-lt"/>
                <a:cs typeface="Arial" panose="020B0604020202020204" pitchFamily="34" charset="0"/>
              </a:rPr>
              <a:t>ème</a:t>
            </a:r>
          </a:p>
          <a:p>
            <a:pPr algn="l"/>
            <a:endParaRPr lang="fr-FR" sz="4400" baseline="30000" dirty="0" smtClean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fr-FR" sz="3200" baseline="30000" dirty="0" smtClean="0">
                <a:latin typeface="+mj-lt"/>
                <a:cs typeface="Arial" panose="020B0604020202020204" pitchFamily="34" charset="0"/>
              </a:rPr>
              <a:t>Janvier 2021 – CIO de Niort et </a:t>
            </a:r>
            <a:r>
              <a:rPr lang="fr-FR" sz="3200" baseline="30000" dirty="0">
                <a:latin typeface="+mj-lt"/>
                <a:cs typeface="Arial" panose="020B0604020202020204" pitchFamily="34" charset="0"/>
              </a:rPr>
              <a:t>P</a:t>
            </a:r>
            <a:r>
              <a:rPr lang="fr-FR" sz="3200" baseline="30000" dirty="0" smtClean="0">
                <a:latin typeface="+mj-lt"/>
                <a:cs typeface="Arial" panose="020B0604020202020204" pitchFamily="34" charset="0"/>
              </a:rPr>
              <a:t>ermanences au collège</a:t>
            </a:r>
            <a:r>
              <a:rPr lang="fr-FR" sz="3200" dirty="0" smtClean="0">
                <a:latin typeface="+mj-lt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fr-FR" sz="3200" baseline="30000" dirty="0" smtClean="0">
                <a:latin typeface="+mj-lt"/>
                <a:cs typeface="Arial" panose="020B0604020202020204" pitchFamily="34" charset="0"/>
              </a:rPr>
              <a:t>Mme </a:t>
            </a:r>
            <a:r>
              <a:rPr lang="fr-FR" sz="3200" baseline="30000" dirty="0" err="1" smtClean="0">
                <a:latin typeface="+mj-lt"/>
                <a:cs typeface="Arial" panose="020B0604020202020204" pitchFamily="34" charset="0"/>
              </a:rPr>
              <a:t>Nonnet</a:t>
            </a:r>
            <a:r>
              <a:rPr lang="fr-FR" sz="3200" baseline="30000" dirty="0" smtClean="0">
                <a:latin typeface="+mj-lt"/>
                <a:cs typeface="Arial" panose="020B0604020202020204" pitchFamily="34" charset="0"/>
              </a:rPr>
              <a:t> Psychologue </a:t>
            </a:r>
            <a:r>
              <a:rPr lang="fr-FR" sz="3200" baseline="30000" dirty="0" err="1" smtClean="0">
                <a:latin typeface="+mj-lt"/>
                <a:cs typeface="Arial" panose="020B0604020202020204" pitchFamily="34" charset="0"/>
              </a:rPr>
              <a:t>Educ</a:t>
            </a:r>
            <a:r>
              <a:rPr lang="fr-FR" sz="3200" baseline="30000" dirty="0" smtClean="0">
                <a:latin typeface="+mj-lt"/>
                <a:cs typeface="Arial" panose="020B0604020202020204" pitchFamily="34" charset="0"/>
              </a:rPr>
              <a:t> Nat – Conseil en Orientation </a:t>
            </a:r>
            <a:endParaRPr lang="fr-FR" sz="3200" dirty="0" smtClean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fr-FR" sz="1200" dirty="0" smtClean="0">
                <a:latin typeface="+mj-lt"/>
                <a:cs typeface="Arial" panose="020B0604020202020204" pitchFamily="34" charset="0"/>
              </a:rPr>
              <a:t>																																														</a:t>
            </a:r>
            <a:endParaRPr lang="fr-FR" sz="1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2" y="231282"/>
            <a:ext cx="2876622" cy="20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6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219" y="609600"/>
            <a:ext cx="10775852" cy="853440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2ndes pro agricoles : 4 familles de métiers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 smtClean="0"/>
              <a:t>Production : 7 bacs (élevage et gestion d’entreprises agricoles)</a:t>
            </a:r>
          </a:p>
          <a:p>
            <a:r>
              <a:rPr lang="fr-FR" sz="2400" dirty="0" smtClean="0"/>
              <a:t>Nature, jardin , paysage, forêt : 3 bacs</a:t>
            </a:r>
          </a:p>
          <a:p>
            <a:r>
              <a:rPr lang="fr-FR" sz="2400" dirty="0" smtClean="0"/>
              <a:t>Conseil vente : 3 bacs</a:t>
            </a:r>
          </a:p>
          <a:p>
            <a:r>
              <a:rPr lang="fr-FR" sz="2400" dirty="0" smtClean="0"/>
              <a:t>Alimentation – bio-industrie de laboratoire</a:t>
            </a:r>
          </a:p>
          <a:p>
            <a:endParaRPr lang="fr-FR" sz="2400" dirty="0"/>
          </a:p>
          <a:p>
            <a:r>
              <a:rPr lang="fr-FR" sz="2400" dirty="0" smtClean="0"/>
              <a:t>Et 2 bacs pros à choisir dès la 3eme : service aux personnes et aux territoires et technicien en expérimentation animale.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888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491" y="609600"/>
            <a:ext cx="9005454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Sections européennes en lycée professionnel dans le département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537855"/>
            <a:ext cx="9949103" cy="4904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Lycée JF </a:t>
            </a:r>
            <a:r>
              <a:rPr lang="fr-FR" sz="2600" dirty="0" err="1" smtClean="0">
                <a:solidFill>
                  <a:srgbClr val="0070C0"/>
                </a:solidFill>
              </a:rPr>
              <a:t>Cail</a:t>
            </a:r>
            <a:r>
              <a:rPr lang="fr-FR" sz="2600" dirty="0" smtClean="0">
                <a:solidFill>
                  <a:srgbClr val="0070C0"/>
                </a:solidFill>
              </a:rPr>
              <a:t> à Chef Boutonne</a:t>
            </a:r>
          </a:p>
          <a:p>
            <a:r>
              <a:rPr lang="fr-FR" sz="2400" dirty="0" smtClean="0"/>
              <a:t>Anglais ou espagnol euro en Bac </a:t>
            </a:r>
            <a:r>
              <a:rPr lang="fr-FR" sz="2400" dirty="0"/>
              <a:t>pro Commerce </a:t>
            </a:r>
            <a:r>
              <a:rPr lang="fr-FR" sz="2400" dirty="0" smtClean="0"/>
              <a:t>et vente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0070C0"/>
                </a:solidFill>
              </a:rPr>
              <a:t>Lycée les </a:t>
            </a:r>
            <a:r>
              <a:rPr lang="fr-FR" sz="2600" dirty="0" err="1">
                <a:solidFill>
                  <a:srgbClr val="0070C0"/>
                </a:solidFill>
              </a:rPr>
              <a:t>Grippeaux</a:t>
            </a:r>
            <a:r>
              <a:rPr lang="fr-FR" sz="2600" dirty="0">
                <a:solidFill>
                  <a:srgbClr val="0070C0"/>
                </a:solidFill>
              </a:rPr>
              <a:t> à Parthenay</a:t>
            </a:r>
          </a:p>
          <a:p>
            <a:r>
              <a:rPr lang="fr-FR" sz="2400" dirty="0"/>
              <a:t>Anglais </a:t>
            </a:r>
            <a:r>
              <a:rPr lang="fr-FR" sz="2400" dirty="0" smtClean="0"/>
              <a:t>euro en Bac </a:t>
            </a:r>
            <a:r>
              <a:rPr lang="fr-FR" sz="2400" dirty="0"/>
              <a:t>pro </a:t>
            </a:r>
            <a:r>
              <a:rPr lang="fr-FR" sz="2400" dirty="0" smtClean="0"/>
              <a:t>Cuisine et service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</a:rPr>
              <a:t>Lycée </a:t>
            </a:r>
            <a:r>
              <a:rPr lang="fr-FR" sz="2400" dirty="0" smtClean="0">
                <a:solidFill>
                  <a:srgbClr val="0070C0"/>
                </a:solidFill>
              </a:rPr>
              <a:t>Signoret à Bressuire</a:t>
            </a:r>
            <a:endParaRPr lang="fr-FR" sz="2400" dirty="0">
              <a:solidFill>
                <a:srgbClr val="0070C0"/>
              </a:solidFill>
            </a:endParaRPr>
          </a:p>
          <a:p>
            <a:r>
              <a:rPr lang="fr-FR" sz="2400" dirty="0"/>
              <a:t>Anglais ou espagnol euro en Bac pro </a:t>
            </a:r>
            <a:r>
              <a:rPr lang="fr-FR" sz="2400" dirty="0" smtClean="0"/>
              <a:t>gestion administration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</a:rPr>
              <a:t>Lycée </a:t>
            </a:r>
            <a:r>
              <a:rPr lang="fr-FR" sz="2400" dirty="0" smtClean="0">
                <a:solidFill>
                  <a:srgbClr val="0070C0"/>
                </a:solidFill>
              </a:rPr>
              <a:t>horticole de Niort</a:t>
            </a:r>
          </a:p>
          <a:p>
            <a:pPr marL="0" indent="0">
              <a:buNone/>
            </a:pPr>
            <a:r>
              <a:rPr lang="fr-FR" sz="2400" dirty="0" smtClean="0"/>
              <a:t>  Anglais euro </a:t>
            </a:r>
            <a:r>
              <a:rPr lang="fr-FR" sz="2400" dirty="0"/>
              <a:t>en Bac pro </a:t>
            </a:r>
            <a:r>
              <a:rPr lang="fr-FR" sz="2400" dirty="0" smtClean="0"/>
              <a:t>horticole et vente</a:t>
            </a:r>
            <a:endParaRPr lang="fr-FR" sz="2400" dirty="0"/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</a:endParaRPr>
          </a:p>
          <a:p>
            <a:endParaRPr lang="fr-FR" sz="2400" dirty="0"/>
          </a:p>
          <a:p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120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CAP (2 ans) : 200 spécialités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04109"/>
            <a:ext cx="8596668" cy="4710546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Pour les élèves intéressés par un </a:t>
            </a:r>
            <a:r>
              <a:rPr lang="fr-FR" sz="2800" b="1" dirty="0"/>
              <a:t>métier précis</a:t>
            </a:r>
          </a:p>
          <a:p>
            <a:pPr marL="0" indent="0">
              <a:buNone/>
            </a:pPr>
            <a:r>
              <a:rPr lang="fr-FR" sz="2400" i="1" dirty="0" smtClean="0"/>
              <a:t>   ex : coiffure</a:t>
            </a:r>
            <a:r>
              <a:rPr lang="fr-FR" sz="2400" i="1" dirty="0"/>
              <a:t>, maçon, boucher, sérigraphie industrielle</a:t>
            </a:r>
            <a:r>
              <a:rPr lang="fr-FR" sz="2400" i="1" dirty="0" smtClean="0"/>
              <a:t>…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Enseignement général 40 %</a:t>
            </a:r>
          </a:p>
          <a:p>
            <a:r>
              <a:rPr lang="fr-FR" sz="2400" dirty="0"/>
              <a:t>Enseignement professionnel 60 %</a:t>
            </a:r>
          </a:p>
          <a:p>
            <a:endParaRPr lang="fr-FR" sz="2400" dirty="0"/>
          </a:p>
          <a:p>
            <a:r>
              <a:rPr lang="fr-FR" sz="2400" dirty="0"/>
              <a:t>Stages en entreprise </a:t>
            </a:r>
            <a:r>
              <a:rPr lang="fr-FR" sz="2400" dirty="0" smtClean="0"/>
              <a:t>12 à 16 </a:t>
            </a:r>
            <a:r>
              <a:rPr lang="fr-FR" sz="2400" dirty="0"/>
              <a:t>semaines sur les 2 ans</a:t>
            </a:r>
          </a:p>
          <a:p>
            <a:endParaRPr lang="fr-FR" sz="2400" dirty="0"/>
          </a:p>
          <a:p>
            <a:r>
              <a:rPr lang="fr-FR" sz="2400" dirty="0"/>
              <a:t>Après : insertion professionnelle</a:t>
            </a:r>
          </a:p>
          <a:p>
            <a:pPr marL="0" indent="0">
              <a:buNone/>
            </a:pPr>
            <a:r>
              <a:rPr lang="fr-FR" sz="2400" dirty="0" smtClean="0"/>
              <a:t>    ou Poursuite </a:t>
            </a:r>
            <a:r>
              <a:rPr lang="fr-FR" sz="2400" dirty="0"/>
              <a:t>d'études (Bac Pro, BP, MC)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561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041" y="290946"/>
            <a:ext cx="8596668" cy="706582"/>
          </a:xfrm>
        </p:spPr>
        <p:txBody>
          <a:bodyPr/>
          <a:lstStyle/>
          <a:p>
            <a:pPr algn="ctr"/>
            <a:r>
              <a:rPr lang="fr-FR" dirty="0"/>
              <a:t>VOIE PRO : 2 façons d’apprendre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041" y="1260764"/>
            <a:ext cx="8596668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26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825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L’apprentissage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421" y="1427019"/>
            <a:ext cx="11113477" cy="4946072"/>
          </a:xfrm>
        </p:spPr>
        <p:txBody>
          <a:bodyPr/>
          <a:lstStyle/>
          <a:p>
            <a:endParaRPr lang="fr-FR" sz="2400" dirty="0" smtClean="0"/>
          </a:p>
          <a:p>
            <a:r>
              <a:rPr lang="fr-FR" sz="2400" dirty="0" smtClean="0"/>
              <a:t>Contrat </a:t>
            </a:r>
            <a:r>
              <a:rPr lang="fr-FR" sz="2400" dirty="0"/>
              <a:t>de travail entre un apprenti, un employeur et un établissement </a:t>
            </a:r>
            <a:endParaRPr lang="fr-FR" sz="2400" dirty="0" smtClean="0"/>
          </a:p>
          <a:p>
            <a:r>
              <a:rPr lang="fr-FR" sz="2400" dirty="0" smtClean="0"/>
              <a:t>Avoir 16 ans ou 15 ans à la sortie de la classe de 3ème</a:t>
            </a:r>
          </a:p>
          <a:p>
            <a:r>
              <a:rPr lang="fr-FR" sz="2400" dirty="0" smtClean="0"/>
              <a:t> </a:t>
            </a:r>
            <a:r>
              <a:rPr lang="fr-FR" sz="2400" dirty="0"/>
              <a:t>Trouver un employeur </a:t>
            </a:r>
            <a:r>
              <a:rPr lang="fr-FR" sz="2400" dirty="0" smtClean="0"/>
              <a:t>( = démarche </a:t>
            </a:r>
            <a:r>
              <a:rPr lang="fr-FR" sz="2400" dirty="0"/>
              <a:t>de l’élève et </a:t>
            </a:r>
            <a:r>
              <a:rPr lang="fr-FR" sz="2400" dirty="0" smtClean="0"/>
              <a:t>de sa </a:t>
            </a:r>
            <a:r>
              <a:rPr lang="fr-FR" sz="2400" dirty="0"/>
              <a:t>famille</a:t>
            </a:r>
            <a:r>
              <a:rPr lang="fr-FR" sz="2400" dirty="0" smtClean="0"/>
              <a:t>)</a:t>
            </a:r>
            <a:endParaRPr lang="fr-FR" sz="2400" dirty="0"/>
          </a:p>
          <a:p>
            <a:r>
              <a:rPr lang="fr-FR" sz="2400" dirty="0"/>
              <a:t> Formation en établissement </a:t>
            </a:r>
            <a:r>
              <a:rPr lang="fr-FR" sz="2400" dirty="0" smtClean="0"/>
              <a:t>et en </a:t>
            </a:r>
            <a:r>
              <a:rPr lang="fr-FR" sz="2400" dirty="0"/>
              <a:t>entreprise </a:t>
            </a:r>
            <a:endParaRPr lang="fr-FR" sz="2400" dirty="0" smtClean="0"/>
          </a:p>
          <a:p>
            <a:r>
              <a:rPr lang="fr-FR" sz="2400" dirty="0"/>
              <a:t>P</a:t>
            </a:r>
            <a:r>
              <a:rPr lang="fr-FR" sz="2400" dirty="0" smtClean="0"/>
              <a:t>ériode d'essai</a:t>
            </a:r>
          </a:p>
          <a:p>
            <a:endParaRPr lang="fr-FR" sz="2400" dirty="0" smtClean="0"/>
          </a:p>
          <a:p>
            <a:r>
              <a:rPr lang="fr-FR" sz="2800" b="1" dirty="0" smtClean="0"/>
              <a:t>Attention</a:t>
            </a:r>
            <a:r>
              <a:rPr lang="fr-FR" sz="2800" b="1" dirty="0"/>
              <a:t> : </a:t>
            </a:r>
            <a:r>
              <a:rPr lang="fr-FR" sz="2800" b="1" dirty="0" smtClean="0"/>
              <a:t>faire des vœux en parallèle en </a:t>
            </a:r>
            <a:r>
              <a:rPr lang="fr-FR" sz="2800" b="1" dirty="0"/>
              <a:t>lycée professionnel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57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43" y="346363"/>
            <a:ext cx="8596668" cy="678873"/>
          </a:xfrm>
        </p:spPr>
        <p:txBody>
          <a:bodyPr/>
          <a:lstStyle/>
          <a:p>
            <a:r>
              <a:rPr lang="fr-FR" dirty="0" smtClean="0"/>
              <a:t>Recrutements particuliers : dates limites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515389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Accompagnement éducatif Petite enfance </a:t>
            </a:r>
            <a:r>
              <a:rPr lang="fr-FR" altLang="fr-FR" sz="2000" dirty="0" smtClean="0"/>
              <a:t>(Bressuire) </a:t>
            </a: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</a:t>
            </a:r>
            <a:r>
              <a:rPr lang="fr-FR" altLang="fr-FR" sz="2000" dirty="0" smtClean="0"/>
              <a:t>Bijouterie-joaillerie option sertissage (Bressuire) </a:t>
            </a:r>
            <a:endParaRPr lang="fr-FR" altLang="fr-FR" sz="2000" dirty="0" smtClean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</a:t>
            </a:r>
            <a:r>
              <a:rPr lang="fr-FR" altLang="fr-FR" sz="2000" dirty="0" smtClean="0"/>
              <a:t>Cordonnier bottier (</a:t>
            </a:r>
            <a:r>
              <a:rPr lang="fr-FR" altLang="fr-FR" sz="2000" dirty="0" err="1" smtClean="0"/>
              <a:t>Angoulème</a:t>
            </a:r>
            <a:r>
              <a:rPr lang="fr-FR" altLang="fr-FR" sz="2000" dirty="0" smtClean="0"/>
              <a:t>)</a:t>
            </a:r>
            <a:endParaRPr lang="fr-FR" altLang="fr-FR" sz="2000" dirty="0" smtClean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Bac Pro Aéronautique option structure (Rochefort</a:t>
            </a:r>
            <a:r>
              <a:rPr lang="fr-FR" altLang="fr-FR" sz="2000" dirty="0" smtClean="0"/>
              <a:t>) </a:t>
            </a:r>
            <a:endParaRPr lang="fr-FR" altLang="fr-FR" sz="20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Bac Pro MELEC, MEI, Systèmes Numériques avec La Marine </a:t>
            </a:r>
            <a:r>
              <a:rPr lang="fr-FR" altLang="fr-FR" sz="2000" dirty="0" smtClean="0"/>
              <a:t>Nationale            </a:t>
            </a:r>
            <a:r>
              <a:rPr lang="fr-FR" altLang="fr-FR" sz="2000" dirty="0"/>
              <a:t>(La </a:t>
            </a:r>
            <a:r>
              <a:rPr lang="fr-FR" altLang="fr-FR" sz="2000" dirty="0" smtClean="0"/>
              <a:t>Rochelle, Châtellerault) </a:t>
            </a:r>
            <a:endParaRPr lang="fr-FR" altLang="fr-FR" sz="20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 smtClean="0"/>
              <a:t>BAC </a:t>
            </a:r>
            <a:r>
              <a:rPr lang="fr-FR" altLang="fr-FR" sz="2000" dirty="0"/>
              <a:t>Pro Gestion d’une entreprise hippique (Montmorillon</a:t>
            </a:r>
            <a:r>
              <a:rPr lang="fr-FR" altLang="fr-FR" sz="2000" dirty="0" smtClean="0"/>
              <a:t>) </a:t>
            </a: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 smtClean="0"/>
              <a:t>BAC Pro Elevage Canin et Félin (Montmorillon)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 smtClean="0"/>
              <a:t>Toutes les 2des pro et CAP maritimes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fr-FR" altLang="fr-FR" sz="20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255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87927"/>
            <a:ext cx="8596668" cy="734291"/>
          </a:xfrm>
        </p:spPr>
        <p:txBody>
          <a:bodyPr/>
          <a:lstStyle/>
          <a:p>
            <a:r>
              <a:rPr lang="fr-FR" dirty="0" smtClean="0"/>
              <a:t>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260764"/>
            <a:ext cx="9616594" cy="4697471"/>
          </a:xfrm>
        </p:spPr>
        <p:txBody>
          <a:bodyPr>
            <a:noAutofit/>
          </a:bodyPr>
          <a:lstStyle/>
          <a:p>
            <a:r>
              <a:rPr lang="fr-FR" sz="2400" dirty="0" smtClean="0"/>
              <a:t>Seconde pro et CAP : nombre limité de places</a:t>
            </a:r>
          </a:p>
          <a:p>
            <a:r>
              <a:rPr lang="fr-FR" sz="2400" dirty="0" smtClean="0"/>
              <a:t>Formuler </a:t>
            </a:r>
            <a:r>
              <a:rPr lang="fr-FR" sz="2400" dirty="0"/>
              <a:t>un maximum de vœux </a:t>
            </a:r>
            <a:r>
              <a:rPr lang="fr-FR" sz="2400" dirty="0" smtClean="0"/>
              <a:t>(10 </a:t>
            </a:r>
            <a:r>
              <a:rPr lang="fr-FR" sz="2400" dirty="0"/>
              <a:t>possibles)</a:t>
            </a:r>
          </a:p>
          <a:p>
            <a:r>
              <a:rPr lang="fr-FR" sz="2400" dirty="0"/>
              <a:t>Certaines sections sont très demandées !!</a:t>
            </a:r>
          </a:p>
          <a:p>
            <a:endParaRPr lang="fr-FR" sz="2400" dirty="0"/>
          </a:p>
          <a:p>
            <a:r>
              <a:rPr lang="fr-FR" sz="2400" dirty="0" smtClean="0"/>
              <a:t>Résultats de l’affectation fin </a:t>
            </a:r>
            <a:r>
              <a:rPr lang="fr-FR" sz="2400" dirty="0"/>
              <a:t>juin</a:t>
            </a:r>
          </a:p>
          <a:p>
            <a:r>
              <a:rPr lang="fr-FR" sz="2400" dirty="0" smtClean="0"/>
              <a:t>Inscriptions en établissement </a:t>
            </a:r>
            <a:r>
              <a:rPr lang="fr-FR" sz="2400" dirty="0"/>
              <a:t>début </a:t>
            </a:r>
            <a:r>
              <a:rPr lang="fr-FR" sz="2400" dirty="0" smtClean="0"/>
              <a:t>juillet</a:t>
            </a:r>
          </a:p>
          <a:p>
            <a:endParaRPr lang="fr-FR" sz="2400" dirty="0"/>
          </a:p>
          <a:p>
            <a:r>
              <a:rPr lang="fr-FR" sz="2400" dirty="0" smtClean="0"/>
              <a:t>Si refusé ou en liste d’attente : 2eme Tour de vœux début juillet</a:t>
            </a:r>
          </a:p>
          <a:p>
            <a:r>
              <a:rPr lang="fr-FR" sz="2400" dirty="0" smtClean="0"/>
              <a:t>3eme Tour de vœux en septembre</a:t>
            </a:r>
            <a:endParaRPr lang="fr-FR" sz="2400" dirty="0"/>
          </a:p>
          <a:p>
            <a:endParaRPr lang="fr-FR" sz="2400" dirty="0" smtClean="0"/>
          </a:p>
          <a:p>
            <a:r>
              <a:rPr lang="fr-FR" sz="2400" u="sng" dirty="0" smtClean="0"/>
              <a:t>Privé : </a:t>
            </a:r>
            <a:r>
              <a:rPr lang="fr-FR" sz="2400" u="sng" dirty="0"/>
              <a:t>c’est à la famille de prendre contact avec </a:t>
            </a:r>
            <a:r>
              <a:rPr lang="fr-FR" sz="2400" u="sng" dirty="0" smtClean="0"/>
              <a:t>l’établissement</a:t>
            </a:r>
            <a:endParaRPr lang="fr-FR" sz="2400" u="sng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3690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LA SECONDE </a:t>
            </a:r>
            <a:r>
              <a:rPr lang="fr-FR" sz="8000" dirty="0"/>
              <a:t>G</a:t>
            </a:r>
            <a:r>
              <a:rPr lang="fr-FR" sz="8000" dirty="0" smtClean="0"/>
              <a:t>ENERALE ET TECHNOLOGIQUE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xmlns="" val="6791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7951" y="332509"/>
            <a:ext cx="10877357" cy="789709"/>
          </a:xfrm>
        </p:spPr>
        <p:txBody>
          <a:bodyPr>
            <a:normAutofit fontScale="90000"/>
          </a:bodyPr>
          <a:lstStyle/>
          <a:p>
            <a:r>
              <a:rPr lang="fr-FR" dirty="0"/>
              <a:t>Les enseignements </a:t>
            </a:r>
            <a:r>
              <a:rPr lang="fr-FR" dirty="0" smtClean="0"/>
              <a:t>en seconde générale et technologique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505690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sz="3200" dirty="0">
                <a:solidFill>
                  <a:srgbClr val="0070C0"/>
                </a:solidFill>
              </a:rPr>
              <a:t>Enseignements communs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Français 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Histoire - Géographie 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Langues vivantes </a:t>
            </a:r>
            <a:r>
              <a:rPr lang="fr-FR" sz="2400" dirty="0" smtClean="0"/>
              <a:t>A </a:t>
            </a:r>
            <a:r>
              <a:rPr lang="fr-FR" sz="2400" dirty="0"/>
              <a:t>et </a:t>
            </a:r>
            <a:r>
              <a:rPr lang="fr-FR" sz="2400" dirty="0" smtClean="0"/>
              <a:t>B</a:t>
            </a:r>
            <a:r>
              <a:rPr lang="fr-FR" sz="2400" dirty="0"/>
              <a:t> : 5 h 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Mathématiques 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Physique-chimie 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Sciences de la vie et de la Terre (SVT) : 1 h 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Education physique et sportive : 2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moral et civique : 0h30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Sciences économiques et sociales SES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Sciences numériques et technologie 1h30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058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57" y="166255"/>
            <a:ext cx="11408898" cy="63730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Enseignements optionnels</a:t>
            </a:r>
            <a:r>
              <a:rPr lang="fr-FR" sz="2200" dirty="0" smtClean="0">
                <a:solidFill>
                  <a:srgbClr val="0070C0"/>
                </a:solidFill>
              </a:rPr>
              <a:t> </a:t>
            </a:r>
            <a:r>
              <a:rPr lang="fr-FR" sz="2200" dirty="0" smtClean="0">
                <a:solidFill>
                  <a:schemeClr val="tx1"/>
                </a:solidFill>
              </a:rPr>
              <a:t>(facultatifs – ne sont pas proposés dans tous les lycées)</a:t>
            </a:r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706583"/>
            <a:ext cx="8596668" cy="59436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fr-FR" sz="6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enseignement général au choix parmi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Langues et cultures de l’Antiquité latin 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ou Grec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56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 Langue vivante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fr-FR" sz="5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arts plastiques</a:t>
            </a:r>
            <a:r>
              <a:rPr lang="fr-FR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cinéma-audiovisuel</a:t>
            </a:r>
            <a:r>
              <a:rPr lang="fr-F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, danse, histoire 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arts, musique, </a:t>
            </a:r>
            <a:r>
              <a:rPr lang="fr-FR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théâtre </a:t>
            </a: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Education physique et sportive 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Arts du cirque 6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Ecologie-agronomie-territoires-développement durable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fr-FR" sz="3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enseignement technologique au choix parmi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et gestion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Santé et social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Biotechnologies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et laboratoire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de l’ingénieur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Création et innovation technologiques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Création et culture – design 6h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Hippologie et équitation ou autres pratiques sportives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Pratiques sociales et culturelles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Pratiques professionnelles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Atelier artistique 72h annuelles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469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750" y="438089"/>
            <a:ext cx="8834511" cy="587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69" y="263236"/>
            <a:ext cx="10572558" cy="1320800"/>
          </a:xfrm>
        </p:spPr>
        <p:txBody>
          <a:bodyPr/>
          <a:lstStyle/>
          <a:p>
            <a:r>
              <a:rPr lang="fr-FR" dirty="0" smtClean="0"/>
              <a:t>La règle : affectation dans le lycée de secteur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387" y="1191491"/>
            <a:ext cx="9879831" cy="483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Cependant, la famille peut demander une dérogation pour 7 motifs (critères nationaux):</a:t>
            </a:r>
          </a:p>
          <a:p>
            <a:r>
              <a:rPr lang="fr-FR" sz="2400" dirty="0" smtClean="0"/>
              <a:t>1- élève souffrant d’un handicap</a:t>
            </a:r>
          </a:p>
          <a:p>
            <a:r>
              <a:rPr lang="fr-FR" sz="2400" dirty="0" smtClean="0"/>
              <a:t>2- élève bénéficiant d’une prise en charge médicale importante </a:t>
            </a:r>
          </a:p>
          <a:p>
            <a:r>
              <a:rPr lang="fr-FR" sz="2400" dirty="0" smtClean="0"/>
              <a:t>3- élève boursier au mérite ou sur critères sociaux</a:t>
            </a:r>
          </a:p>
          <a:p>
            <a:r>
              <a:rPr lang="fr-FR" sz="2400" dirty="0" smtClean="0"/>
              <a:t>4- élève dont un frère ou une sœur est déjà scolarisé(e) dans l’établissement demandé</a:t>
            </a:r>
          </a:p>
          <a:p>
            <a:r>
              <a:rPr lang="fr-FR" sz="2400" dirty="0" smtClean="0"/>
              <a:t>5- élève dont le domicile est situé en limite de secteur</a:t>
            </a:r>
          </a:p>
          <a:p>
            <a:r>
              <a:rPr lang="fr-FR" sz="2400" dirty="0" smtClean="0"/>
              <a:t>6- élève devant suivre un parcours scolaire particulier (ex section européenne)</a:t>
            </a:r>
          </a:p>
          <a:p>
            <a:r>
              <a:rPr lang="fr-FR" sz="2400" dirty="0" smtClean="0"/>
              <a:t>7- convenances personnelles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6439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69935"/>
            <a:ext cx="10862733" cy="1433512"/>
          </a:xfrm>
        </p:spPr>
        <p:txBody>
          <a:bodyPr/>
          <a:lstStyle/>
          <a:p>
            <a:r>
              <a:rPr lang="fr-FR" dirty="0" smtClean="0"/>
              <a:t>Sections à recrutement particulier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886691"/>
            <a:ext cx="10764981" cy="5818909"/>
          </a:xfrm>
        </p:spPr>
        <p:txBody>
          <a:bodyPr>
            <a:normAutofit/>
          </a:bodyPr>
          <a:lstStyle/>
          <a:p>
            <a:r>
              <a:rPr lang="fr-FR" dirty="0" smtClean="0"/>
              <a:t>Création </a:t>
            </a:r>
            <a:r>
              <a:rPr lang="fr-FR" dirty="0"/>
              <a:t>et culture design (6 h par semaine) </a:t>
            </a:r>
            <a:r>
              <a:rPr lang="fr-FR" dirty="0" smtClean="0"/>
              <a:t>– Parthenay</a:t>
            </a:r>
          </a:p>
          <a:p>
            <a:r>
              <a:rPr lang="fr-FR" dirty="0" smtClean="0"/>
              <a:t>Arts </a:t>
            </a:r>
            <a:r>
              <a:rPr lang="fr-FR" dirty="0"/>
              <a:t>du cirque (6 h par semaine) </a:t>
            </a:r>
            <a:r>
              <a:rPr lang="fr-FR" dirty="0" smtClean="0"/>
              <a:t>– Châtellerault </a:t>
            </a:r>
            <a:endParaRPr lang="fr-FR" sz="2000" dirty="0"/>
          </a:p>
          <a:p>
            <a:pPr lvl="2"/>
            <a:endParaRPr lang="fr-FR" dirty="0"/>
          </a:p>
          <a:p>
            <a:r>
              <a:rPr lang="fr-FR" b="1" dirty="0" smtClean="0">
                <a:solidFill>
                  <a:srgbClr val="0070C0"/>
                </a:solidFill>
              </a:rPr>
              <a:t>Sections européennes</a:t>
            </a:r>
            <a:r>
              <a:rPr lang="fr-FR" dirty="0" smtClean="0">
                <a:solidFill>
                  <a:srgbClr val="0070C0"/>
                </a:solidFill>
              </a:rPr>
              <a:t> : </a:t>
            </a:r>
            <a:r>
              <a:rPr lang="fr-FR" dirty="0" smtClean="0"/>
              <a:t>dossier remis par le collège (mai)</a:t>
            </a:r>
            <a:endParaRPr lang="fr-FR" sz="1600" dirty="0"/>
          </a:p>
          <a:p>
            <a:endParaRPr lang="fr-FR" dirty="0"/>
          </a:p>
          <a:p>
            <a:r>
              <a:rPr lang="fr-FR" b="1" dirty="0" smtClean="0">
                <a:solidFill>
                  <a:srgbClr val="0070C0"/>
                </a:solidFill>
              </a:rPr>
              <a:t>Sections binationales </a:t>
            </a:r>
            <a:r>
              <a:rPr lang="fr-FR" dirty="0" smtClean="0">
                <a:solidFill>
                  <a:srgbClr val="FF0000"/>
                </a:solidFill>
              </a:rPr>
              <a:t>avant fin mai :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</a:p>
          <a:p>
            <a:r>
              <a:rPr lang="fr-FR" b="1" dirty="0" smtClean="0"/>
              <a:t>BACHIBAC </a:t>
            </a:r>
            <a:r>
              <a:rPr lang="fr-FR" dirty="0"/>
              <a:t>(</a:t>
            </a:r>
            <a:r>
              <a:rPr lang="fr-FR" dirty="0" smtClean="0"/>
              <a:t>Espagnol)</a:t>
            </a:r>
            <a:r>
              <a:rPr lang="fr-FR" b="1" dirty="0" smtClean="0"/>
              <a:t> </a:t>
            </a:r>
            <a:r>
              <a:rPr lang="fr-FR" dirty="0" smtClean="0"/>
              <a:t>lycée Jean </a:t>
            </a:r>
            <a:r>
              <a:rPr lang="fr-FR" dirty="0" err="1" smtClean="0"/>
              <a:t>Dautet</a:t>
            </a:r>
            <a:r>
              <a:rPr lang="fr-FR" dirty="0" smtClean="0"/>
              <a:t> La Rochelle + Marguerite de Valois </a:t>
            </a:r>
            <a:r>
              <a:rPr lang="fr-FR" dirty="0" err="1" smtClean="0"/>
              <a:t>Angoulème</a:t>
            </a:r>
            <a:endParaRPr lang="fr-FR" dirty="0" smtClean="0"/>
          </a:p>
          <a:p>
            <a:r>
              <a:rPr lang="fr-FR" b="1" dirty="0" smtClean="0"/>
              <a:t>ESABAC </a:t>
            </a:r>
            <a:r>
              <a:rPr lang="fr-FR" dirty="0"/>
              <a:t>(italien</a:t>
            </a:r>
            <a:r>
              <a:rPr lang="fr-FR" dirty="0" smtClean="0"/>
              <a:t>) Lycée Victor Hugo Poitiers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ABIBAC </a:t>
            </a:r>
            <a:r>
              <a:rPr lang="fr-FR" dirty="0"/>
              <a:t>(</a:t>
            </a:r>
            <a:r>
              <a:rPr lang="fr-FR" dirty="0" smtClean="0"/>
              <a:t>Allemand) Lycée Bois d’Amour Poitiers + </a:t>
            </a:r>
            <a:r>
              <a:rPr lang="fr-FR" dirty="0"/>
              <a:t>Jean </a:t>
            </a:r>
            <a:r>
              <a:rPr lang="fr-FR" dirty="0" err="1" smtClean="0"/>
              <a:t>Dautet</a:t>
            </a:r>
            <a:r>
              <a:rPr lang="fr-FR" dirty="0" smtClean="0"/>
              <a:t> La Rochelle</a:t>
            </a:r>
          </a:p>
          <a:p>
            <a:endParaRPr lang="fr-FR" dirty="0"/>
          </a:p>
          <a:p>
            <a:r>
              <a:rPr lang="fr-FR" b="1" dirty="0">
                <a:solidFill>
                  <a:srgbClr val="0070C0"/>
                </a:solidFill>
              </a:rPr>
              <a:t>Lycée Pilote Innovant International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dirty="0"/>
              <a:t>LP2I près du Futuroscope : orienté vers les technologies nouvelles + travail par </a:t>
            </a:r>
            <a:r>
              <a:rPr lang="fr-FR" dirty="0" smtClean="0"/>
              <a:t>projet</a:t>
            </a:r>
            <a:endParaRPr lang="fr-FR" dirty="0"/>
          </a:p>
          <a:p>
            <a:r>
              <a:rPr lang="fr-FR" b="1" dirty="0" smtClean="0">
                <a:solidFill>
                  <a:srgbClr val="0070C0"/>
                </a:solidFill>
              </a:rPr>
              <a:t>Sections </a:t>
            </a:r>
            <a:r>
              <a:rPr lang="fr-FR" b="1" dirty="0">
                <a:solidFill>
                  <a:srgbClr val="0070C0"/>
                </a:solidFill>
              </a:rPr>
              <a:t>sportives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: tests de sélection organisés par </a:t>
            </a:r>
            <a:r>
              <a:rPr lang="fr-FR" dirty="0" smtClean="0"/>
              <a:t>les lycées (prendre contact à partir de janvier)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25315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Après la 2ndeGT</a:t>
            </a:r>
            <a:br>
              <a:rPr lang="fr-FR" sz="8000" dirty="0" smtClean="0"/>
            </a:br>
            <a:r>
              <a:rPr lang="fr-FR" sz="8000" dirty="0" smtClean="0"/>
              <a:t>LA VOIE GENERALE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xmlns="" val="7382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dirty="0"/>
              <a:t>Baccalauréat </a:t>
            </a:r>
            <a:r>
              <a:rPr lang="fr-FR" dirty="0" smtClean="0"/>
              <a:t>général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pPr marL="0" indent="0">
              <a:buNone/>
              <a:defRPr/>
            </a:pPr>
            <a:endParaRPr lang="fr-FR" sz="2400" dirty="0"/>
          </a:p>
          <a:p>
            <a:pPr>
              <a:defRPr/>
            </a:pPr>
            <a:r>
              <a:rPr lang="fr-FR" sz="2400" b="1" dirty="0"/>
              <a:t>Les élèves se spécialisent dans </a:t>
            </a:r>
            <a:r>
              <a:rPr lang="fr-FR" sz="2400" b="1" dirty="0" smtClean="0"/>
              <a:t>3 </a:t>
            </a:r>
            <a:r>
              <a:rPr lang="fr-FR" sz="2400" b="1" dirty="0"/>
              <a:t>enseignements </a:t>
            </a:r>
            <a:r>
              <a:rPr lang="fr-FR" sz="2400" b="1" dirty="0" smtClean="0"/>
              <a:t>de spécialité en 1</a:t>
            </a:r>
            <a:r>
              <a:rPr lang="fr-FR" sz="2400" b="1" baseline="30000" dirty="0" smtClean="0"/>
              <a:t>ère</a:t>
            </a:r>
            <a:r>
              <a:rPr lang="fr-FR" sz="2400" b="1" dirty="0" smtClean="0"/>
              <a:t> et en conservent 2 en terminale</a:t>
            </a:r>
            <a:endParaRPr lang="fr-FR" sz="2400" dirty="0"/>
          </a:p>
          <a:p>
            <a:pPr>
              <a:defRPr/>
            </a:pPr>
            <a:endParaRPr lang="fr-FR" sz="2400" dirty="0"/>
          </a:p>
          <a:p>
            <a:pPr>
              <a:defRPr/>
            </a:pPr>
            <a:r>
              <a:rPr lang="fr-FR" sz="2400" b="1" dirty="0"/>
              <a:t> </a:t>
            </a:r>
            <a:r>
              <a:rPr lang="fr-FR" sz="2400" dirty="0"/>
              <a:t>Les élèves suivent désormais :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communs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de spécialité qu’ils choisissent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optionnels (s’ils le souhaitent) </a:t>
            </a:r>
            <a:endParaRPr lang="fr-FR" sz="24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187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fr-FR" dirty="0" smtClean="0"/>
              <a:t>Première et terminale générales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316" y="1620983"/>
            <a:ext cx="8596668" cy="4461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70C0"/>
                </a:solidFill>
              </a:rPr>
              <a:t>Des enseignements communs à tous les élèves </a:t>
            </a:r>
            <a:r>
              <a:rPr lang="fr-FR" sz="2400" b="1" dirty="0" smtClean="0">
                <a:solidFill>
                  <a:srgbClr val="0070C0"/>
                </a:solidFill>
              </a:rPr>
              <a:t>:</a:t>
            </a:r>
            <a:endParaRPr lang="fr-FR" sz="2400" b="1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Français (en première seulement) 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Philosophie (en terminale seulement) 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Histoire géographie 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Langue vivante A et langue vivante B : 4h30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scientifique : 2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Education physique et sportive : 2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moral et civique : 18 heures annuelles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029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7225" y="207818"/>
            <a:ext cx="9644302" cy="1320800"/>
          </a:xfrm>
        </p:spPr>
        <p:txBody>
          <a:bodyPr/>
          <a:lstStyle/>
          <a:p>
            <a:r>
              <a:rPr lang="fr-FR" dirty="0" smtClean="0"/>
              <a:t>Enseignements de spécialité </a:t>
            </a:r>
            <a:r>
              <a:rPr lang="fr-FR" sz="2000" dirty="0" smtClean="0"/>
              <a:t>(selon les établissements)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080654"/>
            <a:ext cx="8596668" cy="5620184"/>
          </a:xfrm>
        </p:spPr>
        <p:txBody>
          <a:bodyPr>
            <a:normAutofit fontScale="92500" lnSpcReduction="20000"/>
          </a:bodyPr>
          <a:lstStyle/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Mathématiques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Numérique et sciences informatiques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Physique-chimie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de la Vie et de la Terre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de l'ingénieur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économiques et sociales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Histoire géographie, géopolitique et sciences politiques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Humanités, littérature et philosophie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Langues, littératures et cultures </a:t>
            </a:r>
            <a:r>
              <a:rPr lang="fr-FR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étrangères : Allemand</a:t>
            </a:r>
            <a:endParaRPr lang="fr-FR" sz="22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Littérature, langues et cultures de l’Antiquité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Arts </a:t>
            </a:r>
            <a:endParaRPr lang="fr-FR" sz="2200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Education Physique, Pratiques et Culture Sportives</a:t>
            </a:r>
            <a:endParaRPr lang="fr-FR" sz="22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Biologie écologie (dans les lycées agricoles uniquement)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1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87927"/>
            <a:ext cx="8596668" cy="1320800"/>
          </a:xfrm>
        </p:spPr>
        <p:txBody>
          <a:bodyPr/>
          <a:lstStyle/>
          <a:p>
            <a:r>
              <a:rPr lang="fr-FR" dirty="0" smtClean="0"/>
              <a:t>Première et terminale générales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4904509"/>
          </a:xfrm>
        </p:spPr>
        <p:txBody>
          <a:bodyPr/>
          <a:lstStyle/>
          <a:p>
            <a:r>
              <a:rPr lang="fr-FR" sz="2400" dirty="0" smtClean="0">
                <a:solidFill>
                  <a:srgbClr val="0070C0"/>
                </a:solidFill>
              </a:rPr>
              <a:t>Des enseignements optionnels</a:t>
            </a:r>
          </a:p>
          <a:p>
            <a:pPr marL="0" indent="0">
              <a:buNone/>
            </a:pPr>
            <a:endParaRPr lang="fr-FR" sz="2400" dirty="0" smtClean="0">
              <a:solidFill>
                <a:srgbClr val="0070C0"/>
              </a:solidFill>
            </a:endParaRP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Langue vivante 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Arts </a:t>
            </a:r>
            <a:r>
              <a:rPr lang="fr-FR" altLang="fr-FR" sz="2400" dirty="0" smtClean="0"/>
              <a:t>(arts plastiques, histoire de l’art, </a:t>
            </a:r>
            <a:r>
              <a:rPr lang="fr-FR" altLang="fr-FR" sz="2400" dirty="0"/>
              <a:t>musique, </a:t>
            </a:r>
            <a:r>
              <a:rPr lang="fr-FR" altLang="fr-FR" sz="2400" dirty="0" smtClean="0"/>
              <a:t>cinéma-audiovisuel, théâtre, danse)</a:t>
            </a:r>
            <a:endParaRPr lang="fr-FR" altLang="fr-FR" sz="2400" dirty="0"/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Education physique et sportive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Langues et cultures de l’antiquité (cumulable avec une autre option)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250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678873"/>
            <a:ext cx="9131684" cy="5362489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>
                <a:solidFill>
                  <a:srgbClr val="0070C0"/>
                </a:solidFill>
              </a:rPr>
              <a:t>En </a:t>
            </a:r>
            <a:r>
              <a:rPr lang="fr-FR" altLang="fr-FR" sz="2400" dirty="0" smtClean="0">
                <a:solidFill>
                  <a:srgbClr val="0070C0"/>
                </a:solidFill>
              </a:rPr>
              <a:t>terminale uniquement, </a:t>
            </a:r>
            <a:r>
              <a:rPr lang="fr-FR" altLang="fr-FR" sz="2400" dirty="0">
                <a:solidFill>
                  <a:srgbClr val="0070C0"/>
                </a:solidFill>
              </a:rPr>
              <a:t>les élèves pourront ajouter un enseignement optionnel parmi :</a:t>
            </a: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fr-FR" altLang="fr-FR" sz="2400" dirty="0">
              <a:solidFill>
                <a:srgbClr val="0070C0"/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Droit et grands enjeux du monde contemporain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Mathématiques expertes</a:t>
            </a:r>
            <a:r>
              <a:rPr lang="fr-FR" altLang="fr-FR" sz="2400" dirty="0"/>
              <a:t> </a:t>
            </a:r>
            <a:r>
              <a:rPr lang="fr-FR" altLang="fr-FR" sz="2400" i="1" dirty="0"/>
              <a:t>pour les élèves qui ont choisi la spécialité « mathématiques » en terminale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dirty="0"/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Mathématiques complémentaires</a:t>
            </a:r>
            <a:r>
              <a:rPr lang="fr-FR" altLang="fr-FR" sz="2400" dirty="0"/>
              <a:t> </a:t>
            </a:r>
            <a:r>
              <a:rPr lang="fr-FR" altLang="fr-FR" sz="2400" i="1" dirty="0"/>
              <a:t>pour les élèves qui n’ont pas choisi la spécialité « mathématiques » en terminale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652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5DE9C7-37C7-4999-8172-D4081604BA30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pic>
        <p:nvPicPr>
          <p:cNvPr id="37891" name="Picture 2" descr="M:\str-delcom\BAC 2021\PPT\PPT RECTEURS POUR REUNION CHEFS ETAB RENTREE 2018\Imagediapo16retou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55" y="124691"/>
            <a:ext cx="10903527" cy="660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56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LA VOIE TECHNOLOGIQUE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xmlns="" val="41343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Première question à se poser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48906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2800" b="1" dirty="0" smtClean="0"/>
          </a:p>
          <a:p>
            <a:pPr marL="0" indent="0" algn="ctr">
              <a:buNone/>
            </a:pPr>
            <a:r>
              <a:rPr lang="fr-FR" sz="3200" b="1" dirty="0" smtClean="0">
                <a:solidFill>
                  <a:srgbClr val="0070C0"/>
                </a:solidFill>
              </a:rPr>
              <a:t>Études </a:t>
            </a:r>
            <a:r>
              <a:rPr lang="fr-FR" sz="3200" b="1" dirty="0">
                <a:solidFill>
                  <a:srgbClr val="0070C0"/>
                </a:solidFill>
              </a:rPr>
              <a:t>générales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sz="2400" dirty="0" smtClean="0"/>
              <a:t>sur </a:t>
            </a:r>
            <a:r>
              <a:rPr lang="fr-FR" sz="2400" dirty="0"/>
              <a:t>le même principe que le </a:t>
            </a:r>
            <a:r>
              <a:rPr lang="fr-FR" sz="2400" dirty="0" smtClean="0"/>
              <a:t>collège</a:t>
            </a:r>
          </a:p>
          <a:p>
            <a:r>
              <a:rPr lang="fr-FR" sz="2400" dirty="0" smtClean="0"/>
              <a:t>3 </a:t>
            </a:r>
            <a:r>
              <a:rPr lang="fr-FR" sz="2400" dirty="0"/>
              <a:t>ans au lycée + 2 à 5 ans d'études pour se </a:t>
            </a:r>
            <a:r>
              <a:rPr lang="fr-FR" sz="2400" dirty="0" smtClean="0"/>
              <a:t>spécialiser</a:t>
            </a:r>
            <a:endParaRPr lang="fr-FR" sz="2400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sz="3200" b="1" dirty="0">
                <a:solidFill>
                  <a:srgbClr val="0070C0"/>
                </a:solidFill>
              </a:rPr>
              <a:t>ou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3200" b="1" dirty="0">
                <a:solidFill>
                  <a:srgbClr val="0070C0"/>
                </a:solidFill>
              </a:rPr>
              <a:t>Études professionnelles</a:t>
            </a:r>
            <a:r>
              <a:rPr lang="fr-FR" sz="3200" b="1" dirty="0"/>
              <a:t> </a:t>
            </a:r>
          </a:p>
          <a:p>
            <a:r>
              <a:rPr lang="fr-FR" sz="2400" dirty="0"/>
              <a:t>pour apprendre directement un métier après la 3ème</a:t>
            </a:r>
          </a:p>
          <a:p>
            <a:r>
              <a:rPr lang="fr-FR" sz="2400" dirty="0"/>
              <a:t>ou se spécialiser dans un secteur professionnel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564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Après la 2GT : la voie technologique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74619"/>
            <a:ext cx="8797635" cy="4768996"/>
          </a:xfrm>
        </p:spPr>
        <p:txBody>
          <a:bodyPr>
            <a:normAutofit/>
          </a:bodyPr>
          <a:lstStyle/>
          <a:p>
            <a:r>
              <a:rPr lang="fr-FR" sz="2400" dirty="0"/>
              <a:t>8 séries </a:t>
            </a:r>
          </a:p>
          <a:p>
            <a:endParaRPr lang="fr-FR" sz="2400" dirty="0"/>
          </a:p>
          <a:p>
            <a:r>
              <a:rPr lang="fr-FR" sz="2400" dirty="0"/>
              <a:t>Enseignement appliqué : observation et expérimentation</a:t>
            </a:r>
          </a:p>
          <a:p>
            <a:endParaRPr lang="fr-FR" sz="2400" dirty="0"/>
          </a:p>
          <a:p>
            <a:r>
              <a:rPr lang="fr-FR" sz="2400" dirty="0"/>
              <a:t>Travail en groupe et en autonomie</a:t>
            </a:r>
          </a:p>
          <a:p>
            <a:endParaRPr lang="fr-FR" sz="2400" dirty="0"/>
          </a:p>
          <a:p>
            <a:r>
              <a:rPr lang="fr-FR" sz="2400" dirty="0"/>
              <a:t>Travaux pratiques </a:t>
            </a:r>
            <a:r>
              <a:rPr lang="fr-FR" sz="2400" i="1" dirty="0" smtClean="0"/>
              <a:t>en </a:t>
            </a:r>
            <a:r>
              <a:rPr lang="fr-FR" sz="2400" i="1" dirty="0"/>
              <a:t>salle informatique, en salle de technologie, en laboratoire...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076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8061" y="471056"/>
            <a:ext cx="9630447" cy="5237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70C0"/>
                </a:solidFill>
              </a:rPr>
              <a:t>Les enseignements communs à toutes les séries </a:t>
            </a:r>
            <a:r>
              <a:rPr lang="fr-FR" sz="2400" b="1" dirty="0" smtClean="0">
                <a:solidFill>
                  <a:srgbClr val="0070C0"/>
                </a:solidFill>
              </a:rPr>
              <a:t>technologiques</a:t>
            </a:r>
            <a:endParaRPr lang="fr-FR" sz="2400" b="1" dirty="0">
              <a:solidFill>
                <a:srgbClr val="0070C0"/>
              </a:solidFill>
            </a:endParaRPr>
          </a:p>
          <a:p>
            <a:pPr marL="457200" lvl="1" indent="0">
              <a:buFont typeface="Arial Italic"/>
              <a:buNone/>
              <a:defRPr/>
            </a:pPr>
            <a:endParaRPr lang="fr-FR" sz="2400" dirty="0">
              <a:solidFill>
                <a:prstClr val="black"/>
              </a:solidFill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Français (en première seulement) : 3h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Philosophie (en terminale seulement) : 2h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Histoire géographie : 1h30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Langue vivante A et langue vivante B : 4h (dont 1h d’enseignement technologique en langue vivante)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Education physique et sportive : 2h</a:t>
            </a:r>
            <a:endParaRPr lang="fr-FR" sz="2400" dirty="0"/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Mathématiques : 3h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Enseignement moral et civique : 18 heures annuelles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15050" lvl="5" indent="0" algn="r">
              <a:buClr>
                <a:schemeClr val="tx1"/>
              </a:buClr>
              <a:buFont typeface="Arial"/>
              <a:buNone/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4333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984252" y="1557338"/>
            <a:ext cx="1871662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STMG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Management </a:t>
            </a:r>
            <a:r>
              <a:rPr lang="fr-FR" altLang="fr-FR" sz="2000" b="1" dirty="0"/>
              <a:t>et Gestion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235326" y="1565277"/>
            <a:ext cx="197961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STI2D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Industrie </a:t>
            </a:r>
            <a:r>
              <a:rPr lang="fr-FR" altLang="fr-FR" sz="2000" b="1" dirty="0"/>
              <a:t>&amp;  </a:t>
            </a:r>
            <a:r>
              <a:rPr lang="fr-FR" altLang="fr-FR" sz="1800" b="1" dirty="0"/>
              <a:t>Développement Durable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5717382" y="1550556"/>
            <a:ext cx="187166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ST2S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Santé </a:t>
            </a:r>
            <a:r>
              <a:rPr lang="fr-FR" altLang="fr-FR" sz="2000" b="1" dirty="0"/>
              <a:t>et </a:t>
            </a:r>
            <a:r>
              <a:rPr lang="fr-FR" altLang="fr-FR" sz="2000" b="1" dirty="0" smtClean="0"/>
              <a:t>Social</a:t>
            </a:r>
            <a:endParaRPr lang="fr-FR" altLang="fr-FR" sz="2000" b="1" dirty="0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324227" y="4333588"/>
            <a:ext cx="1871662" cy="1746538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BAC STHR </a:t>
            </a: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Hôtellerie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Restauration</a:t>
            </a: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524001" y="3789364"/>
            <a:ext cx="281146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6456364" y="5805489"/>
            <a:ext cx="2160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7965788" y="4333588"/>
            <a:ext cx="1871662" cy="1728788"/>
          </a:xfrm>
          <a:prstGeom prst="rect">
            <a:avLst/>
          </a:prstGeom>
          <a:solidFill>
            <a:srgbClr val="FFCC99"/>
          </a:solidFill>
          <a:ln w="9360" cap="sq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err="1" smtClean="0"/>
              <a:t>Théatre</a:t>
            </a:r>
            <a:r>
              <a:rPr lang="fr-FR" altLang="fr-FR" sz="2000" b="1" dirty="0" smtClean="0"/>
              <a:t> Danse </a:t>
            </a:r>
            <a:r>
              <a:rPr lang="fr-FR" altLang="fr-FR" sz="2000" b="1" dirty="0"/>
              <a:t>et Musique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5717383" y="4369307"/>
            <a:ext cx="1871662" cy="1710820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STD2A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Design </a:t>
            </a:r>
            <a:r>
              <a:rPr lang="fr-FR" altLang="fr-FR" sz="2000" b="1" dirty="0"/>
              <a:t>et arts appliqués</a:t>
            </a:r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984252" y="4279901"/>
            <a:ext cx="1871663" cy="1800225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STAV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Agronomie </a:t>
            </a:r>
            <a:r>
              <a:rPr lang="fr-FR" altLang="fr-FR" sz="2000" b="1" dirty="0"/>
              <a:t>et </a:t>
            </a:r>
            <a:r>
              <a:rPr lang="fr-FR" altLang="fr-FR" sz="2000" b="1" dirty="0" smtClean="0"/>
              <a:t>Vivant</a:t>
            </a:r>
            <a:endParaRPr lang="fr-FR" altLang="fr-FR" sz="2000" b="1" dirty="0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7965788" y="3885049"/>
            <a:ext cx="16986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5727701" y="1101092"/>
            <a:ext cx="14573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dirty="0"/>
              <a:t>     </a:t>
            </a:r>
            <a:endParaRPr lang="fr-FR" altLang="fr-FR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663" name="Text Box 14"/>
          <p:cNvSpPr txBox="1">
            <a:spLocks noChangeArrowheads="1"/>
          </p:cNvSpPr>
          <p:nvPr/>
        </p:nvSpPr>
        <p:spPr bwMode="auto">
          <a:xfrm>
            <a:off x="884959" y="3599657"/>
            <a:ext cx="197095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2000" dirty="0" smtClean="0"/>
              <a:t>  </a:t>
            </a:r>
            <a:endParaRPr lang="fr-FR" altLang="fr-FR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666" name="Rectangle 17"/>
          <p:cNvSpPr>
            <a:spLocks noChangeArrowheads="1"/>
          </p:cNvSpPr>
          <p:nvPr/>
        </p:nvSpPr>
        <p:spPr bwMode="auto">
          <a:xfrm>
            <a:off x="7965788" y="1544639"/>
            <a:ext cx="187166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Laboratoire</a:t>
            </a:r>
            <a:endParaRPr lang="fr-FR" altLang="fr-FR" sz="2000" b="1" dirty="0"/>
          </a:p>
        </p:txBody>
      </p:sp>
      <p:sp>
        <p:nvSpPr>
          <p:cNvPr id="7" name="ZoneTexte 6"/>
          <p:cNvSpPr txBox="1"/>
          <p:nvPr/>
        </p:nvSpPr>
        <p:spPr>
          <a:xfrm flipH="1">
            <a:off x="551559" y="232834"/>
            <a:ext cx="756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 BACS TECHNOLOGIQUES</a:t>
            </a:r>
            <a:endParaRPr lang="fr-FR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487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STMG Management et gestion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22830"/>
            <a:ext cx="5329767" cy="500379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fonctionnement de l’entreprise, analyse des décisions, performances, impact des stratégies, relations au travail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</a:t>
            </a:r>
            <a:r>
              <a:rPr lang="fr-FR" dirty="0" smtClean="0"/>
              <a:t>économie, droit, management, expression écrite et orale (français et langues)</a:t>
            </a:r>
            <a:endParaRPr lang="fr-FR" dirty="0"/>
          </a:p>
          <a:p>
            <a:r>
              <a:rPr lang="fr-FR" dirty="0" smtClean="0"/>
              <a:t>Services financiers, commerciaux, marketing, Ressources Humaines…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Poursuites </a:t>
            </a:r>
            <a:r>
              <a:rPr lang="fr-FR" dirty="0">
                <a:solidFill>
                  <a:srgbClr val="0070C0"/>
                </a:solidFill>
              </a:rPr>
              <a:t>d’études </a:t>
            </a:r>
            <a:r>
              <a:rPr lang="fr-FR" dirty="0"/>
              <a:t>:</a:t>
            </a:r>
          </a:p>
          <a:p>
            <a:r>
              <a:rPr lang="fr-FR" dirty="0"/>
              <a:t>BTS ou DUT </a:t>
            </a:r>
            <a:r>
              <a:rPr lang="fr-FR" dirty="0" smtClean="0"/>
              <a:t>commerce, gestion, communication, assistant de direction, comptabilité, tourisme…</a:t>
            </a:r>
          </a:p>
          <a:p>
            <a:r>
              <a:rPr lang="fr-FR" dirty="0" smtClean="0"/>
              <a:t>Ecoles de commerce (bon dossier)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6" y="1222830"/>
            <a:ext cx="5329767" cy="4443413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spécialités </a:t>
            </a:r>
            <a:r>
              <a:rPr lang="fr-FR" dirty="0">
                <a:solidFill>
                  <a:srgbClr val="0070C0"/>
                </a:solidFill>
              </a:rPr>
              <a:t>:</a:t>
            </a:r>
          </a:p>
          <a:p>
            <a:r>
              <a:rPr lang="fr-FR" dirty="0" smtClean="0"/>
              <a:t>Gestion et finance</a:t>
            </a:r>
          </a:p>
          <a:p>
            <a:r>
              <a:rPr lang="fr-FR" dirty="0" smtClean="0"/>
              <a:t>Marketing </a:t>
            </a:r>
          </a:p>
          <a:p>
            <a:r>
              <a:rPr lang="fr-FR" dirty="0" smtClean="0"/>
              <a:t>Systèmes d’information de gestion</a:t>
            </a:r>
          </a:p>
          <a:p>
            <a:r>
              <a:rPr lang="fr-FR" dirty="0" smtClean="0"/>
              <a:t>Ressources humaines et communication</a:t>
            </a:r>
          </a:p>
          <a:p>
            <a:r>
              <a:rPr lang="fr-FR" dirty="0" smtClean="0"/>
              <a:t>Droit et économie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304" y="3724729"/>
            <a:ext cx="5486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9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STI2D Industrie et développement durable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Intérêts</a:t>
            </a:r>
            <a:r>
              <a:rPr lang="fr-FR" dirty="0" smtClean="0"/>
              <a:t> : industrie, innovation technologique, transition énergétique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Programme</a:t>
            </a:r>
            <a:r>
              <a:rPr lang="fr-FR" dirty="0" smtClean="0"/>
              <a:t> : maths, physique-chimie</a:t>
            </a:r>
          </a:p>
          <a:p>
            <a:r>
              <a:rPr lang="fr-FR" dirty="0"/>
              <a:t>Démarche d’analyse fondée sur 3 approches : énergie, information, matière.</a:t>
            </a:r>
          </a:p>
          <a:p>
            <a:r>
              <a:rPr lang="fr-FR" dirty="0" smtClean="0"/>
              <a:t>But : création de solutions techniques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Poursuites d’études </a:t>
            </a:r>
            <a:r>
              <a:rPr lang="fr-FR" dirty="0" smtClean="0"/>
              <a:t>:</a:t>
            </a:r>
          </a:p>
          <a:p>
            <a:r>
              <a:rPr lang="fr-FR" dirty="0" smtClean="0"/>
              <a:t>BTS ou BUT énergie, logistique, maintenance, informatique industrielle, génie civil…</a:t>
            </a:r>
          </a:p>
          <a:p>
            <a:r>
              <a:rPr lang="fr-FR" dirty="0" smtClean="0"/>
              <a:t>Ecoles d’ingénieur (bon dossier)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7" y="1052945"/>
            <a:ext cx="5329767" cy="4990669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spécialités au choix en terminale:</a:t>
            </a:r>
          </a:p>
          <a:p>
            <a:r>
              <a:rPr lang="fr-FR" dirty="0" smtClean="0"/>
              <a:t>Energies et environnement</a:t>
            </a:r>
          </a:p>
          <a:p>
            <a:r>
              <a:rPr lang="fr-FR" dirty="0" smtClean="0"/>
              <a:t>Architecture et construction</a:t>
            </a:r>
          </a:p>
          <a:p>
            <a:r>
              <a:rPr lang="fr-FR" dirty="0" smtClean="0"/>
              <a:t>Systèmes d’information et numérique</a:t>
            </a:r>
          </a:p>
          <a:p>
            <a:r>
              <a:rPr lang="fr-FR" dirty="0" smtClean="0"/>
              <a:t>Innovation technologique et écoconception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674" y="3821906"/>
            <a:ext cx="4255325" cy="28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5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ST2S Santé et social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063173"/>
            <a:ext cx="5329767" cy="487317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relations humaines, domaine social ou paramédical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</a:t>
            </a:r>
            <a:r>
              <a:rPr lang="fr-FR" dirty="0" smtClean="0"/>
              <a:t>: </a:t>
            </a:r>
            <a:r>
              <a:rPr lang="fr-FR" b="1" dirty="0" smtClean="0"/>
              <a:t>biologie et physiopathologie humaines</a:t>
            </a:r>
            <a:r>
              <a:rPr lang="fr-FR" dirty="0" smtClean="0"/>
              <a:t> (grandes fonctions d’être humain, prévention et traitement des maladies), </a:t>
            </a:r>
            <a:r>
              <a:rPr lang="fr-FR" b="1" dirty="0"/>
              <a:t>sciences et techniques sanitaires et sociales</a:t>
            </a:r>
            <a:r>
              <a:rPr lang="fr-FR" dirty="0"/>
              <a:t> </a:t>
            </a:r>
            <a:r>
              <a:rPr lang="fr-FR" dirty="0" smtClean="0"/>
              <a:t>(état </a:t>
            </a:r>
            <a:r>
              <a:rPr lang="fr-FR" dirty="0"/>
              <a:t>de santé et </a:t>
            </a:r>
            <a:r>
              <a:rPr lang="fr-FR" dirty="0" smtClean="0"/>
              <a:t>bien-être </a:t>
            </a:r>
            <a:r>
              <a:rPr lang="fr-FR" dirty="0"/>
              <a:t>social d’une population, </a:t>
            </a:r>
            <a:r>
              <a:rPr lang="fr-FR" dirty="0" smtClean="0"/>
              <a:t>politiques </a:t>
            </a:r>
            <a:r>
              <a:rPr lang="fr-FR" dirty="0"/>
              <a:t>sociales et de santé publique, </a:t>
            </a:r>
            <a:r>
              <a:rPr lang="fr-FR" dirty="0" smtClean="0"/>
              <a:t>dispositifs </a:t>
            </a:r>
            <a:r>
              <a:rPr lang="fr-FR" dirty="0"/>
              <a:t>et institutions sanitaires et </a:t>
            </a:r>
            <a:r>
              <a:rPr lang="fr-FR" dirty="0" smtClean="0"/>
              <a:t>sociaux…)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 smtClean="0"/>
              <a:t>BTS, BUT ou Ecoles du secteur paramédical et social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6" y="1014187"/>
            <a:ext cx="5555948" cy="4443413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Métiers du paramédical  </a:t>
            </a:r>
            <a:r>
              <a:rPr lang="fr-FR" dirty="0" smtClean="0"/>
              <a:t>: aide-soignant</a:t>
            </a:r>
            <a:r>
              <a:rPr lang="fr-FR" dirty="0"/>
              <a:t>, infirmier, pédicure-podologue, </a:t>
            </a:r>
            <a:r>
              <a:rPr lang="fr-FR" dirty="0" smtClean="0"/>
              <a:t> </a:t>
            </a:r>
            <a:r>
              <a:rPr lang="fr-FR" dirty="0"/>
              <a:t>audioprothésiste, technicien en analyses biomédicales, manipulateur en électroradiologie médicale, auxiliaire de puériculture</a:t>
            </a:r>
            <a:r>
              <a:rPr lang="fr-FR" dirty="0" smtClean="0"/>
              <a:t>…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Métiers du social </a:t>
            </a:r>
            <a:r>
              <a:rPr lang="fr-FR" dirty="0" smtClean="0"/>
              <a:t>: </a:t>
            </a:r>
            <a:r>
              <a:rPr lang="fr-FR" dirty="0"/>
              <a:t>assistant de service social, </a:t>
            </a:r>
            <a:r>
              <a:rPr lang="fr-FR" dirty="0" smtClean="0"/>
              <a:t>conseiller </a:t>
            </a:r>
            <a:r>
              <a:rPr lang="fr-FR" dirty="0"/>
              <a:t>en économie sociale et familiale, </a:t>
            </a:r>
            <a:r>
              <a:rPr lang="fr-FR" dirty="0" smtClean="0"/>
              <a:t>éducateur spécialisé, éducateur </a:t>
            </a:r>
            <a:r>
              <a:rPr lang="fr-FR" dirty="0"/>
              <a:t>de jeunes enfants.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225" y="3914776"/>
            <a:ext cx="5344289" cy="25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3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 STL Laboratoire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532966" cy="444341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manipulations et démarche expérimentale en laboratoire, étude de  produits (santé, environnement, industrie…) 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maths, </a:t>
            </a:r>
            <a:r>
              <a:rPr lang="fr-FR" dirty="0" smtClean="0"/>
              <a:t>physique-chimie, biologie, biochimie, sciences du vivant + techniques d’observation, de mesure et d’analyse de fabrication de produits 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 smtClean="0"/>
              <a:t>BTS, BUT </a:t>
            </a:r>
            <a:r>
              <a:rPr lang="fr-FR" dirty="0"/>
              <a:t>biologie, </a:t>
            </a:r>
            <a:r>
              <a:rPr lang="fr-FR" dirty="0" smtClean="0"/>
              <a:t>chimie</a:t>
            </a:r>
            <a:r>
              <a:rPr lang="fr-FR" dirty="0"/>
              <a:t>, de l’environnement, </a:t>
            </a:r>
            <a:r>
              <a:rPr lang="fr-FR" dirty="0" smtClean="0"/>
              <a:t>paramédical</a:t>
            </a:r>
            <a:r>
              <a:rPr lang="fr-FR" dirty="0"/>
              <a:t>…  </a:t>
            </a:r>
            <a:endParaRPr lang="fr-FR" dirty="0" smtClean="0"/>
          </a:p>
          <a:p>
            <a:r>
              <a:rPr lang="fr-FR" dirty="0" smtClean="0"/>
              <a:t>Ecoles </a:t>
            </a:r>
            <a:r>
              <a:rPr lang="fr-FR" dirty="0"/>
              <a:t>d’ingénieur (bon dossier)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spécialités :</a:t>
            </a:r>
          </a:p>
          <a:p>
            <a:r>
              <a:rPr lang="fr-FR" dirty="0" smtClean="0"/>
              <a:t>Physique chimie et mathématiques </a:t>
            </a:r>
          </a:p>
          <a:p>
            <a:r>
              <a:rPr lang="fr-FR" dirty="0" smtClean="0"/>
              <a:t>Biochimie biologie biotechnologie, ou   sciences physiques et chimiques en laboratoire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389" y="3601316"/>
            <a:ext cx="5404144" cy="270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7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 STAV Agronomie et vivant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49766" y="1052945"/>
            <a:ext cx="5846618" cy="551411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biologie, écologie, agriculture, environnement (aménagements des espaces, protection des milieux naturels, agroalimentaire…)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</a:t>
            </a:r>
            <a:r>
              <a:rPr lang="fr-FR" dirty="0" smtClean="0"/>
              <a:t>culture scientifique, technologique et spécifique à l’enseignement agricole :  biologie-écologie, </a:t>
            </a:r>
            <a:r>
              <a:rPr lang="fr-FR" dirty="0"/>
              <a:t>physique-chimie</a:t>
            </a:r>
            <a:r>
              <a:rPr lang="fr-FR" dirty="0" smtClean="0"/>
              <a:t>,</a:t>
            </a:r>
            <a:r>
              <a:rPr lang="fr-FR" dirty="0"/>
              <a:t> </a:t>
            </a:r>
            <a:r>
              <a:rPr lang="fr-FR" dirty="0" smtClean="0"/>
              <a:t>maths, sciences économique-sociales et de gestion, sciences et </a:t>
            </a:r>
          </a:p>
          <a:p>
            <a:r>
              <a:rPr lang="fr-FR" dirty="0" smtClean="0"/>
              <a:t>technologies agronomiques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 smtClean="0"/>
              <a:t>BTSA, BUT dans l’agriculture, l’agronomie, aquaculture, gestion et maîtrise de l’eau, agroalimentaire, environnement…</a:t>
            </a:r>
          </a:p>
          <a:p>
            <a:r>
              <a:rPr lang="fr-FR" dirty="0" smtClean="0"/>
              <a:t>Certificats de spécialisation agricole</a:t>
            </a:r>
          </a:p>
          <a:p>
            <a:r>
              <a:rPr lang="fr-FR" dirty="0" smtClean="0"/>
              <a:t>Ecoles </a:t>
            </a:r>
            <a:r>
              <a:rPr lang="fr-FR" dirty="0"/>
              <a:t>d’ingénieur (bon dossier)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0966" y="753989"/>
            <a:ext cx="5329767" cy="4443413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5 </a:t>
            </a:r>
            <a:r>
              <a:rPr lang="fr-FR" dirty="0">
                <a:solidFill>
                  <a:srgbClr val="0070C0"/>
                </a:solidFill>
              </a:rPr>
              <a:t>spécialités </a:t>
            </a:r>
            <a:r>
              <a:rPr lang="fr-FR" dirty="0" smtClean="0">
                <a:solidFill>
                  <a:srgbClr val="0070C0"/>
                </a:solidFill>
              </a:rPr>
              <a:t>:</a:t>
            </a:r>
          </a:p>
          <a:p>
            <a:r>
              <a:rPr lang="fr-FR" dirty="0"/>
              <a:t>technologies de la production agricole </a:t>
            </a:r>
          </a:p>
          <a:p>
            <a:r>
              <a:rPr lang="fr-FR" dirty="0"/>
              <a:t>transformation alimentaire </a:t>
            </a:r>
          </a:p>
          <a:p>
            <a:r>
              <a:rPr lang="fr-FR" dirty="0"/>
              <a:t>aménagement et valorisation des espaces </a:t>
            </a:r>
          </a:p>
          <a:p>
            <a:r>
              <a:rPr lang="fr-FR" dirty="0"/>
              <a:t>services en milieu rural </a:t>
            </a:r>
          </a:p>
          <a:p>
            <a:r>
              <a:rPr lang="fr-FR" dirty="0"/>
              <a:t>sciences et technologies des </a:t>
            </a:r>
            <a:r>
              <a:rPr lang="fr-FR" dirty="0" smtClean="0"/>
              <a:t>équipements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8 semaines de stage</a:t>
            </a:r>
            <a:endParaRPr lang="fr-FR" dirty="0">
              <a:solidFill>
                <a:srgbClr val="0070C0"/>
              </a:solidFill>
            </a:endParaRPr>
          </a:p>
          <a:p>
            <a:endParaRPr lang="fr-FR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944" y="3115391"/>
            <a:ext cx="2364799" cy="3565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09" y="4127908"/>
            <a:ext cx="4124035" cy="23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8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 STHR Hôtellerie et restauration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115268"/>
            <a:ext cx="5329767" cy="529938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gestion hôtelière, restauration et services</a:t>
            </a:r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Programme</a:t>
            </a:r>
            <a:r>
              <a:rPr lang="fr-FR" dirty="0" smtClean="0"/>
              <a:t> </a:t>
            </a:r>
            <a:r>
              <a:rPr lang="fr-FR" dirty="0"/>
              <a:t>: économie et </a:t>
            </a:r>
            <a:r>
              <a:rPr lang="fr-FR" dirty="0" smtClean="0"/>
              <a:t>gestion </a:t>
            </a:r>
            <a:r>
              <a:rPr lang="fr-FR" dirty="0"/>
              <a:t>hôtelière, </a:t>
            </a:r>
            <a:r>
              <a:rPr lang="fr-FR" dirty="0" smtClean="0"/>
              <a:t>sciences </a:t>
            </a:r>
            <a:r>
              <a:rPr lang="fr-FR" dirty="0"/>
              <a:t>et technologies </a:t>
            </a:r>
            <a:r>
              <a:rPr lang="fr-FR" dirty="0" smtClean="0"/>
              <a:t>culinaires et des services, alimentation-environnement, langues, LV3 possible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/>
              <a:t>BTS, </a:t>
            </a:r>
            <a:r>
              <a:rPr lang="fr-FR" dirty="0" smtClean="0"/>
              <a:t>BUT </a:t>
            </a:r>
            <a:r>
              <a:rPr lang="fr-FR" dirty="0"/>
              <a:t>domaine hôtelier, </a:t>
            </a:r>
            <a:r>
              <a:rPr lang="fr-FR" dirty="0" smtClean="0"/>
              <a:t>compta-gestion</a:t>
            </a:r>
            <a:r>
              <a:rPr lang="fr-FR" dirty="0"/>
              <a:t>, </a:t>
            </a:r>
            <a:r>
              <a:rPr lang="fr-FR" dirty="0" smtClean="0"/>
              <a:t>tourisme, commerce et services </a:t>
            </a:r>
          </a:p>
          <a:p>
            <a:r>
              <a:rPr lang="fr-FR" dirty="0" smtClean="0"/>
              <a:t>Écoles hôtelières</a:t>
            </a:r>
            <a:endParaRPr lang="fr-FR" dirty="0"/>
          </a:p>
          <a:p>
            <a:r>
              <a:rPr lang="fr-FR" dirty="0"/>
              <a:t>Ecoles </a:t>
            </a:r>
            <a:r>
              <a:rPr lang="fr-FR" dirty="0" smtClean="0"/>
              <a:t>de commerce </a:t>
            </a:r>
            <a:r>
              <a:rPr lang="fr-FR" dirty="0"/>
              <a:t>(bon dossier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4 semaines de stage en 1</a:t>
            </a:r>
            <a:r>
              <a:rPr lang="fr-FR" baseline="30000" dirty="0">
                <a:solidFill>
                  <a:srgbClr val="0070C0"/>
                </a:solidFill>
              </a:rPr>
              <a:t>ère</a:t>
            </a:r>
            <a:r>
              <a:rPr lang="fr-FR" dirty="0">
                <a:solidFill>
                  <a:srgbClr val="0070C0"/>
                </a:solidFill>
              </a:rPr>
              <a:t> 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966" y="1284575"/>
            <a:ext cx="3145714" cy="21050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287" y="3427290"/>
            <a:ext cx="3145715" cy="21006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922" y="1257009"/>
            <a:ext cx="2876567" cy="21702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2243" y="3427290"/>
            <a:ext cx="2885245" cy="21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7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STD2A Design et </a:t>
            </a:r>
            <a:r>
              <a:rPr lang="fr-FR" dirty="0"/>
              <a:t>A</a:t>
            </a:r>
            <a:r>
              <a:rPr lang="fr-FR" dirty="0" smtClean="0"/>
              <a:t>rts </a:t>
            </a:r>
            <a:r>
              <a:rPr lang="fr-FR" dirty="0"/>
              <a:t>A</a:t>
            </a:r>
            <a:r>
              <a:rPr lang="fr-FR" dirty="0" smtClean="0"/>
              <a:t>ppliqués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applications de l'art (graphisme, mode, design</a:t>
            </a:r>
            <a:r>
              <a:rPr lang="fr-FR" dirty="0" smtClean="0"/>
              <a:t>...), conception </a:t>
            </a:r>
            <a:r>
              <a:rPr lang="fr-FR" dirty="0"/>
              <a:t>et </a:t>
            </a:r>
            <a:r>
              <a:rPr lang="fr-FR" dirty="0" smtClean="0"/>
              <a:t>réalisation </a:t>
            </a:r>
            <a:r>
              <a:rPr lang="fr-FR" dirty="0"/>
              <a:t>d'objets (vêtements, meubles, ustensiles...) ou d'espaces.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Étude des </a:t>
            </a:r>
            <a:r>
              <a:rPr lang="fr-FR" dirty="0" smtClean="0"/>
              <a:t>mouvements artistiques, des démarches créatives, des matériaux, pratiques en arts visuels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Poursuites </a:t>
            </a:r>
            <a:r>
              <a:rPr lang="fr-FR" dirty="0">
                <a:solidFill>
                  <a:srgbClr val="0070C0"/>
                </a:solidFill>
              </a:rPr>
              <a:t>d’études </a:t>
            </a:r>
            <a:r>
              <a:rPr lang="fr-FR" dirty="0"/>
              <a:t>:</a:t>
            </a:r>
          </a:p>
          <a:p>
            <a:r>
              <a:rPr lang="fr-FR" dirty="0" smtClean="0"/>
              <a:t>DNMADE</a:t>
            </a:r>
          </a:p>
          <a:p>
            <a:r>
              <a:rPr lang="fr-FR" dirty="0" smtClean="0"/>
              <a:t>DMA diplôme des métiers d’art</a:t>
            </a:r>
          </a:p>
          <a:p>
            <a:r>
              <a:rPr lang="fr-FR" dirty="0" smtClean="0"/>
              <a:t>Écoles de design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801" y="1344754"/>
            <a:ext cx="4214587" cy="21024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01" y="3447181"/>
            <a:ext cx="1812781" cy="23163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517" y="3447181"/>
            <a:ext cx="3109816" cy="23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95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858" y="1181685"/>
            <a:ext cx="8470329" cy="49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3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STMD Théâtre Musique et Danse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3646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concernant la culture liée au </a:t>
            </a:r>
            <a:r>
              <a:rPr lang="fr-FR" dirty="0" smtClean="0"/>
              <a:t>domaine </a:t>
            </a:r>
            <a:r>
              <a:rPr lang="fr-FR" dirty="0"/>
              <a:t>choisi et plus généralement artistique (connaissance des œuvres, des genres, des périodes, de l’histoire </a:t>
            </a:r>
            <a:br>
              <a:rPr lang="fr-FR" dirty="0"/>
            </a:br>
            <a:r>
              <a:rPr lang="fr-FR" dirty="0"/>
              <a:t>des arts, pratiques et techniques d’analyse et de commentaire</a:t>
            </a:r>
            <a:r>
              <a:rPr lang="fr-FR" dirty="0" smtClean="0"/>
              <a:t>). </a:t>
            </a:r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/>
              <a:t>élèves réalisent des projets d’interprétation et de création, </a:t>
            </a:r>
            <a:r>
              <a:rPr lang="fr-FR" dirty="0" smtClean="0"/>
              <a:t>individuellement ou en groupe.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Programme : </a:t>
            </a:r>
            <a:r>
              <a:rPr lang="fr-FR" dirty="0"/>
              <a:t>Économie, droit et environnement du spectacle </a:t>
            </a:r>
            <a:br>
              <a:rPr lang="fr-FR" dirty="0"/>
            </a:br>
            <a:r>
              <a:rPr lang="fr-FR" dirty="0"/>
              <a:t>vivant. </a:t>
            </a:r>
            <a:r>
              <a:rPr lang="fr-FR" dirty="0" smtClean="0"/>
              <a:t>Culture </a:t>
            </a:r>
            <a:r>
              <a:rPr lang="fr-FR" dirty="0"/>
              <a:t>et sciences chorégraphiques ou musicales </a:t>
            </a:r>
            <a:br>
              <a:rPr lang="fr-FR" dirty="0"/>
            </a:br>
            <a:r>
              <a:rPr lang="fr-FR" dirty="0"/>
              <a:t>ou théâtrales. Pratique chorégraphique ou musicale ou théâtrale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 smtClean="0"/>
              <a:t>: conservatoire, CNSMD, </a:t>
            </a:r>
            <a:r>
              <a:rPr lang="fr-FR" dirty="0" err="1" smtClean="0"/>
              <a:t>ecole</a:t>
            </a:r>
            <a:r>
              <a:rPr lang="fr-FR" dirty="0" err="1"/>
              <a:t>s</a:t>
            </a:r>
            <a:endParaRPr lang="fr-FR" dirty="0"/>
          </a:p>
          <a:p>
            <a:r>
              <a:rPr lang="fr-FR" dirty="0" smtClean="0"/>
              <a:t>DEM, DEC, DET, DNOP</a:t>
            </a:r>
            <a:endParaRPr lang="fr-FR" dirty="0"/>
          </a:p>
          <a:p>
            <a:r>
              <a:rPr lang="fr-FR" dirty="0" smtClean="0"/>
              <a:t>Licence a l’université et pratique, DUMI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36597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60218"/>
            <a:ext cx="8596668" cy="69272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Votre référent : </a:t>
            </a:r>
            <a:r>
              <a:rPr lang="fr-FR" dirty="0"/>
              <a:t>votre Professeur Principal 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Le calendrier et les procédures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1420836"/>
            <a:ext cx="7718521" cy="18569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40569" y="3148380"/>
            <a:ext cx="38592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Intentions d’orientation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2</a:t>
            </a:r>
            <a:r>
              <a:rPr lang="fr-FR" baseline="30000" dirty="0" smtClean="0"/>
              <a:t>nde</a:t>
            </a:r>
            <a:r>
              <a:rPr lang="fr-FR" dirty="0" smtClean="0"/>
              <a:t> GT ou 2</a:t>
            </a:r>
            <a:r>
              <a:rPr lang="fr-FR" baseline="30000" dirty="0" smtClean="0"/>
              <a:t>nde</a:t>
            </a:r>
            <a:r>
              <a:rPr lang="fr-FR" dirty="0" smtClean="0"/>
              <a:t> spécifique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2</a:t>
            </a:r>
            <a:r>
              <a:rPr lang="fr-FR" baseline="30000" dirty="0" smtClean="0"/>
              <a:t>nde</a:t>
            </a:r>
            <a:r>
              <a:rPr lang="fr-FR" dirty="0" smtClean="0"/>
              <a:t> pro + statut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année de CAP + statut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Avis provisoire du conseil de classe</a:t>
            </a:r>
          </a:p>
          <a:p>
            <a:r>
              <a:rPr lang="fr-FR" i="1" dirty="0" smtClean="0"/>
              <a:t>Favorable/défavorable/réservé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989522" y="3148380"/>
            <a:ext cx="42844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Choix définitifs :</a:t>
            </a:r>
            <a:endParaRPr lang="fr-FR" dirty="0">
              <a:solidFill>
                <a:srgbClr val="0070C0"/>
              </a:solidFill>
            </a:endParaRP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GT ou 2</a:t>
            </a:r>
            <a:r>
              <a:rPr lang="fr-FR" baseline="30000" dirty="0"/>
              <a:t>nde</a:t>
            </a:r>
            <a:r>
              <a:rPr lang="fr-FR" dirty="0"/>
              <a:t> </a:t>
            </a:r>
            <a:r>
              <a:rPr lang="fr-FR" dirty="0" smtClean="0"/>
              <a:t>spécifique</a:t>
            </a:r>
          </a:p>
          <a:p>
            <a:r>
              <a:rPr lang="fr-FR" i="1" dirty="0" smtClean="0"/>
              <a:t>Lycée + </a:t>
            </a:r>
            <a:r>
              <a:rPr lang="fr-FR" i="1" dirty="0"/>
              <a:t>(</a:t>
            </a:r>
            <a:r>
              <a:rPr lang="fr-FR" i="1" dirty="0" smtClean="0"/>
              <a:t>enseignements optionnels)</a:t>
            </a:r>
            <a:endParaRPr lang="fr-FR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pro + statut </a:t>
            </a:r>
            <a:endParaRPr lang="fr-FR" dirty="0" smtClean="0"/>
          </a:p>
          <a:p>
            <a:r>
              <a:rPr lang="fr-FR" i="1" dirty="0" smtClean="0"/>
              <a:t>Lieu + spécialité ou famille de métiers</a:t>
            </a:r>
            <a:endParaRPr lang="fr-FR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année de CAP + </a:t>
            </a:r>
            <a:r>
              <a:rPr lang="fr-FR" dirty="0" smtClean="0"/>
              <a:t>statut</a:t>
            </a:r>
          </a:p>
          <a:p>
            <a:r>
              <a:rPr lang="fr-FR" i="1" dirty="0" smtClean="0"/>
              <a:t>Lieu + spécialité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Avis </a:t>
            </a:r>
            <a:r>
              <a:rPr lang="fr-FR" dirty="0" smtClean="0">
                <a:solidFill>
                  <a:srgbClr val="0070C0"/>
                </a:solidFill>
              </a:rPr>
              <a:t>définitif </a:t>
            </a:r>
            <a:r>
              <a:rPr lang="fr-FR" dirty="0">
                <a:solidFill>
                  <a:srgbClr val="0070C0"/>
                </a:solidFill>
              </a:rPr>
              <a:t>du conseil de </a:t>
            </a:r>
            <a:r>
              <a:rPr lang="fr-FR" dirty="0" smtClean="0">
                <a:solidFill>
                  <a:srgbClr val="0070C0"/>
                </a:solidFill>
              </a:rPr>
              <a:t>classe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6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19200"/>
          </a:xfrm>
        </p:spPr>
        <p:txBody>
          <a:bodyPr>
            <a:normAutofit/>
          </a:bodyPr>
          <a:lstStyle/>
          <a:p>
            <a:r>
              <a:rPr lang="fr-FR" dirty="0" smtClean="0"/>
              <a:t>S’informer et vérifier :</a:t>
            </a:r>
            <a:br>
              <a:rPr lang="fr-FR" dirty="0" smtClean="0"/>
            </a:br>
            <a:r>
              <a:rPr lang="fr-FR" dirty="0" smtClean="0"/>
              <a:t> 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point régulier avec votre professeur principal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2117557"/>
            <a:ext cx="9713575" cy="4418387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 smtClean="0"/>
              <a:t>+ Portes </a:t>
            </a:r>
            <a:r>
              <a:rPr lang="fr-FR" sz="2400" dirty="0"/>
              <a:t>ouvertes des établissements </a:t>
            </a:r>
            <a:r>
              <a:rPr lang="fr-FR" sz="2400" dirty="0" smtClean="0"/>
              <a:t>(</a:t>
            </a:r>
            <a:r>
              <a:rPr lang="fr-FR" sz="2400" dirty="0"/>
              <a:t>Février - </a:t>
            </a:r>
            <a:r>
              <a:rPr lang="fr-FR" sz="2400" dirty="0" smtClean="0"/>
              <a:t>avril) </a:t>
            </a:r>
            <a:r>
              <a:rPr lang="fr-FR" sz="1900" u="sng" dirty="0" smtClean="0"/>
              <a:t>site du collège</a:t>
            </a:r>
          </a:p>
          <a:p>
            <a:r>
              <a:rPr lang="fr-FR" sz="2400" u="sng" dirty="0" smtClean="0"/>
              <a:t>Guide Après la 3</a:t>
            </a:r>
            <a:r>
              <a:rPr lang="fr-FR" sz="2400" u="sng" baseline="30000" dirty="0" smtClean="0"/>
              <a:t>ème</a:t>
            </a:r>
            <a:r>
              <a:rPr lang="fr-FR" sz="2400" u="sng" dirty="0" smtClean="0"/>
              <a:t> </a:t>
            </a:r>
            <a:r>
              <a:rPr lang="fr-FR" sz="2400" dirty="0" smtClean="0"/>
              <a:t>sur ONISEP Poitou Charentes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	</a:t>
            </a:r>
          </a:p>
          <a:p>
            <a:r>
              <a:rPr lang="fr-FR" sz="2400" dirty="0" smtClean="0"/>
              <a:t>Mini-stages </a:t>
            </a:r>
            <a:r>
              <a:rPr lang="fr-FR" sz="2400" dirty="0"/>
              <a:t>de découverte en Lycée Professionnel (Janvier - </a:t>
            </a:r>
            <a:r>
              <a:rPr lang="fr-FR" sz="2400" dirty="0" smtClean="0"/>
              <a:t>avril</a:t>
            </a:r>
            <a:r>
              <a:rPr lang="fr-FR" sz="2400" dirty="0"/>
              <a:t>)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smtClean="0"/>
              <a:t>Site Onisep + </a:t>
            </a:r>
            <a:r>
              <a:rPr lang="fr-FR" sz="2400" dirty="0" err="1" smtClean="0"/>
              <a:t>onisep</a:t>
            </a:r>
            <a:r>
              <a:rPr lang="fr-FR" sz="2400" dirty="0" smtClean="0"/>
              <a:t> TV + sites des établissements</a:t>
            </a:r>
          </a:p>
          <a:p>
            <a:pPr marL="0" indent="0">
              <a:buNone/>
            </a:pPr>
            <a:r>
              <a:rPr lang="fr-FR" sz="2400" dirty="0" smtClean="0"/>
              <a:t>ONISEP : Passer le Quizz / Recherche Métiers Formations </a:t>
            </a:r>
          </a:p>
          <a:p>
            <a:pPr marL="0" indent="0">
              <a:buNone/>
            </a:pPr>
            <a:r>
              <a:rPr lang="fr-FR" sz="2400" dirty="0" smtClean="0"/>
              <a:t>ORIANE.INFO : test d’orientation</a:t>
            </a:r>
          </a:p>
          <a:p>
            <a:pPr marL="0" indent="0">
              <a:buNone/>
            </a:pPr>
            <a:endParaRPr lang="fr-FR" i="1" dirty="0"/>
          </a:p>
          <a:p>
            <a:r>
              <a:rPr lang="fr-FR" sz="2400" dirty="0" smtClean="0"/>
              <a:t>Conseil en orientation </a:t>
            </a:r>
            <a:r>
              <a:rPr lang="fr-FR" i="1" dirty="0" smtClean="0"/>
              <a:t>(PP et/ou psy EN) : rdv possible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020" y="3683903"/>
            <a:ext cx="1818177" cy="254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83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801858"/>
            <a:ext cx="8596668" cy="271506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Rappel :</a:t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CIO de Niort    -  4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rue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F.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Viete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79005 Niort cedex 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Tél</a:t>
            </a:r>
            <a:r>
              <a:rPr lang="fr-FR" sz="2800" dirty="0"/>
              <a:t>  </a:t>
            </a:r>
            <a:r>
              <a:rPr lang="fr-FR" sz="2800" dirty="0">
                <a:solidFill>
                  <a:srgbClr val="FF0000"/>
                </a:solidFill>
              </a:rPr>
              <a:t>05 16 52 69 </a:t>
            </a:r>
            <a:r>
              <a:rPr lang="fr-FR" sz="2800" dirty="0" smtClean="0">
                <a:solidFill>
                  <a:srgbClr val="FF0000"/>
                </a:solidFill>
              </a:rPr>
              <a:t>29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>
                <a:solidFill>
                  <a:srgbClr val="FF0000"/>
                </a:solidFill>
              </a:rPr>
              <a:t/>
            </a:r>
            <a:br>
              <a:rPr lang="fr-FR" sz="2800" dirty="0">
                <a:solidFill>
                  <a:srgbClr val="FF0000"/>
                </a:solidFill>
              </a:rPr>
            </a:br>
            <a:r>
              <a:rPr lang="fr-FR" sz="2700" dirty="0" smtClean="0"/>
              <a:t>Service </a:t>
            </a:r>
            <a:r>
              <a:rPr lang="fr-FR" sz="2700" dirty="0"/>
              <a:t>public gratuit, ouvert à tous.</a:t>
            </a:r>
            <a:br>
              <a:rPr lang="fr-FR" sz="2700" dirty="0"/>
            </a:br>
            <a:r>
              <a:rPr lang="fr-FR" sz="2700" dirty="0"/>
              <a:t>Ouvert pendant les vacances scolaires</a:t>
            </a:r>
            <a:br>
              <a:rPr lang="fr-FR" sz="2700" dirty="0"/>
            </a:br>
            <a:r>
              <a:rPr lang="fr-FR" sz="27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FR" sz="2700" dirty="0">
                <a:solidFill>
                  <a:schemeClr val="bg2">
                    <a:lumMod val="50000"/>
                  </a:schemeClr>
                </a:solidFill>
              </a:rPr>
            </a:br>
            <a:endParaRPr lang="fr-FR" sz="27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3995225"/>
            <a:ext cx="8596668" cy="2447778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9600" dirty="0" smtClean="0">
                <a:solidFill>
                  <a:schemeClr val="accent2">
                    <a:lumMod val="75000"/>
                  </a:schemeClr>
                </a:solidFill>
              </a:rPr>
              <a:t>Intervenant au collège et au CIO / concertation avec les  Professeurs Principaux</a:t>
            </a:r>
          </a:p>
          <a:p>
            <a:pPr marL="0" indent="0">
              <a:buNone/>
            </a:pPr>
            <a:r>
              <a:rPr lang="fr-FR" sz="8000" b="1" dirty="0" smtClean="0"/>
              <a:t>  Mme NONNET</a:t>
            </a:r>
            <a:r>
              <a:rPr lang="fr-FR" sz="8000" dirty="0"/>
              <a:t> </a:t>
            </a:r>
            <a:r>
              <a:rPr lang="fr-FR" sz="8000" dirty="0" smtClean="0"/>
              <a:t>   </a:t>
            </a:r>
            <a:r>
              <a:rPr lang="fr-FR" sz="8000" dirty="0"/>
              <a:t>Psychologue Education Nationale</a:t>
            </a:r>
          </a:p>
          <a:p>
            <a:pPr marL="0" indent="0">
              <a:buNone/>
            </a:pPr>
            <a:r>
              <a:rPr lang="fr-FR" sz="8000" dirty="0"/>
              <a:t>              </a:t>
            </a:r>
            <a:r>
              <a:rPr lang="fr-FR" sz="8000" dirty="0" smtClean="0"/>
              <a:t>                    Conseil </a:t>
            </a:r>
            <a:r>
              <a:rPr lang="fr-FR" sz="8000" dirty="0"/>
              <a:t>en Orientation</a:t>
            </a:r>
          </a:p>
          <a:p>
            <a:pPr marL="0" indent="0">
              <a:buNone/>
            </a:pPr>
            <a:r>
              <a:rPr lang="fr-FR" sz="6200" dirty="0"/>
              <a:t>         </a:t>
            </a:r>
          </a:p>
          <a:p>
            <a:pPr marL="0" indent="0">
              <a:buNone/>
            </a:pPr>
            <a:r>
              <a:rPr lang="fr-FR" sz="8000" dirty="0">
                <a:solidFill>
                  <a:schemeClr val="accent1">
                    <a:lumMod val="75000"/>
                  </a:schemeClr>
                </a:solidFill>
              </a:rPr>
              <a:t>Au collège : rdv auprès </a:t>
            </a:r>
            <a:r>
              <a:rPr lang="fr-FR" sz="8000" dirty="0" smtClean="0">
                <a:solidFill>
                  <a:schemeClr val="accent1">
                    <a:lumMod val="75000"/>
                  </a:schemeClr>
                </a:solidFill>
              </a:rPr>
              <a:t>de Mme NAVAILLE au </a:t>
            </a:r>
            <a:r>
              <a:rPr lang="fr-FR" sz="8000" dirty="0">
                <a:solidFill>
                  <a:schemeClr val="accent1">
                    <a:lumMod val="75000"/>
                  </a:schemeClr>
                </a:solidFill>
              </a:rPr>
              <a:t>secrétariat</a:t>
            </a:r>
          </a:p>
          <a:p>
            <a:pPr marL="0" indent="0">
              <a:buNone/>
            </a:pPr>
            <a:r>
              <a:rPr lang="fr-FR" sz="7400" dirty="0"/>
              <a:t>    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940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211015"/>
            <a:ext cx="9881129" cy="6432674"/>
          </a:xfrm>
        </p:spPr>
        <p:txBody>
          <a:bodyPr>
            <a:normAutofit fontScale="90000"/>
          </a:bodyPr>
          <a:lstStyle/>
          <a:p>
            <a:r>
              <a:rPr lang="fr-FR" dirty="0"/>
              <a:t>Mes projets :    </a:t>
            </a:r>
            <a:r>
              <a:rPr lang="fr-FR" dirty="0" smtClean="0"/>
              <a:t> </a:t>
            </a:r>
            <a:r>
              <a:rPr lang="fr-FR" b="1" dirty="0"/>
              <a:t>Bac général</a:t>
            </a:r>
            <a:r>
              <a:rPr lang="fr-FR" dirty="0"/>
              <a:t> </a:t>
            </a:r>
            <a:br>
              <a:rPr lang="fr-FR" dirty="0"/>
            </a:br>
            <a:r>
              <a:rPr lang="fr-FR" sz="2000" dirty="0">
                <a:hlinkClick r:id="rId2"/>
              </a:rPr>
              <a:t>https://</a:t>
            </a:r>
            <a:r>
              <a:rPr lang="fr-FR" sz="2000" dirty="0" smtClean="0">
                <a:hlinkClick r:id="rId2"/>
              </a:rPr>
              <a:t>www.onisep.fr/Choisir-mes-etudes/Au-lycee-au-CFA/Au-lycee-general-et-technologique/La-classe-de-seconde-generale-et-technologique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                        </a:t>
            </a:r>
            <a:r>
              <a:rPr lang="fr-FR" b="1" dirty="0" smtClean="0"/>
              <a:t>Bac </a:t>
            </a:r>
            <a:r>
              <a:rPr lang="fr-FR" b="1" dirty="0"/>
              <a:t>techno</a:t>
            </a:r>
            <a:r>
              <a:rPr lang="fr-FR" dirty="0"/>
              <a:t> (a choisir parmi 8 : STMG, STI2D, STL, ST2S, STAV, STHR, STD2A, S2TMD)</a:t>
            </a:r>
            <a:br>
              <a:rPr lang="fr-FR" dirty="0"/>
            </a:br>
            <a:r>
              <a:rPr lang="fr-FR" sz="2000" dirty="0">
                <a:hlinkClick r:id="rId3"/>
              </a:rPr>
              <a:t>https://</a:t>
            </a:r>
            <a:r>
              <a:rPr lang="fr-FR" sz="2000" dirty="0" smtClean="0">
                <a:hlinkClick r:id="rId3"/>
              </a:rPr>
              <a:t>www.onisep.fr/Choisir-mes-etudes/Au-lycee-au-CFA/Au-lycee-general-et-technologique/La-voie-technologique-en-premiere-et-terminale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                       </a:t>
            </a:r>
            <a:r>
              <a:rPr lang="fr-FR" b="1" dirty="0" smtClean="0"/>
              <a:t> </a:t>
            </a:r>
            <a:r>
              <a:rPr lang="fr-FR" b="1" dirty="0"/>
              <a:t>Bac prof</a:t>
            </a:r>
            <a:r>
              <a:rPr lang="fr-FR" dirty="0"/>
              <a:t> (voir liste) : les domaines qui m’intéressent  </a:t>
            </a:r>
            <a:r>
              <a:rPr lang="fr-FR" sz="2000" u="sng" dirty="0" smtClean="0"/>
              <a:t>https</a:t>
            </a:r>
            <a:r>
              <a:rPr lang="fr-FR" sz="2000" u="sng" dirty="0"/>
              <a:t>://www.onisep.fr/Choisir-mes-etudes/Au-lycee-au-CFA/La-voie-pro/Voie-pro-ce-qui-change/Les-familles-de-metiers</a:t>
            </a:r>
            <a:br>
              <a:rPr lang="fr-FR" sz="2000" u="sng" dirty="0"/>
            </a:br>
            <a:r>
              <a:rPr lang="fr-FR" dirty="0"/>
              <a:t>  </a:t>
            </a:r>
            <a:r>
              <a:rPr lang="fr-FR" dirty="0" smtClean="0"/>
              <a:t>                          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                     </a:t>
            </a:r>
            <a:r>
              <a:rPr lang="fr-FR" b="1" dirty="0" smtClean="0"/>
              <a:t>CAP</a:t>
            </a:r>
            <a:r>
              <a:rPr lang="fr-FR" b="1" dirty="0"/>
              <a:t> </a:t>
            </a:r>
            <a:r>
              <a:rPr lang="fr-FR" dirty="0"/>
              <a:t>: les domaines que je souhaite </a:t>
            </a:r>
            <a:br>
              <a:rPr lang="fr-FR" dirty="0"/>
            </a:br>
            <a:r>
              <a:rPr lang="fr-FR" sz="2000" u="sng" dirty="0"/>
              <a:t>https://www.onisep.fr/Choisir-mes-etudes/Au-lycee-au-CFA/Au-lycee-professionnel-et-au-CFA/Le-CAP-certificat-d-aptitude-professionnelle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8272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0377" y="277091"/>
            <a:ext cx="8596668" cy="775855"/>
          </a:xfrm>
        </p:spPr>
        <p:txBody>
          <a:bodyPr/>
          <a:lstStyle/>
          <a:p>
            <a:r>
              <a:rPr lang="fr-FR" dirty="0" smtClean="0"/>
              <a:t>L’orientation après la 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377" y="1052945"/>
            <a:ext cx="8454350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2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88473"/>
            <a:ext cx="8596668" cy="5237018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r>
              <a:rPr lang="fr-FR" sz="2400" dirty="0" smtClean="0"/>
              <a:t>1 – La voie professionnelle</a:t>
            </a:r>
          </a:p>
          <a:p>
            <a:endParaRPr lang="fr-FR" sz="2400" dirty="0" smtClean="0"/>
          </a:p>
          <a:p>
            <a:r>
              <a:rPr lang="fr-FR" sz="2400" dirty="0" smtClean="0"/>
              <a:t>2 - La seconde générale et technologique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3- </a:t>
            </a:r>
            <a:r>
              <a:rPr lang="fr-FR" sz="2400" dirty="0" smtClean="0"/>
              <a:t>La </a:t>
            </a:r>
            <a:r>
              <a:rPr lang="fr-FR" sz="2400" dirty="0"/>
              <a:t>voie générale</a:t>
            </a:r>
          </a:p>
          <a:p>
            <a:endParaRPr lang="fr-FR" sz="2400" dirty="0"/>
          </a:p>
          <a:p>
            <a:r>
              <a:rPr lang="fr-FR" sz="2400" dirty="0" smtClean="0"/>
              <a:t>4- La voie technologique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5- Calendrier et p</a:t>
            </a:r>
            <a:r>
              <a:rPr lang="fr-FR" sz="2400" dirty="0" smtClean="0"/>
              <a:t>rocédures</a:t>
            </a:r>
          </a:p>
          <a:p>
            <a:endParaRPr lang="fr-FR" sz="2400" dirty="0"/>
          </a:p>
          <a:p>
            <a:r>
              <a:rPr lang="fr-FR" sz="2400" dirty="0" smtClean="0"/>
              <a:t>6- Les </a:t>
            </a:r>
            <a:r>
              <a:rPr lang="fr-FR" sz="2400" dirty="0"/>
              <a:t>ressources pour s'informer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683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1189" y="1870363"/>
            <a:ext cx="8596668" cy="3934691"/>
          </a:xfrm>
        </p:spPr>
        <p:txBody>
          <a:bodyPr>
            <a:normAutofit/>
          </a:bodyPr>
          <a:lstStyle/>
          <a:p>
            <a:r>
              <a:rPr lang="fr-FR" sz="8000" dirty="0" smtClean="0"/>
              <a:t>LA VOIE PROFESSIONNELLE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xmlns="" val="10852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982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Bac Professionnel (3 ans) : 80 spécialités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20983"/>
            <a:ext cx="8596668" cy="4849090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Élèves intéressés par un domaine professionnel</a:t>
            </a:r>
          </a:p>
          <a:p>
            <a:pPr marL="0" indent="0">
              <a:buNone/>
            </a:pPr>
            <a:r>
              <a:rPr lang="fr-FR" sz="2400" i="1" dirty="0" smtClean="0"/>
              <a:t>     ex : bâtiment</a:t>
            </a:r>
            <a:r>
              <a:rPr lang="fr-FR" sz="2400" i="1" dirty="0"/>
              <a:t>, commerce, mécanique</a:t>
            </a:r>
            <a:r>
              <a:rPr lang="fr-FR" sz="2400" i="1" dirty="0" smtClean="0"/>
              <a:t>, social…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Enseignement général 50 %</a:t>
            </a:r>
          </a:p>
          <a:p>
            <a:r>
              <a:rPr lang="fr-FR" sz="2400" dirty="0"/>
              <a:t>Enseignement professionnel 50 </a:t>
            </a:r>
            <a:r>
              <a:rPr lang="fr-FR" sz="2400" dirty="0" smtClean="0"/>
              <a:t>% </a:t>
            </a:r>
            <a:endParaRPr lang="fr-FR" sz="2400" dirty="0"/>
          </a:p>
          <a:p>
            <a:pPr marL="0" indent="0">
              <a:buNone/>
            </a:pPr>
            <a:r>
              <a:rPr lang="fr-FR" sz="2400" i="1" dirty="0" smtClean="0"/>
              <a:t>     (</a:t>
            </a:r>
            <a:r>
              <a:rPr lang="fr-FR" sz="2400" i="1" dirty="0"/>
              <a:t>atelier, laboratoire, salle informatique)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Stages en entreprise 22 semaines sur les 3 ans</a:t>
            </a:r>
          </a:p>
          <a:p>
            <a:endParaRPr lang="fr-FR" sz="2400" dirty="0"/>
          </a:p>
          <a:p>
            <a:r>
              <a:rPr lang="fr-FR" sz="2400" dirty="0"/>
              <a:t>Après : insertion professionnelle ou BTS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03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338" y="131299"/>
            <a:ext cx="9043441" cy="1162929"/>
          </a:xfrm>
        </p:spPr>
        <p:txBody>
          <a:bodyPr>
            <a:normAutofit fontScale="90000"/>
          </a:bodyPr>
          <a:lstStyle/>
          <a:p>
            <a:r>
              <a:rPr lang="fr-FR" dirty="0"/>
              <a:t>U</a:t>
            </a:r>
            <a:r>
              <a:rPr lang="fr-FR" dirty="0" smtClean="0"/>
              <a:t>ne seconde professionnelle organisée par familles de métiers- choix du bac fin de 2</a:t>
            </a:r>
            <a:r>
              <a:rPr lang="fr-FR" baseline="30000" dirty="0" smtClean="0"/>
              <a:t>nde</a:t>
            </a:r>
            <a:r>
              <a:rPr lang="fr-FR" dirty="0" smtClean="0"/>
              <a:t> pro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947" y="1111348"/>
            <a:ext cx="10293769" cy="55708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2400" dirty="0"/>
          </a:p>
          <a:p>
            <a:r>
              <a:rPr lang="fr-FR" sz="2000" dirty="0"/>
              <a:t>métiers de la construction durable, du bâtiment et des travaux </a:t>
            </a:r>
            <a:r>
              <a:rPr lang="fr-FR" sz="2000" dirty="0" smtClean="0"/>
              <a:t>publics : 8 bacs</a:t>
            </a:r>
            <a:endParaRPr lang="fr-FR" sz="2000" dirty="0"/>
          </a:p>
          <a:p>
            <a:r>
              <a:rPr lang="fr-FR" sz="2000" dirty="0"/>
              <a:t>métiers de la gestion administrative, du transport et de la </a:t>
            </a:r>
            <a:r>
              <a:rPr lang="fr-FR" sz="2000" dirty="0" smtClean="0"/>
              <a:t>logistique : 3 bacs</a:t>
            </a:r>
            <a:endParaRPr lang="fr-FR" sz="2000" dirty="0"/>
          </a:p>
          <a:p>
            <a:r>
              <a:rPr lang="fr-FR" sz="2000" dirty="0"/>
              <a:t>métiers de la relation client (commerce, vente, accueil</a:t>
            </a:r>
            <a:r>
              <a:rPr lang="fr-FR" sz="2000" dirty="0" smtClean="0"/>
              <a:t>) : 3 bacs</a:t>
            </a:r>
          </a:p>
          <a:p>
            <a:r>
              <a:rPr lang="fr-FR" sz="2000" dirty="0"/>
              <a:t>m</a:t>
            </a:r>
            <a:r>
              <a:rPr lang="fr-FR" sz="2000" dirty="0" smtClean="0"/>
              <a:t>étiers des industries graphiques et de la communication : 3 bacs</a:t>
            </a:r>
          </a:p>
          <a:p>
            <a:r>
              <a:rPr lang="fr-FR" sz="2000" dirty="0"/>
              <a:t>m</a:t>
            </a:r>
            <a:r>
              <a:rPr lang="fr-FR" sz="2000" dirty="0" smtClean="0"/>
              <a:t>étiers des études et de la modélisation numérique du bâtiment : 3 bacs</a:t>
            </a:r>
          </a:p>
          <a:p>
            <a:r>
              <a:rPr lang="fr-FR" sz="2000" dirty="0"/>
              <a:t>m</a:t>
            </a:r>
            <a:r>
              <a:rPr lang="fr-FR" sz="2000" dirty="0" smtClean="0"/>
              <a:t>étiers de l’alimentation : 3 bacs</a:t>
            </a:r>
          </a:p>
          <a:p>
            <a:r>
              <a:rPr lang="fr-FR" sz="2000" dirty="0" smtClean="0"/>
              <a:t>Métiers de la mer : 4 bacs</a:t>
            </a:r>
          </a:p>
          <a:p>
            <a:r>
              <a:rPr lang="fr-FR" sz="2000" dirty="0"/>
              <a:t>métiers de la beauté et du bien-être : 2 bacs</a:t>
            </a:r>
          </a:p>
          <a:p>
            <a:r>
              <a:rPr lang="fr-FR" sz="2000" dirty="0"/>
              <a:t>métiers de l’aéronautique : 4 bacs</a:t>
            </a:r>
          </a:p>
          <a:p>
            <a:r>
              <a:rPr lang="fr-FR" sz="2000" dirty="0"/>
              <a:t>métiers de l’hôtellerie et de la restauration : 2 bacs</a:t>
            </a:r>
          </a:p>
          <a:p>
            <a:r>
              <a:rPr lang="fr-FR" sz="2000" dirty="0"/>
              <a:t>métiers du bois : 3 bacs</a:t>
            </a:r>
          </a:p>
          <a:p>
            <a:r>
              <a:rPr lang="fr-FR" sz="2000" dirty="0"/>
              <a:t>métiers du pilotage, d’installations automatisées : 4 bacs</a:t>
            </a:r>
          </a:p>
          <a:p>
            <a:r>
              <a:rPr lang="fr-FR" sz="2000" dirty="0"/>
              <a:t>métiers de la maintenance : 6 bacs</a:t>
            </a:r>
          </a:p>
          <a:p>
            <a:r>
              <a:rPr lang="fr-FR" sz="2000" dirty="0"/>
              <a:t>métiers de la réalisation de produits mécaniques : 8 bacs</a:t>
            </a:r>
          </a:p>
          <a:p>
            <a:r>
              <a:rPr lang="fr-FR" sz="2000" dirty="0"/>
              <a:t>métiers du numérique et de la transition énergétique : 6 bacs</a:t>
            </a:r>
          </a:p>
          <a:p>
            <a:endParaRPr lang="fr-FR" sz="2000" dirty="0"/>
          </a:p>
          <a:p>
            <a:r>
              <a:rPr lang="fr-FR" sz="2000" dirty="0"/>
              <a:t>Et quelques spécialités de bacs pro à choisir dès la 3eme (ex : service à la personne, métiers de la sécurité, etc.)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0571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1338</TotalTime>
  <Words>2059</Words>
  <Application>Microsoft Office PowerPoint</Application>
  <PresentationFormat>Personnalisé</PresentationFormat>
  <Paragraphs>419</Paragraphs>
  <Slides>44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Facette</vt:lpstr>
      <vt:lpstr>  </vt:lpstr>
      <vt:lpstr>Diapositive 2</vt:lpstr>
      <vt:lpstr>Première question à se poser</vt:lpstr>
      <vt:lpstr>Diapositive 4</vt:lpstr>
      <vt:lpstr>L’orientation après la 3ème </vt:lpstr>
      <vt:lpstr>SOMMAIRE</vt:lpstr>
      <vt:lpstr>LA VOIE PROFESSIONNELLE</vt:lpstr>
      <vt:lpstr>Bac Professionnel (3 ans) : 80 spécialités </vt:lpstr>
      <vt:lpstr>Une seconde professionnelle organisée par familles de métiers- choix du bac fin de 2nde pro</vt:lpstr>
      <vt:lpstr>2ndes pro agricoles : 4 familles de métiers</vt:lpstr>
      <vt:lpstr>Sections européennes en lycée professionnel dans le département </vt:lpstr>
      <vt:lpstr>Le CAP (2 ans) : 200 spécialités </vt:lpstr>
      <vt:lpstr>VOIE PRO : 2 façons d’apprendre</vt:lpstr>
      <vt:lpstr>L’apprentissage </vt:lpstr>
      <vt:lpstr>Recrutements particuliers : dates limites</vt:lpstr>
      <vt:lpstr>ATTENTION</vt:lpstr>
      <vt:lpstr> LA SECONDE GENERALE ET TECHNOLOGIQUE</vt:lpstr>
      <vt:lpstr>Les enseignements en seconde générale et technologique</vt:lpstr>
      <vt:lpstr>Enseignements optionnels (facultatifs – ne sont pas proposés dans tous les lycées)</vt:lpstr>
      <vt:lpstr>La règle : affectation dans le lycée de secteur</vt:lpstr>
      <vt:lpstr>Sections à recrutement particulier</vt:lpstr>
      <vt:lpstr> Après la 2ndeGT LA VOIE GENERALE</vt:lpstr>
      <vt:lpstr>Le Baccalauréat général</vt:lpstr>
      <vt:lpstr>Première et terminale générales</vt:lpstr>
      <vt:lpstr>Enseignements de spécialité (selon les établissements)</vt:lpstr>
      <vt:lpstr>Première et terminale générales</vt:lpstr>
      <vt:lpstr>Diapositive 27</vt:lpstr>
      <vt:lpstr>Diapositive 28</vt:lpstr>
      <vt:lpstr> LA VOIE TECHNOLOGIQUE</vt:lpstr>
      <vt:lpstr>Après la 2GT : la voie technologique</vt:lpstr>
      <vt:lpstr>Diapositive 31</vt:lpstr>
      <vt:lpstr>Diapositive 32</vt:lpstr>
      <vt:lpstr>STMG Management et gestion</vt:lpstr>
      <vt:lpstr>STI2D Industrie et développement durable</vt:lpstr>
      <vt:lpstr>ST2S Santé et social</vt:lpstr>
      <vt:lpstr>Bac STL Laboratoire</vt:lpstr>
      <vt:lpstr>Bac STAV Agronomie et vivant</vt:lpstr>
      <vt:lpstr>Bac STHR Hôtellerie et restauration</vt:lpstr>
      <vt:lpstr>STD2A Design et Arts Appliqués</vt:lpstr>
      <vt:lpstr>STMD Théâtre Musique et Danse</vt:lpstr>
      <vt:lpstr>Votre référent : votre Professeur Principal   Le calendrier et les procédures</vt:lpstr>
      <vt:lpstr>S’informer et vérifier :   point régulier avec votre professeur principal</vt:lpstr>
      <vt:lpstr>Rappel : CIO de Niort    -  4 rue F. Viete   79005 Niort cedex  -  Tél  05 16 52 69 29  Service public gratuit, ouvert à tous. Ouvert pendant les vacances scolaires  </vt:lpstr>
      <vt:lpstr>Mes projets :     Bac général  https://www.onisep.fr/Choisir-mes-etudes/Au-lycee-au-CFA/Au-lycee-general-et-technologique/La-classe-de-seconde-generale-et-technologique                          Bac techno (a choisir parmi 8 : STMG, STI2D, STL, ST2S, STAV, STHR, STD2A, S2TMD) https://www.onisep.fr/Choisir-mes-etudes/Au-lycee-au-CFA/Au-lycee-general-et-technologique/La-voie-technologique-en-premiere-et-terminale                          Bac prof (voir liste) : les domaines qui m’intéressent  https://www.onisep.fr/Choisir-mes-etudes/Au-lycee-au-CFA/La-voie-pro/Voie-pro-ce-qui-change/Les-familles-de-metiers                                                      CAP : les domaines que je souhaite  https://www.onisep.fr/Choisir-mes-etudes/Au-lycee-au-CFA/Au-lycee-professionnel-et-au-CFA/Le-CAP-certificat-d-aptitude-professionnelle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nproust</dc:creator>
  <cp:lastModifiedBy>Administrateur</cp:lastModifiedBy>
  <cp:revision>140</cp:revision>
  <dcterms:created xsi:type="dcterms:W3CDTF">2018-02-20T14:34:55Z</dcterms:created>
  <dcterms:modified xsi:type="dcterms:W3CDTF">2021-10-21T11:29:08Z</dcterms:modified>
</cp:coreProperties>
</file>