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78" r:id="rId3"/>
    <p:sldId id="309" r:id="rId4"/>
    <p:sldId id="311" r:id="rId5"/>
    <p:sldId id="323" r:id="rId6"/>
    <p:sldId id="312" r:id="rId7"/>
    <p:sldId id="313" r:id="rId8"/>
    <p:sldId id="314" r:id="rId9"/>
    <p:sldId id="316" r:id="rId10"/>
    <p:sldId id="317" r:id="rId11"/>
    <p:sldId id="322" r:id="rId12"/>
    <p:sldId id="30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8" autoAdjust="0"/>
    <p:restoredTop sz="86429" autoAdjust="0"/>
  </p:normalViewPr>
  <p:slideViewPr>
    <p:cSldViewPr snapToGrid="0">
      <p:cViewPr>
        <p:scale>
          <a:sx n="73" d="100"/>
          <a:sy n="73" d="100"/>
        </p:scale>
        <p:origin x="-126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60794904"/>
      </p:ext>
    </p:extLst>
  </p:cSld>
  <p:clrMapOvr>
    <a:masterClrMapping/>
  </p:clrMapOvr>
  <p:transition spd="slow" advTm="8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26496204"/>
      </p:ext>
    </p:extLst>
  </p:cSld>
  <p:clrMapOvr>
    <a:masterClrMapping/>
  </p:clrMapOvr>
  <p:transition spd="slow" advTm="8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33078216"/>
      </p:ext>
    </p:extLst>
  </p:cSld>
  <p:clrMapOvr>
    <a:masterClrMapping/>
  </p:clrMapOvr>
  <p:transition spd="slow" advTm="8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0182716"/>
      </p:ext>
    </p:extLst>
  </p:cSld>
  <p:clrMapOvr>
    <a:masterClrMapping/>
  </p:clrMapOvr>
  <p:transition spd="slow" advTm="8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39117409"/>
      </p:ext>
    </p:extLst>
  </p:cSld>
  <p:clrMapOvr>
    <a:masterClrMapping/>
  </p:clrMapOvr>
  <p:transition spd="slow" advTm="8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40606828"/>
      </p:ext>
    </p:extLst>
  </p:cSld>
  <p:clrMapOvr>
    <a:masterClrMapping/>
  </p:clrMapOvr>
  <p:transition spd="slow" advTm="8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83505055"/>
      </p:ext>
    </p:extLst>
  </p:cSld>
  <p:clrMapOvr>
    <a:masterClrMapping/>
  </p:clrMapOvr>
  <p:transition spd="slow" advTm="8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80526733"/>
      </p:ext>
    </p:extLst>
  </p:cSld>
  <p:clrMapOvr>
    <a:masterClrMapping/>
  </p:clrMapOvr>
  <p:transition spd="slow" advTm="8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08016599"/>
      </p:ext>
    </p:extLst>
  </p:cSld>
  <p:clrMapOvr>
    <a:masterClrMapping/>
  </p:clrMapOvr>
  <p:transition spd="slow" advTm="8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18140036"/>
      </p:ext>
    </p:extLst>
  </p:cSld>
  <p:clrMapOvr>
    <a:masterClrMapping/>
  </p:clrMapOvr>
  <p:transition spd="slow" advTm="8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B794667-A641-4350-A097-91B750120E08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38900575"/>
      </p:ext>
    </p:extLst>
  </p:cSld>
  <p:clrMapOvr>
    <a:masterClrMapping/>
  </p:clrMapOvr>
  <p:transition spd="slow" advTm="8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94667-A641-4350-A097-91B750120E08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7726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slow" advTm="8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5DC0618-8CFB-49F7-837C-66D2F02F8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722" y="818322"/>
            <a:ext cx="8915399" cy="2262781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002060"/>
                </a:solidFill>
              </a:rPr>
              <a:t>Test </a:t>
            </a:r>
            <a:r>
              <a:rPr lang="fr-FR" dirty="0" smtClean="0">
                <a:solidFill>
                  <a:srgbClr val="002060"/>
                </a:solidFill>
              </a:rPr>
              <a:t>DE CALCUL mental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EA2FB9E7-2640-4B39-BE63-21B4FF9D5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0279" y="3382721"/>
            <a:ext cx="9144000" cy="1655762"/>
          </a:xfrm>
        </p:spPr>
        <p:txBody>
          <a:bodyPr>
            <a:normAutofit fontScale="85000" lnSpcReduction="10000"/>
          </a:bodyPr>
          <a:lstStyle/>
          <a:p>
            <a:endParaRPr lang="fr-FR" dirty="0"/>
          </a:p>
          <a:p>
            <a:pPr algn="ctr"/>
            <a:r>
              <a:rPr lang="fr-FR" sz="3200" b="1" dirty="0"/>
              <a:t>Attention : vous </a:t>
            </a:r>
            <a:r>
              <a:rPr lang="fr-FR" sz="3200" b="1" dirty="0" smtClean="0"/>
              <a:t>avez</a:t>
            </a:r>
            <a:r>
              <a:rPr lang="fr-FR" sz="3200" b="1" baseline="0" dirty="0" smtClean="0"/>
              <a:t> </a:t>
            </a:r>
            <a:r>
              <a:rPr lang="fr-FR" sz="3200" b="1" dirty="0" smtClean="0"/>
              <a:t>droit entre 20 et </a:t>
            </a:r>
            <a:r>
              <a:rPr lang="fr-FR" sz="3200" b="1" dirty="0" smtClean="0"/>
              <a:t>35</a:t>
            </a:r>
            <a:endParaRPr lang="fr-FR" sz="3200" b="1" dirty="0" smtClean="0"/>
          </a:p>
          <a:p>
            <a:pPr algn="ctr"/>
            <a:r>
              <a:rPr lang="fr-FR" sz="3200" b="1" dirty="0" smtClean="0"/>
              <a:t> </a:t>
            </a:r>
            <a:r>
              <a:rPr lang="fr-FR" sz="3200" b="1" dirty="0"/>
              <a:t>secondes </a:t>
            </a:r>
            <a:r>
              <a:rPr lang="fr-FR" sz="3200" b="1" dirty="0" smtClean="0"/>
              <a:t>suivant les calculs</a:t>
            </a:r>
            <a:endParaRPr lang="fr-FR" sz="3200" b="1" dirty="0"/>
          </a:p>
        </p:txBody>
      </p:sp>
      <p:pic>
        <p:nvPicPr>
          <p:cNvPr id="1028" name="Picture 4" descr="Résultat de recherche d'images pour &quot;attention&quot;">
            <a:extLst>
              <a:ext uri="{FF2B5EF4-FFF2-40B4-BE49-F238E27FC236}">
                <a16:creationId xmlns:a16="http://schemas.microsoft.com/office/drawing/2014/main" xmlns="" id="{1BD84AFF-6F4A-430E-A589-ABA611E37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4272" y="3728591"/>
            <a:ext cx="2381450" cy="198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78478980"/>
      </p:ext>
    </p:extLst>
  </p:cSld>
  <p:clrMapOvr>
    <a:masterClrMapping/>
  </p:clrMapOvr>
  <p:transition spd="slow" advTm="7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9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Développer</a:t>
            </a: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(8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5)²</a:t>
            </a: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5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10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2000220" y="2028796"/>
            <a:ext cx="8828889" cy="70134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Calculer </a:t>
            </a:r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 101</a:t>
            </a:r>
            <a:r>
              <a:rPr lang="fr-FR" sz="6000" spc="-1" dirty="0" smtClean="0">
                <a:solidFill>
                  <a:srgbClr val="000000"/>
                </a:solidFill>
                <a:latin typeface="Symbol"/>
              </a:rPr>
              <a:t> 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 99</a:t>
            </a:r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fr-FR" sz="3600" dirty="0"/>
          </a:p>
        </p:txBody>
      </p:sp>
    </p:spTree>
  </p:cSld>
  <p:clrMapOvr>
    <a:masterClrMapping/>
  </p:clrMapOvr>
  <p:transition spd="slow" advTm="30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FIN DU TEST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ransition spd="slow" advTm="8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Réduire</a:t>
            </a:r>
          </a:p>
          <a:p>
            <a:pPr algn="ctr">
              <a:buNone/>
            </a:pP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 5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² (3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Développer</a:t>
            </a:r>
          </a:p>
          <a:p>
            <a:pPr algn="ctr">
              <a:buNone/>
            </a:pPr>
            <a:r>
              <a:rPr lang="fr-FR" sz="72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fr-FR" sz="72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fr-FR" sz="7200" dirty="0" smtClean="0"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fr-FR" sz="72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 </a:t>
            </a:r>
            <a:r>
              <a:rPr lang="fr-FR" sz="7200" dirty="0" smtClean="0">
                <a:latin typeface="Times New Roman" pitchFamily="18" charset="0"/>
                <a:cs typeface="Times New Roman" pitchFamily="18" charset="0"/>
                <a:sym typeface="Symbol"/>
              </a:rPr>
              <a:t>5</a:t>
            </a:r>
            <a:r>
              <a:rPr lang="fr-FR" sz="7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72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7200" dirty="0" smtClean="0">
                <a:latin typeface="Times New Roman" pitchFamily="18" charset="0"/>
                <a:cs typeface="Times New Roman" pitchFamily="18" charset="0"/>
                <a:sym typeface="Symbol"/>
              </a:rPr>
              <a:t> 8)</a:t>
            </a:r>
            <a:endParaRPr lang="fr-FR" sz="7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 fontScale="62500" lnSpcReduction="20000"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Dans une assemblée, 3 personnes sur 15 sont des garçons. </a:t>
            </a: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Quel est le pourcentage de garçons ? 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5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4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oneTexte 2"/>
              <p:cNvSpPr txBox="1"/>
              <p:nvPr/>
            </p:nvSpPr>
            <p:spPr>
              <a:xfrm>
                <a:off x="4911634" y="3161211"/>
                <a:ext cx="2994473" cy="20083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0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6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fr-FR" sz="6000" b="0" i="1" smtClean="0">
                                  <a:latin typeface="Cambria Math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fr-FR" sz="60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fr-FR" sz="6000" b="0" i="1" smtClean="0">
                                      <a:latin typeface="Cambria Math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fr-FR" sz="6000" b="0" i="1" smtClean="0">
                                      <a:latin typeface="Cambria Math"/>
                                    </a:rPr>
                                    <m:t>−5</m:t>
                                  </m:r>
                                </m:sup>
                              </m:sSup>
                              <m:r>
                                <a:rPr lang="fr-FR" sz="60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fr-FR" sz="6000" b="0" i="1" smtClean="0">
                                  <a:latin typeface="Cambria Math"/>
                                </a:rPr>
                                <m:t>−2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fr-FR" sz="6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fr-FR" sz="60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fr-FR" sz="60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sz="6000" dirty="0"/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634" y="3161211"/>
                <a:ext cx="2994473" cy="200837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3808802" y="1963481"/>
            <a:ext cx="5217632" cy="77971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4400" dirty="0" smtClean="0"/>
              <a:t>Calculer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xmlns="" val="3613463147"/>
      </p:ext>
    </p:extLst>
  </p:cSld>
  <p:clrMapOvr>
    <a:masterClrMapping/>
  </p:clrMapOvr>
  <p:transition spd="slow" advTm="25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51579" y="2015732"/>
            <a:ext cx="10135175" cy="3450613"/>
          </a:xfrm>
        </p:spPr>
        <p:txBody>
          <a:bodyPr anchor="t">
            <a:normAutofit fontScale="92500"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Factoriser</a:t>
            </a:r>
          </a:p>
          <a:p>
            <a:pPr algn="ctr">
              <a:buNone/>
            </a:pPr>
            <a:r>
              <a:rPr lang="fr-FR" sz="5900" dirty="0" smtClean="0"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fr-FR" sz="59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5900" dirty="0" smtClean="0">
                <a:latin typeface="Times New Roman" pitchFamily="18" charset="0"/>
                <a:cs typeface="Times New Roman" pitchFamily="18" charset="0"/>
                <a:sym typeface="Symbol"/>
              </a:rPr>
              <a:t> 5</a:t>
            </a:r>
            <a:r>
              <a:rPr lang="fr-FR" sz="5900" dirty="0" smtClean="0">
                <a:latin typeface="Times New Roman" pitchFamily="18" charset="0"/>
                <a:cs typeface="Times New Roman" pitchFamily="18" charset="0"/>
              </a:rPr>
              <a:t>)(2</a:t>
            </a:r>
            <a:r>
              <a:rPr lang="fr-FR" sz="59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5900" dirty="0" smtClean="0">
                <a:latin typeface="Times New Roman" pitchFamily="18" charset="0"/>
                <a:cs typeface="Times New Roman" pitchFamily="18" charset="0"/>
                <a:sym typeface="Symbol"/>
              </a:rPr>
              <a:t> 3</a:t>
            </a:r>
            <a:r>
              <a:rPr lang="fr-FR" sz="59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5900" dirty="0" smtClean="0">
                <a:latin typeface="Times New Roman" pitchFamily="18" charset="0"/>
                <a:cs typeface="Times New Roman" pitchFamily="18" charset="0"/>
              </a:rPr>
              <a:t> (3</a:t>
            </a:r>
            <a:r>
              <a:rPr lang="fr-FR" sz="59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5900" dirty="0" smtClean="0">
                <a:latin typeface="Times New Roman" pitchFamily="18" charset="0"/>
                <a:cs typeface="Times New Roman" pitchFamily="18" charset="0"/>
              </a:rPr>
              <a:t> 5)(7</a:t>
            </a:r>
            <a:r>
              <a:rPr lang="fr-FR" sz="59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5900" dirty="0" smtClean="0">
                <a:latin typeface="Times New Roman" pitchFamily="18" charset="0"/>
                <a:cs typeface="Times New Roman" pitchFamily="18" charset="0"/>
                <a:sym typeface="Symbol"/>
              </a:rPr>
              <a:t> 5)</a:t>
            </a:r>
            <a:endParaRPr lang="fr-FR" sz="59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35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6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oneTexte 2"/>
              <p:cNvSpPr txBox="1"/>
              <p:nvPr/>
            </p:nvSpPr>
            <p:spPr>
              <a:xfrm>
                <a:off x="5133702" y="3291840"/>
                <a:ext cx="2384755" cy="1261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4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40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fr-FR" sz="40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fr-FR" sz="40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sz="4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4000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fr-FR" sz="40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fr-FR" sz="40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fr-FR" sz="4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fr-FR" sz="40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r>
                            <a:rPr lang="fr-FR" sz="40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fr-FR" sz="4000" dirty="0"/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702" y="3291840"/>
                <a:ext cx="2384755" cy="126130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906453" y="2002669"/>
            <a:ext cx="2650326" cy="84503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4800" dirty="0" smtClean="0"/>
              <a:t>Calculer</a:t>
            </a:r>
            <a:endParaRPr lang="fr-FR" sz="4800" dirty="0"/>
          </a:p>
        </p:txBody>
      </p:sp>
    </p:spTree>
  </p:cSld>
  <p:clrMapOvr>
    <a:masterClrMapping/>
  </p:clrMapOvr>
  <p:transition spd="slow" advTm="35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7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702524" y="2470407"/>
            <a:ext cx="974053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Développer</a:t>
            </a:r>
          </a:p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(7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 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 8)(7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 +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8)</a:t>
            </a:r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5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8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44137" y="1963481"/>
            <a:ext cx="11064240" cy="77971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Factoriser </a:t>
            </a:r>
          </a:p>
          <a:p>
            <a:pPr algn="ctr">
              <a:buNone/>
            </a:pPr>
            <a:r>
              <a:rPr lang="fr-FR" sz="40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Rappel : a² + 2ab + b² = (a + b)²</a:t>
            </a:r>
          </a:p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64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²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+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48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 + 9</a:t>
            </a:r>
          </a:p>
          <a:p>
            <a:pPr marL="0" indent="0">
              <a:buNone/>
            </a:pPr>
            <a:endParaRPr lang="fr-FR" sz="4400" dirty="0"/>
          </a:p>
        </p:txBody>
      </p:sp>
    </p:spTree>
  </p:cSld>
  <p:clrMapOvr>
    <a:masterClrMapping/>
  </p:clrMapOvr>
  <p:transition spd="slow" advTm="25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1768</TotalTime>
  <Words>134</Words>
  <Application>Microsoft Office PowerPoint</Application>
  <PresentationFormat>Personnalisé</PresentationFormat>
  <Paragraphs>38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Galerie</vt:lpstr>
      <vt:lpstr>Test DE CALCUL mental</vt:lpstr>
      <vt:lpstr>Calcul 1</vt:lpstr>
      <vt:lpstr>Calcul 2</vt:lpstr>
      <vt:lpstr>Calcul 3</vt:lpstr>
      <vt:lpstr>Calcul 4</vt:lpstr>
      <vt:lpstr>Calcul 5</vt:lpstr>
      <vt:lpstr>Calcul 6</vt:lpstr>
      <vt:lpstr>Calcul 7</vt:lpstr>
      <vt:lpstr>Calcul 8</vt:lpstr>
      <vt:lpstr>Calcul 9</vt:lpstr>
      <vt:lpstr>Calcul 10</vt:lpstr>
      <vt:lpstr>FIN DU TEST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sur les tables de multiplication</dc:title>
  <dc:creator>Victor</dc:creator>
  <cp:lastModifiedBy>HP</cp:lastModifiedBy>
  <cp:revision>90</cp:revision>
  <dcterms:created xsi:type="dcterms:W3CDTF">2017-10-13T11:15:43Z</dcterms:created>
  <dcterms:modified xsi:type="dcterms:W3CDTF">2021-02-14T09:27:15Z</dcterms:modified>
</cp:coreProperties>
</file>