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8" r:id="rId7"/>
    <p:sldId id="269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2417760" y="802440"/>
            <a:ext cx="8636760" cy="1178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2417760" y="802440"/>
            <a:ext cx="8636760" cy="1178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82F4AE1-6DAF-4AEB-8256-4CA21E8756E1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18/01/2021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5D70371F-FEBF-45EC-A3BC-5E46E59F471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AD8858B7-21CF-43CF-A53A-DB6C2AD047E8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18/01/2021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F9C2403A-7D9B-4513-9E29-71CC2349A94E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cap="all" spc="-1">
                <a:solidFill>
                  <a:srgbClr val="002060"/>
                </a:solidFill>
                <a:latin typeface="Gill Sans MT"/>
              </a:rPr>
              <a:t>Test 9</a:t>
            </a:r>
            <a:endParaRPr lang="en-US" sz="44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75500" lnSpcReduction="2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</a:pPr>
            <a:endParaRPr lang="fr-FR" sz="3200" b="0" strike="noStrike" spc="-1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</a:pPr>
            <a:r>
              <a:rPr lang="fr-FR" sz="3200" b="1" strike="noStrike" cap="all" spc="-1">
                <a:solidFill>
                  <a:srgbClr val="000000"/>
                </a:solidFill>
                <a:latin typeface="Gill Sans MT"/>
              </a:rPr>
              <a:t>Attention : vous avez droit entre </a:t>
            </a:r>
            <a:endParaRPr lang="fr-FR" sz="3200" b="0" strike="noStrike" spc="-1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</a:pPr>
            <a:r>
              <a:rPr lang="fr-FR" sz="3200" b="1" strike="noStrike" cap="all" spc="-1">
                <a:solidFill>
                  <a:srgbClr val="000000"/>
                </a:solidFill>
                <a:latin typeface="Gill Sans MT"/>
              </a:rPr>
              <a:t>15 et 30 secondes par calcul</a:t>
            </a:r>
            <a:endParaRPr lang="fr-FR" sz="3200" b="0" strike="noStrike" spc="-1">
              <a:latin typeface="Arial"/>
            </a:endParaRPr>
          </a:p>
        </p:txBody>
      </p:sp>
      <p:pic>
        <p:nvPicPr>
          <p:cNvPr id="92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20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9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 algn="ctr">
              <a:lnSpc>
                <a:spcPct val="120000"/>
              </a:lnSpc>
              <a:spcBef>
                <a:spcPts val="1001"/>
              </a:spcBef>
            </a:pPr>
            <a:r>
              <a:rPr lang="en-US" sz="4400" b="0" strike="noStrike" spc="-1">
                <a:solidFill>
                  <a:srgbClr val="000000"/>
                </a:solidFill>
                <a:latin typeface="Times New Roman"/>
              </a:rPr>
              <a:t>Compléter ce tableau de proportionnalité</a:t>
            </a:r>
            <a:endParaRPr lang="en-US" sz="4400" b="0" strike="noStrike" spc="-1">
              <a:solidFill>
                <a:srgbClr val="000000"/>
              </a:solidFill>
              <a:latin typeface="Gill Sans MT"/>
            </a:endParaRPr>
          </a:p>
          <a:p>
            <a:pPr marL="228600" indent="-228240" algn="ctr">
              <a:lnSpc>
                <a:spcPct val="120000"/>
              </a:lnSpc>
              <a:spcBef>
                <a:spcPts val="1001"/>
              </a:spcBef>
            </a:pPr>
            <a:endParaRPr lang="en-US" sz="4400" b="0" strike="noStrike" spc="-1">
              <a:solidFill>
                <a:srgbClr val="000000"/>
              </a:solidFill>
              <a:latin typeface="Gill Sans MT"/>
            </a:endParaRPr>
          </a:p>
        </p:txBody>
      </p:sp>
      <p:graphicFrame>
        <p:nvGraphicFramePr>
          <p:cNvPr id="115" name="Table 3"/>
          <p:cNvGraphicFramePr/>
          <p:nvPr/>
        </p:nvGraphicFramePr>
        <p:xfrm>
          <a:off x="3813840" y="3216600"/>
          <a:ext cx="4320000" cy="1800000"/>
        </p:xfrm>
        <a:graphic>
          <a:graphicData uri="http://schemas.openxmlformats.org/drawingml/2006/table">
            <a:tbl>
              <a:tblPr/>
              <a:tblGrid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3</a:t>
                      </a:r>
                      <a:endParaRPr lang="fr-FR" sz="4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5</a:t>
                      </a:r>
                      <a:endParaRPr lang="fr-FR" sz="4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18</a:t>
                      </a:r>
                      <a:endParaRPr lang="fr-FR" sz="4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?</a:t>
                      </a:r>
                      <a:endParaRPr lang="fr-FR" sz="4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5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10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 algn="ctr">
              <a:lnSpc>
                <a:spcPct val="120000"/>
              </a:lnSpc>
              <a:spcBef>
                <a:spcPts val="1001"/>
              </a:spcBef>
            </a:pPr>
            <a:r>
              <a:rPr lang="en-US" sz="4400" b="0" strike="noStrike" spc="-1">
                <a:solidFill>
                  <a:srgbClr val="000000"/>
                </a:solidFill>
                <a:latin typeface="Times New Roman"/>
              </a:rPr>
              <a:t>Compléter ce tableau de proportionnalité</a:t>
            </a:r>
            <a:endParaRPr lang="en-US" sz="4400" b="0" strike="noStrike" spc="-1">
              <a:solidFill>
                <a:srgbClr val="000000"/>
              </a:solidFill>
              <a:latin typeface="Gill Sans MT"/>
            </a:endParaRPr>
          </a:p>
          <a:p>
            <a:pPr marL="228600" indent="-228240" algn="ctr">
              <a:lnSpc>
                <a:spcPct val="120000"/>
              </a:lnSpc>
              <a:spcBef>
                <a:spcPts val="1001"/>
              </a:spcBef>
            </a:pPr>
            <a:r>
              <a:rPr lang="en-US" sz="44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endParaRPr lang="en-US" sz="4400" b="0" strike="noStrike" spc="-1">
              <a:solidFill>
                <a:srgbClr val="000000"/>
              </a:solidFill>
              <a:latin typeface="Gill Sans MT"/>
            </a:endParaRPr>
          </a:p>
        </p:txBody>
      </p:sp>
      <p:graphicFrame>
        <p:nvGraphicFramePr>
          <p:cNvPr id="118" name="Table 3"/>
          <p:cNvGraphicFramePr/>
          <p:nvPr/>
        </p:nvGraphicFramePr>
        <p:xfrm>
          <a:off x="3872520" y="3216600"/>
          <a:ext cx="4320000" cy="1800000"/>
        </p:xfrm>
        <a:graphic>
          <a:graphicData uri="http://schemas.openxmlformats.org/drawingml/2006/table">
            <a:tbl>
              <a:tblPr/>
              <a:tblGrid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3,5</a:t>
                      </a:r>
                      <a:endParaRPr lang="fr-FR" sz="4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?</a:t>
                      </a:r>
                      <a:endParaRPr lang="fr-FR" sz="4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7</a:t>
                      </a:r>
                      <a:endParaRPr lang="fr-FR" sz="4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10</a:t>
                      </a:r>
                      <a:endParaRPr lang="fr-FR" sz="4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5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6600" b="0" strike="noStrike" cap="all" spc="-1">
                <a:solidFill>
                  <a:srgbClr val="002060"/>
                </a:solidFill>
                <a:latin typeface="Gill Sans MT"/>
              </a:rPr>
              <a:t>LE TEST EST TERMINÉ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 algn="ctr">
              <a:lnSpc>
                <a:spcPct val="120000"/>
              </a:lnSpc>
              <a:spcBef>
                <a:spcPts val="1001"/>
              </a:spcBef>
            </a:pPr>
            <a:r>
              <a:rPr lang="en-US" sz="8000" b="0" strike="noStrike" spc="-1">
                <a:solidFill>
                  <a:srgbClr val="000000"/>
                </a:solidFill>
                <a:latin typeface="Times New Roman"/>
              </a:rPr>
              <a:t>(12 </a:t>
            </a:r>
            <a:r>
              <a:rPr lang="en-US" sz="8000" b="0" strike="noStrike" spc="-1">
                <a:solidFill>
                  <a:srgbClr val="000000"/>
                </a:solidFill>
                <a:latin typeface="Symbol"/>
              </a:rPr>
              <a:t></a:t>
            </a:r>
            <a:r>
              <a:rPr lang="en-US" sz="8000" b="0" strike="noStrike" spc="-1">
                <a:solidFill>
                  <a:srgbClr val="000000"/>
                </a:solidFill>
                <a:latin typeface="Times New Roman"/>
              </a:rPr>
              <a:t> 7,5) </a:t>
            </a:r>
            <a:r>
              <a:rPr lang="en-US" sz="8000" b="0" strike="noStrike" spc="-1">
                <a:solidFill>
                  <a:srgbClr val="000000"/>
                </a:solidFill>
                <a:latin typeface="Symbol"/>
              </a:rPr>
              <a:t></a:t>
            </a:r>
            <a:r>
              <a:rPr lang="en-US" sz="8000" b="0" strike="noStrike" spc="-1">
                <a:solidFill>
                  <a:srgbClr val="000000"/>
                </a:solidFill>
                <a:latin typeface="Times New Roman"/>
              </a:rPr>
              <a:t> (</a:t>
            </a:r>
            <a:r>
              <a:rPr lang="en-US" sz="8000" b="0" strike="noStrike" spc="-1">
                <a:solidFill>
                  <a:srgbClr val="000000"/>
                </a:solidFill>
                <a:latin typeface="Symbol"/>
              </a:rPr>
              <a:t></a:t>
            </a:r>
            <a:r>
              <a:rPr lang="en-US" sz="8000" b="0" strike="noStrike" spc="-1">
                <a:solidFill>
                  <a:srgbClr val="000000"/>
                </a:solidFill>
                <a:latin typeface="Times New Roman"/>
              </a:rPr>
              <a:t> 2)</a:t>
            </a:r>
            <a:endParaRPr lang="en-US" sz="8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20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 algn="ctr">
              <a:lnSpc>
                <a:spcPct val="120000"/>
              </a:lnSpc>
              <a:spcBef>
                <a:spcPts val="1001"/>
              </a:spcBef>
            </a:pPr>
            <a:r>
              <a:rPr lang="en-US" sz="8000" b="0" strike="noStrike" spc="-1">
                <a:solidFill>
                  <a:srgbClr val="000000"/>
                </a:solidFill>
                <a:latin typeface="Times New Roman"/>
              </a:rPr>
              <a:t>36 ÷ (</a:t>
            </a:r>
            <a:r>
              <a:rPr lang="en-US" sz="8000" b="0" strike="noStrike" spc="-1">
                <a:solidFill>
                  <a:srgbClr val="000000"/>
                </a:solidFill>
                <a:latin typeface="Symbol"/>
              </a:rPr>
              <a:t></a:t>
            </a:r>
            <a:r>
              <a:rPr lang="en-US" sz="8000" b="0" strike="noStrike" spc="-1">
                <a:solidFill>
                  <a:srgbClr val="000000"/>
                </a:solidFill>
                <a:latin typeface="Times New Roman"/>
              </a:rPr>
              <a:t> 4) + 4 </a:t>
            </a:r>
            <a:r>
              <a:rPr lang="en-US" sz="8000" b="0" strike="noStrike" spc="-1">
                <a:solidFill>
                  <a:srgbClr val="000000"/>
                </a:solidFill>
                <a:latin typeface="Symbol"/>
              </a:rPr>
              <a:t></a:t>
            </a:r>
            <a:r>
              <a:rPr lang="en-US" sz="8000" b="0" strike="noStrike" spc="-1">
                <a:solidFill>
                  <a:srgbClr val="000000"/>
                </a:solidFill>
                <a:latin typeface="Times New Roman"/>
              </a:rPr>
              <a:t> (</a:t>
            </a:r>
            <a:r>
              <a:rPr lang="en-US" sz="8000" b="0" strike="noStrike" spc="-1">
                <a:solidFill>
                  <a:srgbClr val="000000"/>
                </a:solidFill>
                <a:latin typeface="Symbol"/>
              </a:rPr>
              <a:t></a:t>
            </a:r>
            <a:r>
              <a:rPr lang="en-US" sz="8000" b="0" strike="noStrike" spc="-1">
                <a:solidFill>
                  <a:srgbClr val="000000"/>
                </a:solidFill>
                <a:latin typeface="Times New Roman"/>
              </a:rPr>
              <a:t> 7) </a:t>
            </a:r>
            <a:endParaRPr lang="en-US" sz="8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25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3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527400" y="2015640"/>
            <a:ext cx="11042640" cy="3450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 algn="ctr">
              <a:lnSpc>
                <a:spcPct val="100000"/>
              </a:lnSpc>
            </a:pPr>
            <a:r>
              <a:rPr lang="en-US" sz="5400" b="0" strike="noStrike" spc="-1">
                <a:solidFill>
                  <a:srgbClr val="000000"/>
                </a:solidFill>
                <a:latin typeface="Times New Roman"/>
              </a:rPr>
              <a:t>Calculer </a:t>
            </a:r>
            <a:endParaRPr lang="en-US" sz="5400" b="0" strike="noStrike" spc="-1">
              <a:solidFill>
                <a:srgbClr val="000000"/>
              </a:solidFill>
              <a:latin typeface="Gill Sans MT"/>
            </a:endParaRPr>
          </a:p>
          <a:p>
            <a:pPr marL="228600" indent="-228240" algn="ctr">
              <a:lnSpc>
                <a:spcPct val="100000"/>
              </a:lnSpc>
            </a:pPr>
            <a:r>
              <a:rPr lang="en-US" sz="6600" b="0" strike="noStrike" spc="-1">
                <a:solidFill>
                  <a:srgbClr val="000000"/>
                </a:solidFill>
                <a:latin typeface="Times New Roman"/>
              </a:rPr>
              <a:t>4 </a:t>
            </a:r>
            <a:r>
              <a:rPr lang="en-US" sz="6600" b="0" strike="noStrike" spc="-1">
                <a:solidFill>
                  <a:srgbClr val="000000"/>
                </a:solidFill>
                <a:latin typeface="Symbol"/>
              </a:rPr>
              <a:t></a:t>
            </a:r>
            <a:r>
              <a:rPr lang="en-US" sz="6600" b="0" strike="noStrike" spc="-1">
                <a:solidFill>
                  <a:srgbClr val="000000"/>
                </a:solidFill>
                <a:latin typeface="Times New Roman"/>
              </a:rPr>
              <a:t> (</a:t>
            </a:r>
            <a:r>
              <a:rPr lang="en-US" sz="6600" b="0" strike="noStrike" spc="-1">
                <a:solidFill>
                  <a:srgbClr val="000000"/>
                </a:solidFill>
                <a:latin typeface="Symbol"/>
              </a:rPr>
              <a:t></a:t>
            </a:r>
            <a:r>
              <a:rPr lang="en-US" sz="6600" b="0" strike="noStrike" spc="-1">
                <a:solidFill>
                  <a:srgbClr val="000000"/>
                </a:solidFill>
                <a:latin typeface="Times New Roman"/>
              </a:rPr>
              <a:t> 3) </a:t>
            </a:r>
            <a:r>
              <a:rPr lang="en-US" sz="6600" b="0" strike="noStrike" spc="-1">
                <a:solidFill>
                  <a:srgbClr val="000000"/>
                </a:solidFill>
                <a:latin typeface="Symbol"/>
              </a:rPr>
              <a:t></a:t>
            </a:r>
            <a:r>
              <a:rPr lang="en-US" sz="6600" b="0" strike="noStrike" spc="-1">
                <a:solidFill>
                  <a:srgbClr val="000000"/>
                </a:solidFill>
                <a:latin typeface="Times New Roman"/>
              </a:rPr>
              <a:t> 25 </a:t>
            </a:r>
            <a:r>
              <a:rPr lang="en-US" sz="6600" b="0" strike="noStrike" spc="-1">
                <a:solidFill>
                  <a:srgbClr val="000000"/>
                </a:solidFill>
                <a:latin typeface="Symbol"/>
              </a:rPr>
              <a:t></a:t>
            </a:r>
            <a:r>
              <a:rPr lang="en-US" sz="6600" b="0" strike="noStrike" spc="-1">
                <a:solidFill>
                  <a:srgbClr val="000000"/>
                </a:solidFill>
                <a:latin typeface="Times New Roman"/>
              </a:rPr>
              <a:t> 0,7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25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40" y="1071546"/>
            <a:ext cx="9602788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15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23968" y="928670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CALCUL 5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4095736" y="2928934"/>
            <a:ext cx="4071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/>
              <a:t>(-9)²</a:t>
            </a:r>
            <a:endParaRPr lang="fr-FR" sz="8000" dirty="0"/>
          </a:p>
        </p:txBody>
      </p:sp>
    </p:spTree>
  </p:cSld>
  <p:clrMapOvr>
    <a:masterClrMapping/>
  </p:clrMapOvr>
  <p:transition spd="slow" advTm="15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6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621360" y="2015640"/>
            <a:ext cx="10433160" cy="3450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 algn="ctr">
              <a:lnSpc>
                <a:spcPct val="120000"/>
              </a:lnSpc>
              <a:spcBef>
                <a:spcPts val="1001"/>
              </a:spcBef>
            </a:pPr>
            <a:r>
              <a:rPr lang="en-US" sz="8000" b="0" strike="noStrike" spc="-1">
                <a:solidFill>
                  <a:srgbClr val="000000"/>
                </a:solidFill>
                <a:latin typeface="Times New Roman"/>
              </a:rPr>
              <a:t>8 </a:t>
            </a:r>
            <a:r>
              <a:rPr lang="en-US" sz="8000" b="0" strike="noStrike" spc="-1">
                <a:solidFill>
                  <a:srgbClr val="000000"/>
                </a:solidFill>
                <a:latin typeface="Symbol"/>
              </a:rPr>
              <a:t></a:t>
            </a:r>
            <a:r>
              <a:rPr lang="en-US" sz="8000" b="0" strike="noStrike" spc="-1">
                <a:solidFill>
                  <a:srgbClr val="000000"/>
                </a:solidFill>
                <a:latin typeface="Times New Roman"/>
              </a:rPr>
              <a:t> 5 </a:t>
            </a:r>
            <a:r>
              <a:rPr lang="en-US" sz="8000" b="0" strike="noStrike" spc="-1">
                <a:solidFill>
                  <a:srgbClr val="000000"/>
                </a:solidFill>
                <a:latin typeface="Symbol"/>
              </a:rPr>
              <a:t></a:t>
            </a:r>
            <a:r>
              <a:rPr lang="en-US" sz="8000" b="0" strike="noStrike" spc="-1">
                <a:solidFill>
                  <a:srgbClr val="000000"/>
                </a:solidFill>
                <a:latin typeface="Times New Roman"/>
              </a:rPr>
              <a:t> [9 + 28 ÷ (</a:t>
            </a:r>
            <a:r>
              <a:rPr lang="en-US" sz="8000" b="0" strike="noStrike" spc="-1">
                <a:solidFill>
                  <a:srgbClr val="000000"/>
                </a:solidFill>
                <a:latin typeface="Symbol"/>
              </a:rPr>
              <a:t></a:t>
            </a:r>
            <a:r>
              <a:rPr lang="en-US" sz="8000" b="0" strike="noStrike" spc="-1">
                <a:solidFill>
                  <a:srgbClr val="000000"/>
                </a:solidFill>
                <a:latin typeface="Times New Roman"/>
              </a:rPr>
              <a:t> 4)]</a:t>
            </a:r>
            <a:endParaRPr lang="en-US" sz="8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30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7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0" y="2015640"/>
            <a:ext cx="12039120" cy="3450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 algn="ctr">
              <a:lnSpc>
                <a:spcPct val="120000"/>
              </a:lnSpc>
              <a:spcBef>
                <a:spcPts val="1001"/>
              </a:spcBef>
            </a:pPr>
            <a:r>
              <a:rPr lang="en-US" sz="6000" b="0" strike="noStrike" spc="-1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6000" b="0" strike="noStrike" spc="-1">
                <a:solidFill>
                  <a:srgbClr val="000000"/>
                </a:solidFill>
                <a:latin typeface="Symbol"/>
              </a:rPr>
              <a:t></a:t>
            </a:r>
            <a:r>
              <a:rPr lang="en-US" sz="6000" b="0" strike="noStrike" spc="-1">
                <a:solidFill>
                  <a:srgbClr val="000000"/>
                </a:solidFill>
                <a:latin typeface="Times New Roman"/>
              </a:rPr>
              <a:t> 36) ÷ 6 </a:t>
            </a:r>
            <a:r>
              <a:rPr lang="en-US" sz="6000" b="0" strike="noStrike" spc="-1">
                <a:solidFill>
                  <a:srgbClr val="000000"/>
                </a:solidFill>
                <a:latin typeface="Symbol"/>
              </a:rPr>
              <a:t></a:t>
            </a:r>
            <a:r>
              <a:rPr lang="en-US" sz="6000" b="0" strike="noStrike" spc="-1">
                <a:solidFill>
                  <a:srgbClr val="000000"/>
                </a:solidFill>
                <a:latin typeface="Times New Roman"/>
              </a:rPr>
              <a:t> (</a:t>
            </a:r>
            <a:r>
              <a:rPr lang="en-US" sz="6000" b="0" strike="noStrike" spc="-1">
                <a:solidFill>
                  <a:srgbClr val="000000"/>
                </a:solidFill>
                <a:latin typeface="Symbol"/>
              </a:rPr>
              <a:t></a:t>
            </a:r>
            <a:r>
              <a:rPr lang="en-US" sz="6000" b="0" strike="noStrike" spc="-1">
                <a:solidFill>
                  <a:srgbClr val="000000"/>
                </a:solidFill>
                <a:latin typeface="Times New Roman"/>
              </a:rPr>
              <a:t> 4) </a:t>
            </a:r>
            <a:endParaRPr lang="en-US" sz="6000" b="0" strike="noStrike" spc="-1">
              <a:solidFill>
                <a:srgbClr val="000000"/>
              </a:solidFill>
              <a:latin typeface="Gill Sans MT"/>
            </a:endParaRPr>
          </a:p>
          <a:p>
            <a:pPr marL="228600" indent="-228240" algn="ctr">
              <a:lnSpc>
                <a:spcPct val="120000"/>
              </a:lnSpc>
              <a:spcBef>
                <a:spcPts val="1001"/>
              </a:spcBef>
            </a:pPr>
            <a:endParaRPr lang="en-US" sz="6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25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8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 algn="ctr">
              <a:lnSpc>
                <a:spcPct val="120000"/>
              </a:lnSpc>
              <a:spcBef>
                <a:spcPts val="1001"/>
              </a:spcBef>
            </a:pPr>
            <a:r>
              <a:rPr lang="en-US" sz="8000" b="0" strike="noStrike" spc="-1">
                <a:solidFill>
                  <a:srgbClr val="000000"/>
                </a:solidFill>
                <a:latin typeface="Times New Roman"/>
              </a:rPr>
              <a:t>Calculer 25 % de 48 L</a:t>
            </a:r>
            <a:endParaRPr lang="en-US" sz="8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2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1768</TotalTime>
  <Words>121</Words>
  <Application>LibreOffice/6.2.4.2$Windows_X86_64 LibreOffice_project/2412653d852ce75f65fbfa83fb7e7b669a126d64</Application>
  <PresentationFormat>Personnalisé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utilisateur</cp:lastModifiedBy>
  <cp:revision>56</cp:revision>
  <dcterms:created xsi:type="dcterms:W3CDTF">2017-10-13T11:15:43Z</dcterms:created>
  <dcterms:modified xsi:type="dcterms:W3CDTF">2021-01-18T10:45:31Z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