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60794904"/>
      </p:ext>
    </p:extLst>
  </p:cSld>
  <p:clrMapOvr>
    <a:masterClrMapping/>
  </p:clrMapOvr>
  <p:transition spd="slow" advTm="15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26496204"/>
      </p:ext>
    </p:extLst>
  </p:cSld>
  <p:clrMapOvr>
    <a:masterClrMapping/>
  </p:clrMapOvr>
  <p:transition spd="slow" advTm="15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33078216"/>
      </p:ext>
    </p:extLst>
  </p:cSld>
  <p:clrMapOvr>
    <a:masterClrMapping/>
  </p:clrMapOvr>
  <p:transition spd="slow" advTm="15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0182716"/>
      </p:ext>
    </p:extLst>
  </p:cSld>
  <p:clrMapOvr>
    <a:masterClrMapping/>
  </p:clrMapOvr>
  <p:transition spd="slow" advTm="15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39117409"/>
      </p:ext>
    </p:extLst>
  </p:cSld>
  <p:clrMapOvr>
    <a:masterClrMapping/>
  </p:clrMapOvr>
  <p:transition spd="slow" advTm="15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40606828"/>
      </p:ext>
    </p:extLst>
  </p:cSld>
  <p:clrMapOvr>
    <a:masterClrMapping/>
  </p:clrMapOvr>
  <p:transition spd="slow" advTm="15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83505055"/>
      </p:ext>
    </p:extLst>
  </p:cSld>
  <p:clrMapOvr>
    <a:masterClrMapping/>
  </p:clrMapOvr>
  <p:transition spd="slow" advTm="15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80526733"/>
      </p:ext>
    </p:extLst>
  </p:cSld>
  <p:clrMapOvr>
    <a:masterClrMapping/>
  </p:clrMapOvr>
  <p:transition spd="slow" advTm="15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08016599"/>
      </p:ext>
    </p:extLst>
  </p:cSld>
  <p:clrMapOvr>
    <a:masterClrMapping/>
  </p:clrMapOvr>
  <p:transition spd="slow" advTm="15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18140036"/>
      </p:ext>
    </p:extLst>
  </p:cSld>
  <p:clrMapOvr>
    <a:masterClrMapping/>
  </p:clrMapOvr>
  <p:transition spd="slow" advTm="15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B794667-A641-4350-A097-91B750120E08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38900575"/>
      </p:ext>
    </p:extLst>
  </p:cSld>
  <p:clrMapOvr>
    <a:masterClrMapping/>
  </p:clrMapOvr>
  <p:transition spd="slow" advTm="15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94667-A641-4350-A097-91B750120E08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7726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slow" advTm="15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>
            <a:noAutofit/>
          </a:bodyPr>
          <a:lstStyle/>
          <a:p>
            <a:r>
              <a:rPr lang="fr-FR" sz="4800" dirty="0">
                <a:solidFill>
                  <a:srgbClr val="002060"/>
                </a:solidFill>
              </a:rPr>
              <a:t>Test sur </a:t>
            </a:r>
            <a:r>
              <a:rPr lang="fr-FR" sz="4800" dirty="0" smtClean="0">
                <a:solidFill>
                  <a:srgbClr val="002060"/>
                </a:solidFill>
              </a:rPr>
              <a:t>les enchaînements d’opérations et les durées</a:t>
            </a:r>
            <a:endParaRPr lang="fr-FR" sz="4800" dirty="0">
              <a:solidFill>
                <a:srgbClr val="00206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EA2FB9E7-2640-4B39-BE63-21B4FF9D5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0279" y="3382721"/>
            <a:ext cx="9144000" cy="1655762"/>
          </a:xfrm>
        </p:spPr>
        <p:txBody>
          <a:bodyPr>
            <a:normAutofit fontScale="92500" lnSpcReduction="20000"/>
          </a:bodyPr>
          <a:lstStyle/>
          <a:p>
            <a:endParaRPr lang="fr-FR" dirty="0"/>
          </a:p>
          <a:p>
            <a:pPr algn="ctr"/>
            <a:r>
              <a:rPr lang="fr-FR" sz="3200" b="1" dirty="0"/>
              <a:t>Attention : vous avez </a:t>
            </a:r>
            <a:r>
              <a:rPr lang="fr-FR" sz="3200" b="1" dirty="0" smtClean="0"/>
              <a:t>droit entre 20 </a:t>
            </a:r>
          </a:p>
          <a:p>
            <a:pPr algn="ctr"/>
            <a:r>
              <a:rPr lang="fr-FR" sz="3200" b="1" dirty="0" smtClean="0"/>
              <a:t>30 </a:t>
            </a:r>
            <a:r>
              <a:rPr lang="fr-FR" sz="3200" b="1" dirty="0"/>
              <a:t>secondes par calcul</a:t>
            </a:r>
          </a:p>
        </p:txBody>
      </p:sp>
      <p:pic>
        <p:nvPicPr>
          <p:cNvPr id="1028" name="Picture 4" descr="Résultat de recherche d'images pour &quot;attention&quot;">
            <a:extLst>
              <a:ext uri="{FF2B5EF4-FFF2-40B4-BE49-F238E27FC236}">
                <a16:creationId xmlns:a16="http://schemas.microsoft.com/office/drawing/2014/main" xmlns="" id="{1BD84AFF-6F4A-430E-A589-ABA611E37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272" y="3728591"/>
            <a:ext cx="2381450" cy="198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78478980"/>
      </p:ext>
    </p:extLst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51737B0E-F5D5-4887-BADE-A37D1E7A55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508738"/>
                <a:ext cx="9603275" cy="295760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/>
                        </a:rPr>
                        <m:t>14 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h</m:t>
                      </m:r>
                      <m:r>
                        <a:rPr lang="fr-FR" sz="8000" b="0" i="1" smtClean="0">
                          <a:latin typeface="Cambria Math"/>
                        </a:rPr>
                        <m:t> 20 −3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h</m:t>
                      </m:r>
                      <m:r>
                        <a:rPr lang="fr-FR" sz="8000" b="0" i="1" smtClean="0">
                          <a:latin typeface="Cambria Math"/>
                        </a:rPr>
                        <m:t> 30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51737B0E-F5D5-4887-BADE-A37D1E7A55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508738"/>
                <a:ext cx="9603275" cy="2957607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9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775662483"/>
      </p:ext>
    </p:extLst>
  </p:cSld>
  <p:clrMapOvr>
    <a:masterClrMapping/>
  </p:clrMapOvr>
  <p:transition spd="slow" advTm="20000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32C14566-695D-46F4-ACC3-1B5E84EF52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860432"/>
                <a:ext cx="9603275" cy="2605914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8000" i="0" smtClean="0">
                          <a:latin typeface="Cambria Math"/>
                        </a:rPr>
                        <m:t>C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onvertir</m:t>
                      </m:r>
                      <m:r>
                        <a:rPr lang="fr-FR" sz="8000" b="0" i="0" smtClean="0">
                          <a:latin typeface="Cambria Math"/>
                        </a:rPr>
                        <m:t> 2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h</m:t>
                      </m:r>
                      <m:r>
                        <a:rPr lang="fr-FR" sz="8000" b="0" i="0" smtClean="0">
                          <a:latin typeface="Cambria Math"/>
                        </a:rPr>
                        <m:t> 30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en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minutes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32C14566-695D-46F4-ACC3-1B5E84EF52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860432"/>
                <a:ext cx="9603275" cy="2605914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10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1756551913"/>
      </p:ext>
    </p:extLst>
  </p:cSld>
  <p:clrMapOvr>
    <a:masterClrMapping/>
  </p:clrMapOvr>
  <p:transition spd="slow" advTm="18000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LE TEST EST TERMINE</a:t>
            </a: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5366311"/>
      </p:ext>
    </p:extLst>
  </p:cSld>
  <p:clrMapOvr>
    <a:masterClrMapping/>
  </p:clrMapOvr>
  <p:transition spd="slow" advTm="8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mc="http://schemas.openxmlformats.org/markup-compatibility/2006" xmlns:a14="http://schemas.microsoft.com/office/drawing/2010/main" xmlns:a16="http://schemas.microsoft.com/office/drawing/2014/main" xmlns="" id="{2E53360C-7C58-4D2E-9D1F-9A724DC2B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579077"/>
            <a:ext cx="9603275" cy="28872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8000" dirty="0" smtClean="0"/>
              <a:t>60 – 8 </a:t>
            </a:r>
            <a:r>
              <a:rPr lang="fr-FR" sz="8000" dirty="0" smtClean="0">
                <a:latin typeface="Cambria Math"/>
                <a:ea typeface="Cambria Math"/>
              </a:rPr>
              <a:t>× 7</a:t>
            </a:r>
            <a:endParaRPr lang="fr-FR" sz="8000" dirty="0"/>
          </a:p>
        </p:txBody>
      </p:sp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1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3509114490"/>
      </p:ext>
    </p:extLst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DBE2557E-DFDB-4480-93E7-803F09BFD03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637692"/>
                <a:ext cx="9603275" cy="282865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i="1" smtClean="0">
                          <a:latin typeface="Cambria Math"/>
                        </a:rPr>
                        <m:t>(</m:t>
                      </m:r>
                      <m:r>
                        <a:rPr lang="fr-FR" sz="8000" b="0" i="1" smtClean="0">
                          <a:latin typeface="Cambria Math"/>
                        </a:rPr>
                        <m:t>11,2+15,8</m:t>
                      </m:r>
                      <m:r>
                        <a:rPr lang="fr-FR" sz="8000" i="1">
                          <a:latin typeface="Cambria Math"/>
                        </a:rPr>
                        <m:t>)</m:t>
                      </m:r>
                      <m:r>
                        <a:rPr lang="fr-FR" sz="8000" i="1" smtClean="0">
                          <a:latin typeface="Cambria Math"/>
                        </a:rPr>
                        <m:t>÷</m:t>
                      </m:r>
                      <m:r>
                        <a:rPr lang="fr-FR" sz="8000" b="0" i="1" smtClean="0">
                          <a:latin typeface="Cambria Math"/>
                        </a:rPr>
                        <m:t>9</m:t>
                      </m:r>
                      <m:r>
                        <a:rPr lang="fr-FR" sz="80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DBE2557E-DFDB-4480-93E7-803F09BFD0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637692"/>
                <a:ext cx="9603275" cy="282865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40459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2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3211103401"/>
      </p:ext>
    </p:extLst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415CA7A5-0403-4C62-A49F-939BFDE3BC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579077"/>
                <a:ext cx="9603275" cy="288726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/>
                        </a:rPr>
                        <m:t>64 ÷8 −3 </m:t>
                      </m:r>
                      <m:r>
                        <a:rPr lang="fr-FR" sz="8000" b="0" i="1" smtClean="0">
                          <a:latin typeface="Cambria Math"/>
                          <a:ea typeface="Cambria Math"/>
                        </a:rPr>
                        <m:t>×2</m:t>
                      </m:r>
                      <m:r>
                        <a:rPr lang="fr-FR" sz="80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415CA7A5-0403-4C62-A49F-939BFDE3BC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579077"/>
                <a:ext cx="9603275" cy="288726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3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2241057434"/>
      </p:ext>
    </p:extLst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33490C47-540F-42BF-A0BB-B514D859EC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96461" y="2532185"/>
                <a:ext cx="10609377" cy="2870384"/>
              </a:xfrm>
            </p:spPr>
            <p:txBody>
              <a:bodyPr>
                <a:normAutofit fontScale="92500"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/>
                        </a:rPr>
                        <m:t>25 −</m:t>
                      </m:r>
                      <m:d>
                        <m:dPr>
                          <m:ctrlPr>
                            <a:rPr lang="fr-FR" sz="8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sz="8000" b="0" i="1" smtClean="0">
                              <a:latin typeface="Cambria Math"/>
                            </a:rPr>
                            <m:t>4,5+7 ÷2</m:t>
                          </m:r>
                        </m:e>
                      </m:d>
                      <m:r>
                        <a:rPr lang="fr-FR" sz="8000" b="0" i="1" smtClean="0">
                          <a:latin typeface="Cambria Math"/>
                        </a:rPr>
                        <m:t> </m:t>
                      </m:r>
                      <m:r>
                        <a:rPr lang="fr-FR" sz="8000" b="0" i="1" smtClean="0">
                          <a:latin typeface="Cambria Math"/>
                          <a:ea typeface="Cambria Math"/>
                        </a:rPr>
                        <m:t>×3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33490C47-540F-42BF-A0BB-B514D859EC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96461" y="2532185"/>
                <a:ext cx="10609377" cy="2870384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4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1140660601"/>
      </p:ext>
    </p:extLst>
  </p:cSld>
  <p:clrMapOvr>
    <a:masterClrMapping/>
  </p:clrMapOvr>
  <p:transition spd="slow" advTm="30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6AEFE931-52A0-4CBB-BCE6-3BA259590BA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614246"/>
                <a:ext cx="9603275" cy="2852099"/>
              </a:xfrm>
            </p:spPr>
            <p:txBody>
              <a:bodyPr>
                <a:normAutofit fontScale="47500" lnSpcReduction="2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La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diff</m:t>
                      </m:r>
                      <m:r>
                        <a:rPr lang="fr-FR" sz="8000" b="0" i="0" smtClean="0">
                          <a:latin typeface="Cambria Math"/>
                        </a:rPr>
                        <m:t>é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rence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entre</m:t>
                      </m:r>
                      <m:r>
                        <a:rPr lang="fr-FR" sz="8000" b="0" i="0" smtClean="0">
                          <a:latin typeface="Cambria Math"/>
                        </a:rPr>
                        <m:t> 45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et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le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produit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de</m:t>
                      </m:r>
                      <m:r>
                        <a:rPr lang="fr-FR" sz="8000" b="0" i="0" smtClean="0">
                          <a:latin typeface="Cambria Math"/>
                        </a:rPr>
                        <m:t> 8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par</m:t>
                      </m:r>
                      <m:r>
                        <a:rPr lang="fr-FR" sz="8000" b="0" i="0" smtClean="0">
                          <a:latin typeface="Cambria Math"/>
                        </a:rPr>
                        <m:t> 5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6AEFE931-52A0-4CBB-BCE6-3BA259590B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614246"/>
                <a:ext cx="9603275" cy="2852099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5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2296607038"/>
      </p:ext>
    </p:extLst>
  </p:cSld>
  <p:clrMapOvr>
    <a:masterClrMapping/>
  </p:clrMapOvr>
  <p:transition spd="slow" advTm="22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C65DD68B-10ED-4635-8CD9-825DA7ADAD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520462"/>
                <a:ext cx="9603275" cy="2945883"/>
              </a:xfrm>
            </p:spPr>
            <p:txBody>
              <a:bodyPr>
                <a:normAutofit fontScale="47500" lnSpcReduction="2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8000" smtClean="0">
                          <a:latin typeface="Cambria Math"/>
                        </a:rPr>
                        <m:t>L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e</m:t>
                      </m:r>
                      <m:r>
                        <a:rPr lang="fr-FR" sz="800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quotient</m:t>
                      </m:r>
                      <m:r>
                        <a:rPr lang="fr-FR" sz="800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de</m:t>
                      </m:r>
                      <m:r>
                        <a:rPr lang="fr-FR" sz="8000" b="0" i="0" smtClean="0">
                          <a:latin typeface="Cambria Math"/>
                        </a:rPr>
                        <m:t> 27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par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la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somme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de</m:t>
                      </m:r>
                      <m:r>
                        <a:rPr lang="fr-FR" sz="8000" b="0" i="0" smtClean="0">
                          <a:latin typeface="Cambria Math"/>
                        </a:rPr>
                        <m:t> 4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et</m:t>
                      </m:r>
                      <m:r>
                        <a:rPr lang="fr-FR" sz="8000" b="0" i="0" smtClean="0">
                          <a:latin typeface="Cambria Math"/>
                        </a:rPr>
                        <m:t> 5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C65DD68B-10ED-4635-8CD9-825DA7ADAD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520462"/>
                <a:ext cx="9603275" cy="294588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6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98490277"/>
      </p:ext>
    </p:extLst>
  </p:cSld>
  <p:clrMapOvr>
    <a:masterClrMapping/>
  </p:clrMapOvr>
  <p:transition spd="slow" advTm="22000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1FC0F43D-A001-4AEE-80AC-57ECDEE97F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590800"/>
                <a:ext cx="9603275" cy="2875545"/>
              </a:xfrm>
            </p:spPr>
            <p:txBody>
              <a:bodyPr>
                <a:normAutofit fontScale="55000" lnSpcReduction="20000"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Le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triple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de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la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diff</m:t>
                      </m:r>
                      <m:r>
                        <a:rPr lang="fr-FR" sz="8000" b="0" i="0" smtClean="0">
                          <a:latin typeface="Cambria Math"/>
                        </a:rPr>
                        <m:t>é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rence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entre</m:t>
                      </m:r>
                      <m:r>
                        <a:rPr lang="fr-FR" sz="8000" b="0" i="0" smtClean="0">
                          <a:latin typeface="Cambria Math"/>
                        </a:rPr>
                        <m:t> 5,1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et</m:t>
                      </m:r>
                      <m:r>
                        <a:rPr lang="fr-FR" sz="8000" b="0" i="0" smtClean="0">
                          <a:latin typeface="Cambria Math"/>
                        </a:rPr>
                        <m:t> 2 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1FC0F43D-A001-4AEE-80AC-57ECDEE97F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590800"/>
                <a:ext cx="9603275" cy="2875545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7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408343348"/>
      </p:ext>
    </p:extLst>
  </p:cSld>
  <p:clrMapOvr>
    <a:masterClrMapping/>
  </p:clrMapOvr>
  <p:transition spd="slow" advTm="22000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mc="http://schemas.openxmlformats.org/markup-compatibility/2006" xmlns:a14="http://schemas.microsoft.com/office/drawing/2010/main" xmlns:a16="http://schemas.microsoft.com/office/drawing/2014/main" xmlns="" id="{26B9EDD6-E726-42A5-92F8-5F2AB3755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672862"/>
            <a:ext cx="9603275" cy="27934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8000" dirty="0" smtClean="0"/>
              <a:t>2 h 45 + 13 h 20</a:t>
            </a:r>
            <a:endParaRPr lang="fr-FR" sz="8000" dirty="0"/>
          </a:p>
        </p:txBody>
      </p:sp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8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1439475794"/>
      </p:ext>
    </p:extLst>
  </p:cSld>
  <p:clrMapOvr>
    <a:masterClrMapping/>
  </p:clrMapOvr>
  <p:transition spd="slow" advTm="20000">
    <p:push dir="u"/>
  </p:transition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1400</TotalTime>
  <Words>55</Words>
  <Application>Microsoft Office PowerPoint</Application>
  <PresentationFormat>Personnalisé</PresentationFormat>
  <Paragraphs>25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Galerie</vt:lpstr>
      <vt:lpstr>Test sur les enchaînements d’opérations et les durées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LE TEST EST TERMINE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sur les tables de multiplication</dc:title>
  <dc:creator>Victor</dc:creator>
  <cp:lastModifiedBy>HP</cp:lastModifiedBy>
  <cp:revision>35</cp:revision>
  <dcterms:created xsi:type="dcterms:W3CDTF">2017-10-13T11:15:43Z</dcterms:created>
  <dcterms:modified xsi:type="dcterms:W3CDTF">2021-01-07T14:29:13Z</dcterms:modified>
</cp:coreProperties>
</file>