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66" r:id="rId4"/>
    <p:sldId id="265" r:id="rId5"/>
    <p:sldId id="269" r:id="rId6"/>
    <p:sldId id="270" r:id="rId7"/>
    <p:sldId id="271" r:id="rId8"/>
    <p:sldId id="272" r:id="rId9"/>
    <p:sldId id="273" r:id="rId10"/>
    <p:sldId id="274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ction par défaut" id="{35CAC5F5-37D6-47F4-B131-E85D9ED16754}">
          <p14:sldIdLst>
            <p14:sldId id="256"/>
            <p14:sldId id="258"/>
            <p14:sldId id="266"/>
            <p14:sldId id="265"/>
            <p14:sldId id="269"/>
            <p14:sldId id="270"/>
            <p14:sldId id="271"/>
            <p14:sldId id="272"/>
            <p14:sldId id="273"/>
            <p14:sldId id="274"/>
            <p14:sldId id="268"/>
            <p14:sldId id="26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60794904"/>
      </p:ext>
    </p:extLst>
  </p:cSld>
  <p:clrMapOvr>
    <a:masterClrMapping/>
  </p:clrMapOvr>
  <p:transition spd="slow" advTm="15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26496204"/>
      </p:ext>
    </p:extLst>
  </p:cSld>
  <p:clrMapOvr>
    <a:masterClrMapping/>
  </p:clrMapOvr>
  <p:transition spd="slow" advTm="15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33078216"/>
      </p:ext>
    </p:extLst>
  </p:cSld>
  <p:clrMapOvr>
    <a:masterClrMapping/>
  </p:clrMapOvr>
  <p:transition spd="slow" advTm="15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182716"/>
      </p:ext>
    </p:extLst>
  </p:cSld>
  <p:clrMapOvr>
    <a:masterClrMapping/>
  </p:clrMapOvr>
  <p:transition spd="slow" advTm="15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9117409"/>
      </p:ext>
    </p:extLst>
  </p:cSld>
  <p:clrMapOvr>
    <a:masterClrMapping/>
  </p:clrMapOvr>
  <p:transition spd="slow" advTm="15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0606828"/>
      </p:ext>
    </p:extLst>
  </p:cSld>
  <p:clrMapOvr>
    <a:masterClrMapping/>
  </p:clrMapOvr>
  <p:transition spd="slow" advTm="15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3505055"/>
      </p:ext>
    </p:extLst>
  </p:cSld>
  <p:clrMapOvr>
    <a:masterClrMapping/>
  </p:clrMapOvr>
  <p:transition spd="slow" advTm="15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0526733"/>
      </p:ext>
    </p:extLst>
  </p:cSld>
  <p:clrMapOvr>
    <a:masterClrMapping/>
  </p:clrMapOvr>
  <p:transition spd="slow" advTm="15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08016599"/>
      </p:ext>
    </p:extLst>
  </p:cSld>
  <p:clrMapOvr>
    <a:masterClrMapping/>
  </p:clrMapOvr>
  <p:transition spd="slow" advTm="15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18140036"/>
      </p:ext>
    </p:extLst>
  </p:cSld>
  <p:clrMapOvr>
    <a:masterClrMapping/>
  </p:clrMapOvr>
  <p:transition spd="slow" advTm="15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38900575"/>
      </p:ext>
    </p:extLst>
  </p:cSld>
  <p:clrMapOvr>
    <a:masterClrMapping/>
  </p:clrMapOvr>
  <p:transition spd="slow" advTm="15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15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Autofit/>
          </a:bodyPr>
          <a:lstStyle/>
          <a:p>
            <a:r>
              <a:rPr lang="fr-FR" sz="4800" dirty="0">
                <a:solidFill>
                  <a:srgbClr val="002060"/>
                </a:solidFill>
              </a:rPr>
              <a:t>Test sur les durées, la proportionnalité et le calcul littéral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avez droit entre 20 </a:t>
            </a:r>
          </a:p>
          <a:p>
            <a:pPr algn="ctr"/>
            <a:r>
              <a:rPr lang="fr-FR" sz="3200" b="1" dirty="0"/>
              <a:t>30 secondes par calcul</a:t>
            </a:r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:a16="http://schemas.microsoft.com/office/drawing/2014/main" xmlns="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8478980"/>
      </p:ext>
    </p:extLst>
  </p:cSld>
  <p:clrMapOvr>
    <a:masterClrMapping/>
  </p:clrMapOvr>
  <p:transition spd="slow" advTm="15000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8924" y="2321169"/>
                <a:ext cx="11289322" cy="3121731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40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m:rPr>
                          <m:sty m:val="p"/>
                        </m:rP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ur</m:t>
                      </m:r>
                      <m: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une</m:t>
                      </m:r>
                      <m: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carte</m:t>
                      </m:r>
                      <m: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2 </m:t>
                      </m:r>
                      <m:r>
                        <m:rPr>
                          <m:sty m:val="p"/>
                        </m:rP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cm</m:t>
                      </m:r>
                      <m: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repr</m:t>
                      </m:r>
                      <m: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é</m:t>
                      </m:r>
                      <m:r>
                        <m:rPr>
                          <m:sty m:val="p"/>
                        </m:rP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sente</m:t>
                      </m:r>
                      <m: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6 </m:t>
                      </m:r>
                      <m:r>
                        <m:rPr>
                          <m:sty m:val="p"/>
                        </m:rPr>
                        <a:rPr lang="fr-FR" sz="4000" b="0" i="0" smtClean="0">
                          <a:latin typeface="Cambria Math"/>
                          <a:ea typeface="Cambria Math" panose="02040503050406030204" pitchFamily="18" charset="0"/>
                        </a:rPr>
                        <m:t>km</m:t>
                      </m:r>
                      <m: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dans</m:t>
                      </m:r>
                      <m: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la</m:t>
                      </m:r>
                      <m: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é</m:t>
                      </m:r>
                      <m:r>
                        <m:rPr>
                          <m:sty m:val="p"/>
                        </m:rP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alit</m:t>
                      </m:r>
                      <m:r>
                        <a:rPr lang="fr-FR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é.</m:t>
                      </m:r>
                    </m:oMath>
                  </m:oMathPara>
                </a14:m>
                <a:endParaRPr lang="fr-FR" sz="4000" b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Quelle est l’échelle de la carte ?</a:t>
                </a:r>
                <a:endParaRPr lang="fr-FR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8924" y="2321169"/>
                <a:ext cx="11289322" cy="3121731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</a:t>
            </a:r>
            <a:r>
              <a:rPr lang="fr-FR" sz="28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xmlns="" val="4076409872"/>
      </p:ext>
    </p:extLst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</p:spPr>
            <p:txBody>
              <a:bodyPr>
                <a:normAutofit fontScale="47500" lnSpcReduction="20000"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8000" i="0" smtClean="0">
                          <a:latin typeface="Cambria Math"/>
                        </a:rPr>
                        <m:t>C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ompl</m:t>
                      </m:r>
                      <m:r>
                        <a:rPr lang="fr-FR" sz="8000" b="0" i="0" smtClean="0">
                          <a:latin typeface="Cambria Math"/>
                        </a:rPr>
                        <m:t>é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ter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ce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tableau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de</m:t>
                      </m:r>
                      <m:r>
                        <a:rPr lang="fr-FR" sz="8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proportionnalit</m:t>
                      </m:r>
                      <m:r>
                        <a:rPr lang="fr-FR" sz="8000" b="0" i="0" smtClean="0">
                          <a:latin typeface="Cambria Math"/>
                        </a:rPr>
                        <m:t>é</m:t>
                      </m:r>
                    </m:oMath>
                  </m:oMathPara>
                </a14:m>
                <a:endParaRPr lang="fr-FR" sz="8000" b="0" dirty="0"/>
              </a:p>
              <a:p>
                <a:pPr marL="0" indent="0" algn="ctr">
                  <a:buNone/>
                </a:pPr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10</a:t>
            </a:r>
            <a:endParaRPr lang="fr-FR" sz="2800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xmlns="" id="{7E2E081A-43B8-4FD3-BFB3-601E35D01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331103"/>
              </p:ext>
            </p:extLst>
          </p:nvPr>
        </p:nvGraphicFramePr>
        <p:xfrm>
          <a:off x="3868614" y="3326360"/>
          <a:ext cx="3979986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97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97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04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18,7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33,75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1587019"/>
      </p:ext>
    </p:extLst>
  </p:cSld>
  <p:clrMapOvr>
    <a:masterClrMapping/>
  </p:clrMapOvr>
  <p:transition spd="slow" advTm="25000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LE TEST EST TERMINE</a:t>
            </a:r>
          </a:p>
        </p:txBody>
      </p:sp>
    </p:spTree>
    <p:extLst>
      <p:ext uri="{BB962C8B-B14F-4D97-AF65-F5344CB8AC3E}">
        <p14:creationId xmlns:p14="http://schemas.microsoft.com/office/powerpoint/2010/main" xmlns="" val="2905366311"/>
      </p:ext>
    </p:extLst>
  </p:cSld>
  <p:clrMapOvr>
    <a:masterClrMapping/>
  </p:clrMapOvr>
  <p:transition spd="slow" advTm="8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DBE2557E-DFDB-4480-93E7-803F09BFD03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1963680"/>
                <a:ext cx="9603275" cy="350266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4400" b="0" i="0" smtClean="0">
                          <a:latin typeface="Cambria Math" panose="02040503050406030204" pitchFamily="18" charset="0"/>
                        </a:rPr>
                        <m:t>Calculer</m:t>
                      </m:r>
                      <m:r>
                        <a:rPr lang="fr-FR" sz="4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4400" b="0" i="0" smtClean="0">
                          <a:latin typeface="Cambria Math" panose="02040503050406030204" pitchFamily="18" charset="0"/>
                        </a:rPr>
                        <m:t>pour</m:t>
                      </m:r>
                      <m:r>
                        <a:rPr lang="fr-FR" sz="4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44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fr-FR" sz="4400" b="0" i="0" smtClean="0">
                          <a:latin typeface="Cambria Math" panose="02040503050406030204" pitchFamily="18" charset="0"/>
                        </a:rPr>
                        <m:t>=3,5</m:t>
                      </m:r>
                    </m:oMath>
                  </m:oMathPara>
                </a14:m>
                <a:endParaRPr lang="fr-FR" sz="4400" b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fr-FR" sz="1600" b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sz="8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sz="8000" b="0" i="1" smtClean="0">
                              <a:latin typeface="Cambria Math" panose="02040503050406030204" pitchFamily="18" charset="0"/>
                            </a:rPr>
                            <m:t>4,5</m:t>
                          </m:r>
                          <m:r>
                            <a:rPr lang="fr-FR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8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fr-FR" sz="8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fr-FR" sz="8000" b="0" i="1" smtClean="0">
                          <a:latin typeface="Cambria Math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="" xmlns:a14="http://schemas.microsoft.com/office/drawing/2010/main" xmlns:a16="http://schemas.microsoft.com/office/drawing/2014/main" id="{DBE2557E-DFDB-4480-93E7-803F09BFD0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1963680"/>
                <a:ext cx="9603275" cy="350266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40459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1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211103401"/>
      </p:ext>
    </p:extLst>
  </p:cSld>
  <p:clrMapOvr>
    <a:masterClrMapping/>
  </p:clrMapOvr>
  <p:transition spd="slow" advTm="25000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1951956"/>
                <a:ext cx="9603275" cy="351439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4800" smtClean="0">
                          <a:latin typeface="Cambria Math" panose="02040503050406030204" pitchFamily="18" charset="0"/>
                        </a:rPr>
                        <m:t>Calculer</m:t>
                      </m:r>
                      <m:r>
                        <a:rPr lang="fr-FR" sz="4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4800" smtClean="0">
                          <a:latin typeface="Cambria Math" panose="02040503050406030204" pitchFamily="18" charset="0"/>
                        </a:rPr>
                        <m:t>pour</m:t>
                      </m:r>
                      <m:r>
                        <a:rPr lang="fr-FR" sz="4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480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fr-FR" sz="4800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fr-FR" sz="480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fr-FR" sz="140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8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8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8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fr-FR" sz="8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8000" b="0" i="1" smtClean="0">
                          <a:latin typeface="Cambria Math" panose="02040503050406030204" pitchFamily="18" charset="0"/>
                        </a:rPr>
                        <m:t>−4)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×0,01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1951956"/>
                <a:ext cx="9603275" cy="351439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2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1756551913"/>
      </p:ext>
    </p:extLst>
  </p:cSld>
  <p:clrMapOvr>
    <a:masterClrMapping/>
  </p:clrMapOvr>
  <p:transition spd="slow" advTm="25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51737B0E-F5D5-4887-BADE-A37D1E7A55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508738"/>
                <a:ext cx="9603275" cy="2957607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fr-FR" sz="8000" dirty="0">
                    <a:latin typeface="Cambria Math" panose="02040503050406030204" pitchFamily="18" charset="0"/>
                  </a:rPr>
                  <a:t>L’égalité est-elle vraie pour n = 12 ?</a:t>
                </a:r>
                <a:br>
                  <a:rPr lang="fr-FR" sz="8000" dirty="0">
                    <a:latin typeface="Cambria Math" panose="02040503050406030204" pitchFamily="18" charset="0"/>
                  </a:rPr>
                </a:br>
                <a:endParaRPr lang="fr-FR" sz="800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9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fr-FR" sz="9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fr-FR" sz="9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9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40+</m:t>
                      </m:r>
                      <m:r>
                        <m:rPr>
                          <m:sty m:val="p"/>
                        </m:rPr>
                        <a:rPr lang="fr-FR" sz="9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</m:t>
                      </m:r>
                    </m:oMath>
                  </m:oMathPara>
                </a14:m>
                <a:endParaRPr lang="fr-FR" sz="9600" dirty="0"/>
              </a:p>
              <a:p>
                <a:pPr marL="0" indent="0" algn="ctr">
                  <a:buNone/>
                </a:pPr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1737B0E-F5D5-4887-BADE-A37D1E7A55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508738"/>
                <a:ext cx="9603275" cy="2957607"/>
              </a:xfrm>
              <a:blipFill>
                <a:blip r:embed="rId2"/>
                <a:stretch>
                  <a:fillRect t="-88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3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775662483"/>
      </p:ext>
    </p:extLst>
  </p:cSld>
  <p:clrMapOvr>
    <a:masterClrMapping/>
  </p:clrMapOvr>
  <p:transition spd="slow" advTm="25000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C65DD68B-10ED-4635-8CD9-825DA7ADAD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520462"/>
                <a:ext cx="9603275" cy="294588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600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fr-FR" sz="6000" b="0" i="0" smtClean="0">
                          <a:latin typeface="Cambria Math" panose="02040503050406030204" pitchFamily="18" charset="0"/>
                        </a:rPr>
                        <m:t>é</m:t>
                      </m:r>
                      <m:r>
                        <m:rPr>
                          <m:sty m:val="p"/>
                        </m:rPr>
                        <a:rPr lang="fr-FR" sz="6000" b="0" i="0" smtClean="0">
                          <a:latin typeface="Cambria Math" panose="02040503050406030204" pitchFamily="18" charset="0"/>
                        </a:rPr>
                        <m:t>velopper</m:t>
                      </m:r>
                    </m:oMath>
                  </m:oMathPara>
                </a14:m>
                <a:endParaRPr lang="fr-FR" sz="6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6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×(</m:t>
                      </m:r>
                      <m:r>
                        <a:rPr lang="fr-FR" sz="8000" b="0" i="1" smtClean="0">
                          <a:latin typeface="Cambria Math"/>
                          <a:ea typeface="Cambria Math" panose="02040503050406030204" pitchFamily="18" charset="0"/>
                        </a:rPr>
                        <m:t>8+</m:t>
                      </m:r>
                      <m:r>
                        <a:rPr lang="fr-FR" sz="8000" b="0" i="1" smtClean="0">
                          <a:latin typeface="Cambria Math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C65DD68B-10ED-4635-8CD9-825DA7ADAD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520462"/>
                <a:ext cx="9603275" cy="294588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4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745414667"/>
      </p:ext>
    </p:extLst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C65DD68B-10ED-4635-8CD9-825DA7ADAD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520462"/>
                <a:ext cx="9603275" cy="294588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600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fr-FR" sz="6000" b="0" i="0" smtClean="0">
                          <a:latin typeface="Cambria Math" panose="02040503050406030204" pitchFamily="18" charset="0"/>
                        </a:rPr>
                        <m:t>é</m:t>
                      </m:r>
                      <m:r>
                        <m:rPr>
                          <m:sty m:val="p"/>
                        </m:rPr>
                        <a:rPr lang="fr-FR" sz="6000" b="0" i="0" smtClean="0">
                          <a:latin typeface="Cambria Math" panose="02040503050406030204" pitchFamily="18" charset="0"/>
                        </a:rPr>
                        <m:t>velopper</m:t>
                      </m:r>
                    </m:oMath>
                  </m:oMathPara>
                </a14:m>
                <a:endParaRPr lang="fr-FR" sz="6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i="1">
                          <a:latin typeface="Cambria Math"/>
                        </a:rPr>
                        <m:t>3</m:t>
                      </m:r>
                      <m:r>
                        <a:rPr lang="fr-FR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×(</m:t>
                      </m:r>
                      <m:r>
                        <a:rPr lang="fr-FR" sz="8000" b="0" i="1" smtClean="0">
                          <a:latin typeface="Cambria Math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fr-FR" sz="8000" b="0" i="1" smtClean="0">
                          <a:latin typeface="Cambria Math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fr-FR" sz="8000" b="0" i="1" smtClean="0">
                          <a:latin typeface="Cambria Math"/>
                          <a:ea typeface="Cambria Math" panose="02040503050406030204" pitchFamily="18" charset="0"/>
                        </a:rPr>
                        <m:t>−7)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C65DD68B-10ED-4635-8CD9-825DA7ADAD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520462"/>
                <a:ext cx="9603275" cy="294588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5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136073944"/>
      </p:ext>
    </p:extLst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6AEFE931-52A0-4CBB-BCE6-3BA259590B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1855304"/>
                <a:ext cx="9603275" cy="361104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6000" b="0" i="0" smtClean="0">
                          <a:latin typeface="Cambria Math" panose="02040503050406030204" pitchFamily="18" charset="0"/>
                        </a:rPr>
                        <m:t>Factoriser</m:t>
                      </m:r>
                    </m:oMath>
                  </m:oMathPara>
                </a14:m>
                <a:endParaRPr lang="fr-FR" sz="8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i="1">
                          <a:latin typeface="Cambria Math"/>
                        </a:rPr>
                        <m:t>9</m:t>
                      </m:r>
                      <m:r>
                        <a:rPr lang="fr-FR" sz="8000" b="0" i="1" smtClean="0">
                          <a:latin typeface="Cambria Math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fr-FR" sz="8000" b="0" i="1" smtClean="0">
                          <a:latin typeface="Cambria Math"/>
                          <a:ea typeface="Cambria Math" panose="02040503050406030204" pitchFamily="18" charset="0"/>
                        </a:rPr>
                        <m:t>−8</m:t>
                      </m:r>
                      <m:r>
                        <a:rPr lang="fr-FR" sz="8000" b="0" i="1" smtClean="0">
                          <a:latin typeface="Cambria Math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6AEFE931-52A0-4CBB-BCE6-3BA259590B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1855304"/>
                <a:ext cx="9603275" cy="3611041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6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934284732"/>
      </p:ext>
    </p:extLst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="" xmlns:a16="http://schemas.microsoft.com/office/drawing/2014/main" id="{6AEFE931-52A0-4CBB-BCE6-3BA259590B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1855304"/>
                <a:ext cx="9603275" cy="361104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6000" b="0" i="0" smtClean="0">
                          <a:latin typeface="Cambria Math" panose="02040503050406030204" pitchFamily="18" charset="0"/>
                        </a:rPr>
                        <m:t>Factoriser</m:t>
                      </m:r>
                    </m:oMath>
                  </m:oMathPara>
                </a14:m>
                <a:endParaRPr lang="fr-FR" sz="8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000" b="0" i="1" smtClean="0">
                          <a:latin typeface="Cambria Math"/>
                        </a:rPr>
                        <m:t>27</m:t>
                      </m:r>
                      <m:r>
                        <a:rPr lang="fr-FR" sz="8000" b="0" i="1" smtClean="0">
                          <a:latin typeface="Cambria Math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fr-FR" sz="8000" b="0" i="1" smtClean="0">
                          <a:latin typeface="Cambria Math"/>
                          <a:ea typeface="Cambria Math" panose="02040503050406030204" pitchFamily="18" charset="0"/>
                        </a:rPr>
                        <m:t>−3</m:t>
                      </m:r>
                      <m:r>
                        <a:rPr lang="fr-FR" sz="8000" b="0" i="1" smtClean="0">
                          <a:latin typeface="Cambria Math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fr-FR" sz="8000" b="0" i="1" smtClean="0">
                          <a:latin typeface="Cambria Math"/>
                          <a:ea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6AEFE931-52A0-4CBB-BCE6-3BA259590B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1855304"/>
                <a:ext cx="9603275" cy="3611041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Calcul </a:t>
            </a:r>
            <a:r>
              <a:rPr lang="fr-FR" sz="2800" dirty="0" smtClean="0"/>
              <a:t>7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20224372"/>
      </p:ext>
    </p:extLst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32C14566-695D-46F4-ACC3-1B5E84EF52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8000" i="0" smtClean="0">
                          <a:latin typeface="Cambria Math"/>
                        </a:rPr>
                        <m:t>C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alculer</m:t>
                      </m:r>
                      <m:r>
                        <a:rPr lang="fr-FR" sz="8000" b="0" i="0" smtClean="0">
                          <a:latin typeface="Cambria Math"/>
                        </a:rPr>
                        <m:t> 20 % </m:t>
                      </m:r>
                      <m:r>
                        <m:rPr>
                          <m:sty m:val="p"/>
                        </m:rPr>
                        <a:rPr lang="fr-FR" sz="8000" b="0" i="0" smtClean="0">
                          <a:latin typeface="Cambria Math"/>
                        </a:rPr>
                        <m:t>de</m:t>
                      </m:r>
                      <m:r>
                        <a:rPr lang="fr-FR" sz="8000" b="0" i="0" smtClean="0">
                          <a:latin typeface="Cambria Math"/>
                        </a:rPr>
                        <m:t> 45 €</m:t>
                      </m:r>
                    </m:oMath>
                  </m:oMathPara>
                </a14:m>
                <a:endParaRPr lang="fr-FR" sz="8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2C14566-695D-46F4-ACC3-1B5E84EF52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2344615"/>
                <a:ext cx="9603275" cy="3121731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452530" y="14287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Calcul 8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669059503"/>
      </p:ext>
    </p:extLst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52</Words>
  <Application>Microsoft Office PowerPoint</Application>
  <PresentationFormat>Personnalisé</PresentationFormat>
  <Paragraphs>31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Galerie</vt:lpstr>
      <vt:lpstr>Test sur les durées, la proportionnalité et le calcul littéral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LE TEST EST TERMINE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durées, la proportionnalité et le calcul littéral</dc:title>
  <dc:creator>Cécile Onillon</dc:creator>
  <cp:lastModifiedBy>HP</cp:lastModifiedBy>
  <cp:revision>10</cp:revision>
  <dcterms:created xsi:type="dcterms:W3CDTF">2019-01-30T08:36:27Z</dcterms:created>
  <dcterms:modified xsi:type="dcterms:W3CDTF">2020-03-08T15:49:56Z</dcterms:modified>
</cp:coreProperties>
</file>