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déplacer la diapo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&lt;en-tête&gt;</a:t>
            </a:r>
          </a:p>
        </p:txBody>
      </p:sp>
      <p:sp>
        <p:nvSpPr>
          <p:cNvPr id="8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&lt;date/heure&gt;</a:t>
            </a:r>
          </a:p>
        </p:txBody>
      </p:sp>
      <p:sp>
        <p:nvSpPr>
          <p:cNvPr id="8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&lt;pied de page&gt;</a:t>
            </a:r>
          </a:p>
        </p:txBody>
      </p:sp>
      <p:sp>
        <p:nvSpPr>
          <p:cNvPr id="8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E496E36F-86D9-4219-BB4D-3301E383F001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251D5A6-597B-4D25-AA17-E8C1E1BCB97A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2640" cy="10486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3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44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Line 3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Cliquez pour éditer le format du texte-titre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2875680" y="818280"/>
            <a:ext cx="8914680" cy="22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6600" b="0" strike="noStrike" cap="all" spc="-1" dirty="0">
                <a:solidFill>
                  <a:srgbClr val="002060"/>
                </a:solidFill>
                <a:latin typeface="Gill Sans MT"/>
                <a:ea typeface="DejaVu Sans"/>
              </a:rPr>
              <a:t>Test </a:t>
            </a:r>
            <a:r>
              <a:rPr lang="fr-FR" sz="6600" cap="all" spc="-1" dirty="0" smtClean="0">
                <a:solidFill>
                  <a:srgbClr val="002060"/>
                </a:solidFill>
                <a:latin typeface="Gill Sans MT"/>
                <a:ea typeface="DejaVu Sans"/>
              </a:rPr>
              <a:t>N°14</a:t>
            </a:r>
            <a:endParaRPr lang="fr-FR" sz="6600" b="0" strike="noStrike" spc="-1" dirty="0"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220200" y="33825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rmAutofit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Attention : vous avez droit à </a:t>
            </a:r>
            <a:r>
              <a:rPr lang="fr-FR" sz="3200" b="1" strike="noStrike" cap="all" spc="-1" dirty="0" smtClean="0">
                <a:solidFill>
                  <a:srgbClr val="000000"/>
                </a:solidFill>
                <a:latin typeface="Gill Sans MT"/>
                <a:ea typeface="DejaVu Sans"/>
              </a:rPr>
              <a:t>8-15 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2" name="Picture 4"/>
          <p:cNvPicPr/>
          <p:nvPr/>
        </p:nvPicPr>
        <p:blipFill>
          <a:blip r:embed="rId2"/>
          <a:stretch/>
        </p:blipFill>
        <p:spPr>
          <a:xfrm>
            <a:off x="494280" y="3728520"/>
            <a:ext cx="2380680" cy="1982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9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7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8" name="CustomShape 3"/>
          <p:cNvSpPr/>
          <p:nvPr/>
        </p:nvSpPr>
        <p:spPr>
          <a:xfrm>
            <a:off x="0" y="2015640"/>
            <a:ext cx="1242684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7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Quel est le plus </a:t>
            </a:r>
            <a:r>
              <a:rPr lang="fr-FR" sz="7200" spc="-1" dirty="0">
                <a:solidFill>
                  <a:srgbClr val="000000"/>
                </a:solidFill>
                <a:latin typeface="Times New Roman"/>
                <a:ea typeface="DejaVu Sans"/>
              </a:rPr>
              <a:t>petit</a:t>
            </a:r>
            <a:r>
              <a:rPr lang="fr-FR" sz="7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? </a:t>
            </a:r>
            <a:endParaRPr lang="fr-FR" sz="72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5,9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ou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5,87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10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34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fr-FR" sz="80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daL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= .... </a:t>
            </a:r>
            <a:r>
              <a:rPr lang="fr-FR" sz="8000" spc="-1" dirty="0" err="1">
                <a:solidFill>
                  <a:srgbClr val="000000"/>
                </a:solidFill>
                <a:latin typeface="Times New Roman"/>
                <a:ea typeface="DejaVu Sans"/>
              </a:rPr>
              <a:t>d</a:t>
            </a:r>
            <a:r>
              <a:rPr lang="fr-FR" sz="80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L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11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Dans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48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, combien de fois 8 ? 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3"/>
          <p:cNvSpPr/>
          <p:nvPr/>
        </p:nvSpPr>
        <p:spPr>
          <a:xfrm>
            <a:off x="145116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Quel nombre obtient-on si on ajoute </a:t>
            </a:r>
            <a:endParaRPr lang="fr-FR" sz="48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spc="-1" dirty="0">
                <a:solidFill>
                  <a:srgbClr val="000000"/>
                </a:solidFill>
                <a:latin typeface="Times New Roman"/>
                <a:ea typeface="DejaVu Sans"/>
              </a:rPr>
              <a:t>1</a:t>
            </a: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fr-FR" sz="4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centième </a:t>
            </a: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à </a:t>
            </a:r>
            <a:r>
              <a:rPr lang="fr-FR" sz="4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10,99 ?</a:t>
            </a:r>
            <a:endParaRPr lang="fr-FR" sz="4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1451160" y="1239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 dirty="0">
                <a:solidFill>
                  <a:srgbClr val="000000"/>
                </a:solidFill>
                <a:latin typeface="Gill Sans MT"/>
                <a:ea typeface="DejaVu Sans"/>
              </a:rPr>
              <a:t>CALCUL 13</a:t>
            </a:r>
            <a:endParaRPr lang="fr-FR" sz="3200" b="0" strike="noStrike" spc="-1" dirty="0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fr-FR" sz="8000" b="0" strike="noStrike" spc="-1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id="{C3D0AD93-4DB6-4AEB-ABEE-CFE59B6E7E15}"/>
                  </a:ext>
                </a:extLst>
              </p:cNvPr>
              <p:cNvSpPr txBox="1"/>
              <p:nvPr/>
            </p:nvSpPr>
            <p:spPr>
              <a:xfrm>
                <a:off x="1450800" y="2532185"/>
                <a:ext cx="960300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b="0" i="1" smtClean="0">
                          <a:latin typeface="Cambria Math" panose="02040503050406030204" pitchFamily="18" charset="0"/>
                        </a:rPr>
                        <m:t>18,3</m:t>
                      </m:r>
                      <m:r>
                        <a:rPr lang="fr-FR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×0,01</m:t>
                      </m:r>
                    </m:oMath>
                  </m:oMathPara>
                </a14:m>
                <a:endParaRPr lang="fr-FR" sz="8800" dirty="0"/>
              </a:p>
            </p:txBody>
          </p:sp>
        </mc:Choice>
        <mc:Fallback>
          <p:sp>
            <p:nvSpPr>
              <p:cNvPr id="2" name="ZoneTexte 1">
                <a:extLst>
                  <a:ext uri="{FF2B5EF4-FFF2-40B4-BE49-F238E27FC236}">
                    <a16:creationId xmlns:a16="http://schemas.microsoft.com/office/drawing/2014/main" xmlns="" id="{C3D0AD93-4DB6-4AEB-ABEE-CFE59B6E7E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800" y="2532185"/>
                <a:ext cx="9603000" cy="14465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1451520" y="1119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fr-FR" sz="80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76 </a:t>
            </a:r>
            <a:r>
              <a:rPr lang="fr-FR" sz="8000" spc="-1" dirty="0" smtClean="0">
                <a:solidFill>
                  <a:srgbClr val="000000"/>
                </a:solidFill>
                <a:latin typeface="Times New Roman"/>
              </a:rPr>
              <a:t>× 0,5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15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4,22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km = .... m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16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9" name="CustomShape 3"/>
          <p:cNvSpPr/>
          <p:nvPr/>
        </p:nvSpPr>
        <p:spPr>
          <a:xfrm>
            <a:off x="0" y="1844640"/>
            <a:ext cx="1219176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Donner le chiffre des dizaines </a:t>
            </a:r>
            <a:endParaRPr lang="fr-FR" sz="6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de 683,17</a:t>
            </a:r>
            <a:endParaRPr lang="fr-FR" sz="6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1294560" y="1191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17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41" name="CustomShape 2"/>
          <p:cNvSpPr/>
          <p:nvPr/>
        </p:nvSpPr>
        <p:spPr>
          <a:xfrm>
            <a:off x="1137600" y="139176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788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Calculer le produit de </a:t>
            </a:r>
            <a:r>
              <a:rPr lang="fr-FR" sz="4800" spc="-1" dirty="0">
                <a:solidFill>
                  <a:srgbClr val="000000"/>
                </a:solidFill>
                <a:latin typeface="Gill Sans MT"/>
                <a:ea typeface="DejaVu Sans"/>
              </a:rPr>
              <a:t>27</a:t>
            </a:r>
            <a:r>
              <a:rPr lang="fr-FR" sz="4800" b="0" strike="noStrike" spc="-1" dirty="0">
                <a:solidFill>
                  <a:srgbClr val="000000"/>
                </a:solidFill>
                <a:latin typeface="Gill Sans MT"/>
                <a:ea typeface="DejaVu Sans"/>
              </a:rPr>
              <a:t> par 11</a:t>
            </a:r>
            <a:endParaRPr lang="fr-FR" sz="4800" b="0" strike="noStrike" spc="-1" dirty="0">
              <a:latin typeface="Arial"/>
            </a:endParaRPr>
          </a:p>
        </p:txBody>
      </p:sp>
      <p:sp>
        <p:nvSpPr>
          <p:cNvPr id="142" name="CustomShape 3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1451520" y="1119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18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CustomShape 3"/>
          <p:cNvSpPr/>
          <p:nvPr/>
        </p:nvSpPr>
        <p:spPr>
          <a:xfrm>
            <a:off x="1294200" y="181656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2,85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+ 1,15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3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× 8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1451880" y="1212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19</a:t>
            </a:r>
            <a:endParaRPr lang="fr-FR" sz="3200" b="0" strike="noStrike" spc="-1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id="{04C7FBD8-BC08-44BA-927C-B473C79FC88C}"/>
                  </a:ext>
                </a:extLst>
              </p:cNvPr>
              <p:cNvSpPr txBox="1"/>
              <p:nvPr/>
            </p:nvSpPr>
            <p:spPr>
              <a:xfrm>
                <a:off x="1450800" y="2532185"/>
                <a:ext cx="9603000" cy="14465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80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fr-FR" sz="8800" b="0" i="1" smtClean="0">
                          <a:latin typeface="Cambria Math" panose="02040503050406030204" pitchFamily="18" charset="0"/>
                        </a:rPr>
                        <m:t>,615</m:t>
                      </m:r>
                      <m:r>
                        <a:rPr lang="fr-FR" sz="8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</m:t>
                      </m:r>
                    </m:oMath>
                  </m:oMathPara>
                </a14:m>
                <a:endParaRPr lang="fr-FR" sz="8800" dirty="0"/>
              </a:p>
            </p:txBody>
          </p:sp>
        </mc:Choice>
        <mc:Fallback>
          <p:sp>
            <p:nvSpPr>
              <p:cNvPr id="5" name="ZoneTexte 4">
                <a:extLst>
                  <a:ext uri="{FF2B5EF4-FFF2-40B4-BE49-F238E27FC236}">
                    <a16:creationId xmlns:a16="http://schemas.microsoft.com/office/drawing/2014/main" xmlns="" id="{04C7FBD8-BC08-44BA-927C-B473C79FC8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800" y="2532185"/>
                <a:ext cx="9603000" cy="14465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451520" y="121248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20</a:t>
            </a:r>
            <a:endParaRPr lang="fr-FR" sz="3200" b="0" strike="noStrike" spc="-1">
              <a:latin typeface="Arial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50" name="CustomShape 2"/>
              <p:cNvSpPr/>
              <p:nvPr/>
            </p:nvSpPr>
            <p:spPr>
              <a:xfrm>
                <a:off x="1451160" y="1703520"/>
                <a:ext cx="9603000" cy="34502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 anchor="ctr">
                <a:normAutofit/>
              </a:bodyPr>
              <a:lstStyle/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  <a:spcAft>
                    <a:spcPts val="601"/>
                  </a:spcAft>
                </a:pPr>
                <a:r>
                  <a:rPr lang="fr-FR" sz="4800" b="0" strike="noStrike" spc="-1" dirty="0">
                    <a:solidFill>
                      <a:srgbClr val="000000"/>
                    </a:solidFill>
                    <a:latin typeface="Times New Roman"/>
                    <a:ea typeface="DejaVu Sans"/>
                  </a:rPr>
                  <a:t>Donner un ordre de grandeur de</a:t>
                </a:r>
                <a:endParaRPr lang="fr-FR" sz="4800" b="0" strike="noStrike" spc="-1" dirty="0">
                  <a:latin typeface="Arial"/>
                </a:endParaRPr>
              </a:p>
              <a:p>
                <a:pPr marL="228600" indent="-228240" algn="ctr">
                  <a:lnSpc>
                    <a:spcPct val="100000"/>
                  </a:lnSpc>
                  <a:spcBef>
                    <a:spcPts val="1001"/>
                  </a:spcBef>
                </a:pPr>
                <a:r>
                  <a:rPr lang="fr-FR" sz="4800" b="0" strike="noStrike" spc="-1" dirty="0">
                    <a:solidFill>
                      <a:srgbClr val="000000"/>
                    </a:solidFill>
                    <a:latin typeface="Times New Roman"/>
                    <a:ea typeface="DejaVu Sans"/>
                  </a:rPr>
                  <a:t/>
                </a:r>
                <a14:m>
                  <m:oMath xmlns:m="http://schemas.openxmlformats.org/officeDocument/2006/math">
                    <m:r>
                      <a:rPr lang="fr-FR" sz="6000" b="0" i="1" strike="noStrike" spc="-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DejaVu Sans"/>
                      </a:rPr>
                      <m:t>489,45</m:t>
                    </m:r>
                    <m:r>
                      <a:rPr lang="fr-FR" sz="6000" b="0" i="1" strike="noStrike" spc="-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×968,9</m:t>
                    </m:r>
                  </m:oMath>
                </a14:m>
                <a:endParaRPr lang="fr-FR" sz="4800" b="0" strike="noStrike" spc="-1" dirty="0">
                  <a:latin typeface="Arial"/>
                </a:endParaRPr>
              </a:p>
            </p:txBody>
          </p:sp>
        </mc:Choice>
        <mc:Fallback>
          <p:sp>
            <p:nvSpPr>
              <p:cNvPr id="150" name="CustomShap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160" y="1703520"/>
                <a:ext cx="9603000" cy="34502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1451520" y="804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2060"/>
                </a:solidFill>
                <a:latin typeface="Gill Sans MT"/>
                <a:ea typeface="DejaVu Sans"/>
              </a:rPr>
              <a:t>FIN DU TEST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1451520" y="104292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2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53,7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× 1 000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451520" y="96624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3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1" name="CustomShape 3"/>
          <p:cNvSpPr/>
          <p:nvPr/>
        </p:nvSpPr>
        <p:spPr>
          <a:xfrm>
            <a:off x="483240" y="1703880"/>
            <a:ext cx="1122552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Donner l’arrondi au </a:t>
            </a:r>
            <a:r>
              <a:rPr lang="fr-FR" sz="6000" spc="-1" dirty="0">
                <a:solidFill>
                  <a:srgbClr val="000000"/>
                </a:solidFill>
                <a:latin typeface="Times New Roman"/>
                <a:ea typeface="DejaVu Sans"/>
              </a:rPr>
              <a:t>cent</a:t>
            </a: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ième </a:t>
            </a:r>
            <a:endParaRPr lang="fr-FR" sz="6000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6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de </a:t>
            </a:r>
            <a:r>
              <a:rPr lang="fr-FR" sz="6000" spc="-1" dirty="0">
                <a:solidFill>
                  <a:srgbClr val="000000"/>
                </a:solidFill>
                <a:latin typeface="Times New Roman"/>
                <a:ea typeface="DejaVu Sans"/>
              </a:rPr>
              <a:t>3,145</a:t>
            </a:r>
            <a:endParaRPr lang="fr-FR" sz="6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1451520" y="104292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4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3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3"/>
          <p:cNvSpPr/>
          <p:nvPr/>
        </p:nvSpPr>
        <p:spPr>
          <a:xfrm>
            <a:off x="1137240" y="170352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Calculer la somme de </a:t>
            </a:r>
            <a:r>
              <a:rPr lang="fr-FR" sz="4800" spc="-1" dirty="0">
                <a:solidFill>
                  <a:srgbClr val="000000"/>
                </a:solidFill>
                <a:latin typeface="Times New Roman"/>
                <a:ea typeface="DejaVu Sans"/>
              </a:rPr>
              <a:t>64</a:t>
            </a: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et de </a:t>
            </a:r>
            <a:r>
              <a:rPr lang="fr-FR" sz="4800" spc="-1" dirty="0">
                <a:solidFill>
                  <a:srgbClr val="000000"/>
                </a:solidFill>
                <a:latin typeface="Times New Roman"/>
                <a:ea typeface="DejaVu Sans"/>
              </a:rPr>
              <a:t>16</a:t>
            </a:r>
            <a:endParaRPr lang="fr-FR" sz="4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5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Convertir :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7,67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h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g = .... dg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3993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6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08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3"/>
          <p:cNvSpPr/>
          <p:nvPr/>
        </p:nvSpPr>
        <p:spPr>
          <a:xfrm>
            <a:off x="209160" y="2168280"/>
            <a:ext cx="1198224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28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÷ 4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7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1" name="CustomShape 2"/>
          <p:cNvSpPr/>
          <p:nvPr/>
        </p:nvSpPr>
        <p:spPr>
          <a:xfrm>
            <a:off x="1451520" y="2015640"/>
            <a:ext cx="9602640" cy="344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2" name="CustomShape 3"/>
          <p:cNvSpPr/>
          <p:nvPr/>
        </p:nvSpPr>
        <p:spPr>
          <a:xfrm>
            <a:off x="160380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Intercaler un nombre : </a:t>
            </a:r>
            <a:endParaRPr lang="fr-FR" sz="8000" b="0" strike="noStrike" spc="-1" dirty="0">
              <a:latin typeface="Arial"/>
            </a:endParaRPr>
          </a:p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8000" spc="-1" dirty="0">
                <a:solidFill>
                  <a:srgbClr val="000000"/>
                </a:solidFill>
                <a:latin typeface="Times New Roman"/>
                <a:ea typeface="DejaVu Sans"/>
              </a:rPr>
              <a:t>5,91</a:t>
            </a:r>
            <a:r>
              <a:rPr lang="fr-FR" sz="8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&lt;....&lt; 6</a:t>
            </a:r>
            <a:endParaRPr lang="fr-FR" sz="80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0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1451520" y="966600"/>
            <a:ext cx="9602640" cy="10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</a:pPr>
            <a:r>
              <a:rPr lang="fr-FR" sz="3200" b="0" strike="noStrike" cap="all" spc="-1">
                <a:solidFill>
                  <a:srgbClr val="000000"/>
                </a:solidFill>
                <a:latin typeface="Gill Sans MT"/>
                <a:ea typeface="DejaVu Sans"/>
              </a:rPr>
              <a:t>CALCUL 8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3"/>
          <p:cNvSpPr/>
          <p:nvPr/>
        </p:nvSpPr>
        <p:spPr>
          <a:xfrm>
            <a:off x="1451160" y="2168280"/>
            <a:ext cx="9603000" cy="34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Calculer la différence entre </a:t>
            </a:r>
            <a:r>
              <a:rPr lang="fr-FR" sz="4800" spc="-1" dirty="0">
                <a:solidFill>
                  <a:srgbClr val="000000"/>
                </a:solidFill>
                <a:latin typeface="Times New Roman"/>
                <a:ea typeface="DejaVu Sans"/>
              </a:rPr>
              <a:t>37</a:t>
            </a:r>
            <a:r>
              <a:rPr lang="fr-FR" sz="4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et 18</a:t>
            </a:r>
            <a:endParaRPr lang="fr-FR" sz="4800" b="0" strike="noStrike" spc="-1" dirty="0">
              <a:latin typeface="Arial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1811</TotalTime>
  <Words>165</Words>
  <Application>Microsoft Office PowerPoint</Application>
  <PresentationFormat>Personnalisé</PresentationFormat>
  <Paragraphs>54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120</cp:revision>
  <dcterms:created xsi:type="dcterms:W3CDTF">2017-10-13T11:15:43Z</dcterms:created>
  <dcterms:modified xsi:type="dcterms:W3CDTF">2022-04-14T13:57:39Z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