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69" r:id="rId3"/>
    <p:sldId id="275" r:id="rId4"/>
    <p:sldId id="279" r:id="rId5"/>
    <p:sldId id="262" r:id="rId6"/>
    <p:sldId id="271" r:id="rId7"/>
    <p:sldId id="261" r:id="rId8"/>
    <p:sldId id="272" r:id="rId9"/>
    <p:sldId id="270" r:id="rId10"/>
    <p:sldId id="277" r:id="rId11"/>
    <p:sldId id="278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Section par défaut" id="{35CAC5F5-37D6-47F4-B131-E85D9ED16754}">
          <p14:sldIdLst>
            <p14:sldId id="256"/>
            <p14:sldId id="269"/>
            <p14:sldId id="275"/>
            <p14:sldId id="279"/>
            <p14:sldId id="262"/>
            <p14:sldId id="271"/>
            <p14:sldId id="261"/>
            <p14:sldId id="272"/>
            <p14:sldId id="270"/>
            <p14:sldId id="277"/>
            <p14:sldId id="278"/>
            <p14:sldId id="267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08/03/2020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60794904"/>
      </p:ext>
    </p:extLst>
  </p:cSld>
  <p:clrMapOvr>
    <a:masterClrMapping/>
  </p:clrMapOvr>
  <p:transition spd="slow" advTm="15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08/03/2020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26496204"/>
      </p:ext>
    </p:extLst>
  </p:cSld>
  <p:clrMapOvr>
    <a:masterClrMapping/>
  </p:clrMapOvr>
  <p:transition spd="slow" advTm="15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08/03/2020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33078216"/>
      </p:ext>
    </p:extLst>
  </p:cSld>
  <p:clrMapOvr>
    <a:masterClrMapping/>
  </p:clrMapOvr>
  <p:transition spd="slow" advTm="15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08/03/2020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0182716"/>
      </p:ext>
    </p:extLst>
  </p:cSld>
  <p:clrMapOvr>
    <a:masterClrMapping/>
  </p:clrMapOvr>
  <p:transition spd="slow" advTm="15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08/03/2020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39117409"/>
      </p:ext>
    </p:extLst>
  </p:cSld>
  <p:clrMapOvr>
    <a:masterClrMapping/>
  </p:clrMapOvr>
  <p:transition spd="slow" advTm="15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08/03/2020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40606828"/>
      </p:ext>
    </p:extLst>
  </p:cSld>
  <p:clrMapOvr>
    <a:masterClrMapping/>
  </p:clrMapOvr>
  <p:transition spd="slow" advTm="15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08/03/2020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83505055"/>
      </p:ext>
    </p:extLst>
  </p:cSld>
  <p:clrMapOvr>
    <a:masterClrMapping/>
  </p:clrMapOvr>
  <p:transition spd="slow" advTm="15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08/03/2020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80526733"/>
      </p:ext>
    </p:extLst>
  </p:cSld>
  <p:clrMapOvr>
    <a:masterClrMapping/>
  </p:clrMapOvr>
  <p:transition spd="slow" advTm="15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08/03/2020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08016599"/>
      </p:ext>
    </p:extLst>
  </p:cSld>
  <p:clrMapOvr>
    <a:masterClrMapping/>
  </p:clrMapOvr>
  <p:transition spd="slow" advTm="15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08/03/2020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18140036"/>
      </p:ext>
    </p:extLst>
  </p:cSld>
  <p:clrMapOvr>
    <a:masterClrMapping/>
  </p:clrMapOvr>
  <p:transition spd="slow" advTm="15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08/03/2020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38900575"/>
      </p:ext>
    </p:extLst>
  </p:cSld>
  <p:clrMapOvr>
    <a:masterClrMapping/>
  </p:clrMapOvr>
  <p:transition spd="slow" advTm="15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08/03/2020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15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Autofit/>
          </a:bodyPr>
          <a:lstStyle/>
          <a:p>
            <a:r>
              <a:rPr lang="fr-FR" sz="4800" dirty="0">
                <a:solidFill>
                  <a:srgbClr val="002060"/>
                </a:solidFill>
              </a:rPr>
              <a:t>Test </a:t>
            </a:r>
            <a:r>
              <a:rPr lang="fr-FR" sz="4800" dirty="0" smtClean="0">
                <a:solidFill>
                  <a:srgbClr val="002060"/>
                </a:solidFill>
              </a:rPr>
              <a:t>sur le calcul littéral et la proportionnalité</a:t>
            </a:r>
            <a:endParaRPr lang="fr-FR" sz="4800" dirty="0">
              <a:solidFill>
                <a:srgbClr val="00206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92500" lnSpcReduction="2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avez droit entre </a:t>
            </a:r>
            <a:r>
              <a:rPr lang="fr-FR" sz="3200" b="1" dirty="0" smtClean="0"/>
              <a:t>15 </a:t>
            </a:r>
            <a:endParaRPr lang="fr-FR" sz="3200" b="1" dirty="0"/>
          </a:p>
          <a:p>
            <a:pPr algn="ctr"/>
            <a:r>
              <a:rPr lang="fr-FR" sz="3200" b="1" dirty="0"/>
              <a:t>30 secondes par calcul</a:t>
            </a:r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:a16="http://schemas.microsoft.com/office/drawing/2014/main" xmlns="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78478980"/>
      </p:ext>
    </p:extLst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68924" y="2321169"/>
                <a:ext cx="11289322" cy="3121731"/>
              </a:xfrm>
            </p:spPr>
            <p:txBody>
              <a:bodyPr>
                <a:noAutofit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400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ur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une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carte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5 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cm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repr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é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sente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25 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m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dans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la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é</m:t>
                      </m:r>
                      <m:r>
                        <m:rPr>
                          <m:sty m:val="p"/>
                        </m:rP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alit</m:t>
                      </m:r>
                      <m:r>
                        <a:rPr lang="fr-FR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é.</m:t>
                      </m:r>
                    </m:oMath>
                  </m:oMathPara>
                </a14:m>
                <a:endParaRPr lang="fr-FR" sz="4000" b="0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marL="0" indent="0" algn="ctr">
                  <a:buNone/>
                </a:pPr>
                <a:r>
                  <a:rPr lang="fr-FR" sz="4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Quelle est l’échelle de la carte ?</a:t>
                </a:r>
                <a:endParaRPr lang="fr-FR" sz="4000" dirty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8924" y="2321169"/>
                <a:ext cx="11289322" cy="312173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</a:t>
            </a:r>
            <a:r>
              <a:rPr lang="fr-FR" sz="2800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xmlns="" val="982998813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</p:spPr>
            <p:txBody>
              <a:bodyPr>
                <a:normAutofit fontScale="47500" lnSpcReduction="20000"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8000" i="0" smtClean="0">
                          <a:latin typeface="Cambria Math"/>
                        </a:rPr>
                        <m:t>C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ompl</m:t>
                      </m:r>
                      <m:r>
                        <a:rPr lang="fr-FR" sz="8000" b="0" i="0" smtClean="0">
                          <a:latin typeface="Cambria Math"/>
                        </a:rPr>
                        <m:t>é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ter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ce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tableau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de</m:t>
                      </m:r>
                      <m:r>
                        <a:rPr lang="fr-FR" sz="8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proportionnalit</m:t>
                      </m:r>
                      <m:r>
                        <a:rPr lang="fr-FR" sz="8000" b="0" i="0" smtClean="0">
                          <a:latin typeface="Cambria Math"/>
                        </a:rPr>
                        <m:t>é</m:t>
                      </m:r>
                    </m:oMath>
                  </m:oMathPara>
                </a14:m>
                <a:endParaRPr lang="fr-FR" sz="8000" b="0" dirty="0"/>
              </a:p>
              <a:p>
                <a:pPr marL="0" indent="0" algn="ctr">
                  <a:buNone/>
                </a:pPr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10</a:t>
            </a:r>
            <a:endParaRPr lang="fr-FR" sz="2800" dirty="0"/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09490011"/>
              </p:ext>
            </p:extLst>
          </p:nvPr>
        </p:nvGraphicFramePr>
        <p:xfrm>
          <a:off x="4775199" y="3533205"/>
          <a:ext cx="2950308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00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3021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/>
                        <a:t>5,5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 smtClean="0"/>
                        <a:t>8,3</a:t>
                      </a:r>
                      <a:endParaRPr lang="fr-F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84861919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/>
          <a:lstStyle/>
          <a:p>
            <a:r>
              <a:rPr lang="fr-FR" dirty="0">
                <a:solidFill>
                  <a:srgbClr val="002060"/>
                </a:solidFill>
              </a:rPr>
              <a:t>LE TEST EST TERMINE</a:t>
            </a:r>
          </a:p>
        </p:txBody>
      </p:sp>
    </p:spTree>
    <p:extLst>
      <p:ext uri="{BB962C8B-B14F-4D97-AF65-F5344CB8AC3E}">
        <p14:creationId xmlns:p14="http://schemas.microsoft.com/office/powerpoint/2010/main" xmlns="" val="2905366311"/>
      </p:ext>
    </p:extLst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mc="http://schemas.openxmlformats.org/markup-compatibility/2006" xmlns:a14="http://schemas.microsoft.com/office/drawing/2010/main" xmlns:a16="http://schemas.microsoft.com/office/drawing/2014/main" xmlns="" id="{32C14566-695D-46F4-ACC3-1B5E84EF5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1969" y="2015732"/>
            <a:ext cx="10539046" cy="34506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7000" dirty="0" smtClean="0">
                <a:latin typeface="Cambria Math"/>
              </a:rPr>
              <a:t>Réduire l’expression</a:t>
            </a:r>
          </a:p>
          <a:p>
            <a:pPr marL="0" indent="0" algn="ctr">
              <a:buNone/>
            </a:pP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fr-FR" sz="6000" dirty="0" smtClean="0">
                <a:latin typeface="Cambria Math"/>
                <a:ea typeface="Cambria Math"/>
                <a:cs typeface="Times New Roman" pitchFamily="18" charset="0"/>
              </a:rPr>
              <a:t>× 5 ×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fr-FR" sz="6000" dirty="0">
                <a:latin typeface="Cambria Math"/>
                <a:ea typeface="Cambria Math"/>
                <a:cs typeface="Times New Roman" pitchFamily="18" charset="0"/>
              </a:rPr>
              <a:t>×</a:t>
            </a:r>
            <a:r>
              <a:rPr lang="fr-FR" sz="8000" i="1" dirty="0">
                <a:latin typeface="Times New Roman" pitchFamily="18" charset="0"/>
                <a:cs typeface="Times New Roman" pitchFamily="18" charset="0"/>
              </a:rPr>
              <a:t> x</a:t>
            </a:r>
            <a:endParaRPr lang="fr-FR" sz="8000" dirty="0" smtClean="0">
              <a:latin typeface="Cambria Math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1</a:t>
            </a:r>
          </a:p>
        </p:txBody>
      </p:sp>
    </p:spTree>
    <p:extLst>
      <p:ext uri="{BB962C8B-B14F-4D97-AF65-F5344CB8AC3E}">
        <p14:creationId xmlns:p14="http://schemas.microsoft.com/office/powerpoint/2010/main" xmlns="" val="2403291788"/>
      </p:ext>
    </p:extLst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DBE2557E-DFDB-4480-93E7-803F09BFD03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1963680"/>
                <a:ext cx="9603275" cy="350266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4400" b="0" i="0" smtClean="0">
                          <a:latin typeface="Cambria Math" panose="02040503050406030204" pitchFamily="18" charset="0"/>
                        </a:rPr>
                        <m:t>Calculer</m:t>
                      </m:r>
                      <m:r>
                        <a:rPr lang="fr-FR" sz="4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4400" b="0" i="0" smtClean="0">
                          <a:latin typeface="Cambria Math" panose="02040503050406030204" pitchFamily="18" charset="0"/>
                        </a:rPr>
                        <m:t>pour</m:t>
                      </m:r>
                      <m:r>
                        <a:rPr lang="fr-FR" sz="4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fr-FR" sz="4400" b="0" i="0" smtClean="0"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lang="fr-FR" sz="4400" b="0" i="0" smtClean="0">
                          <a:latin typeface="Cambria Math" panose="02040503050406030204" pitchFamily="18" charset="0"/>
                        </a:rPr>
                        <m:t>=8,7</m:t>
                      </m:r>
                    </m:oMath>
                  </m:oMathPara>
                </a14:m>
                <a:endParaRPr lang="fr-FR" sz="4400" b="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fr-FR" sz="1600" b="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fr-FR" sz="8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fr-FR" sz="8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fr-FR" sz="8000" b="0" i="1" smtClean="0">
                              <a:latin typeface="Cambria Math" panose="02040503050406030204" pitchFamily="18" charset="0"/>
                            </a:rPr>
                            <m:t>−4,4</m:t>
                          </m:r>
                        </m:e>
                      </m:d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DBE2557E-DFDB-4480-93E7-803F09BFD03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1963680"/>
                <a:ext cx="9603275" cy="3502666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40459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2</a:t>
            </a:r>
          </a:p>
        </p:txBody>
      </p:sp>
    </p:spTree>
    <p:extLst>
      <p:ext uri="{BB962C8B-B14F-4D97-AF65-F5344CB8AC3E}">
        <p14:creationId xmlns:p14="http://schemas.microsoft.com/office/powerpoint/2010/main" xmlns="" val="3250998355"/>
      </p:ext>
    </p:extLst>
  </p:cSld>
  <p:clrMapOvr>
    <a:masterClrMapping/>
  </p:clrMapOvr>
  <p:transition spd="slow" advTm="30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DBE2557E-DFDB-4480-93E7-803F09BFD03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1963680"/>
                <a:ext cx="9603275" cy="3502666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lnSpc>
                    <a:spcPct val="100000"/>
                  </a:lnSpc>
                  <a:buNone/>
                </a:pPr>
                <a:r>
                  <a:rPr lang="fr-FR" sz="4400" b="0" dirty="0">
                    <a:latin typeface="Cambria Math" panose="02040503050406030204" pitchFamily="18" charset="0"/>
                  </a:rPr>
                  <a:t>L’égalité est-elle vraie pour n = 2 ?</a:t>
                </a:r>
                <a:br>
                  <a:rPr lang="fr-FR" sz="4400" b="0" dirty="0">
                    <a:latin typeface="Cambria Math" panose="02040503050406030204" pitchFamily="18" charset="0"/>
                  </a:rPr>
                </a:br>
                <a:endParaRPr lang="fr-FR" sz="4400" b="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=20</m:t>
                      </m:r>
                      <m:r>
                        <a:rPr lang="fr-FR" sz="8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DBE2557E-DFDB-4480-93E7-803F09BFD03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1963680"/>
                <a:ext cx="9603275" cy="3502666"/>
              </a:xfrm>
              <a:blipFill rotWithShape="1">
                <a:blip r:embed="rId2"/>
                <a:stretch>
                  <a:fillRect t="-347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40459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3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290106035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C65DD68B-10ED-4635-8CD9-825DA7ADADD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520462"/>
                <a:ext cx="9603275" cy="294588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6000" i="0" smtClean="0">
                          <a:latin typeface="Cambria Math" panose="02040503050406030204" pitchFamily="18" charset="0"/>
                        </a:rPr>
                        <m:t>D</m:t>
                      </m:r>
                      <m:r>
                        <a:rPr lang="fr-FR" sz="6000" b="0" i="0" smtClean="0">
                          <a:latin typeface="Cambria Math" panose="02040503050406030204" pitchFamily="18" charset="0"/>
                        </a:rPr>
                        <m:t>é</m:t>
                      </m:r>
                      <m:r>
                        <m:rPr>
                          <m:sty m:val="p"/>
                        </m:rPr>
                        <a:rPr lang="fr-FR" sz="6000" b="0" i="0" smtClean="0">
                          <a:latin typeface="Cambria Math" panose="02040503050406030204" pitchFamily="18" charset="0"/>
                        </a:rPr>
                        <m:t>velopper</m:t>
                      </m:r>
                    </m:oMath>
                  </m:oMathPara>
                </a14:m>
                <a:endParaRPr lang="fr-FR" sz="6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/>
                        </a:rPr>
                        <m:t>2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×(</m:t>
                      </m:r>
                      <m:r>
                        <a:rPr lang="fr-FR" sz="8000" b="0" i="1" smtClean="0">
                          <a:latin typeface="Cambria Math"/>
                          <a:ea typeface="Cambria Math" panose="02040503050406030204" pitchFamily="18" charset="0"/>
                        </a:rPr>
                        <m:t>7+6</m:t>
                      </m:r>
                      <m:r>
                        <a:rPr lang="fr-FR" sz="8000" b="0" i="1" smtClean="0">
                          <a:latin typeface="Cambria Math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C65DD68B-10ED-4635-8CD9-825DA7ADADD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520462"/>
                <a:ext cx="9603275" cy="2945883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4</a:t>
            </a:r>
          </a:p>
        </p:txBody>
      </p:sp>
    </p:spTree>
    <p:extLst>
      <p:ext uri="{BB962C8B-B14F-4D97-AF65-F5344CB8AC3E}">
        <p14:creationId xmlns:p14="http://schemas.microsoft.com/office/powerpoint/2010/main" xmlns="" val="98490277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C65DD68B-10ED-4635-8CD9-825DA7ADADD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520462"/>
                <a:ext cx="9603275" cy="294588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6000" i="0" smtClean="0">
                          <a:latin typeface="Cambria Math" panose="02040503050406030204" pitchFamily="18" charset="0"/>
                        </a:rPr>
                        <m:t>D</m:t>
                      </m:r>
                      <m:r>
                        <a:rPr lang="fr-FR" sz="6000" b="0" i="0" smtClean="0">
                          <a:latin typeface="Cambria Math" panose="02040503050406030204" pitchFamily="18" charset="0"/>
                        </a:rPr>
                        <m:t>é</m:t>
                      </m:r>
                      <m:r>
                        <m:rPr>
                          <m:sty m:val="p"/>
                        </m:rPr>
                        <a:rPr lang="fr-FR" sz="6000" b="0" i="0" smtClean="0">
                          <a:latin typeface="Cambria Math" panose="02040503050406030204" pitchFamily="18" charset="0"/>
                        </a:rPr>
                        <m:t>velopper</m:t>
                      </m:r>
                    </m:oMath>
                  </m:oMathPara>
                </a14:m>
                <a:endParaRPr lang="fr-FR" sz="6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/>
                        </a:rPr>
                        <m:t>9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×(</m:t>
                      </m:r>
                      <m:r>
                        <a:rPr lang="fr-FR" sz="8000" b="0" i="1" smtClean="0">
                          <a:latin typeface="Cambria Math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fr-FR" sz="8000" b="0" i="1" smtClean="0">
                          <a:latin typeface="Cambria Math"/>
                          <a:ea typeface="Cambria Math" panose="02040503050406030204" pitchFamily="18" charset="0"/>
                        </a:rPr>
                        <m:t>−7)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C65DD68B-10ED-4635-8CD9-825DA7ADADD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520462"/>
                <a:ext cx="9603275" cy="2945883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5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2803205321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6AEFE931-52A0-4CBB-BCE6-3BA259590BA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1855304"/>
                <a:ext cx="9603275" cy="3611041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6000" b="0" i="0" smtClean="0">
                          <a:latin typeface="Cambria Math" panose="02040503050406030204" pitchFamily="18" charset="0"/>
                        </a:rPr>
                        <m:t>Factoriser</m:t>
                      </m:r>
                    </m:oMath>
                  </m:oMathPara>
                </a14:m>
                <a:endParaRPr lang="fr-FR" sz="8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/>
                        </a:rPr>
                        <m:t>8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fr-FR" sz="8000" b="0" i="1" smtClean="0">
                          <a:latin typeface="Cambria Math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+3×</m:t>
                      </m:r>
                      <m:r>
                        <a:rPr lang="fr-FR" sz="8000" b="0" i="1" smtClean="0">
                          <a:latin typeface="Cambria Math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6AEFE931-52A0-4CBB-BCE6-3BA259590BA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1855304"/>
                <a:ext cx="9603275" cy="361104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6</a:t>
            </a:r>
          </a:p>
        </p:txBody>
      </p:sp>
    </p:spTree>
    <p:extLst>
      <p:ext uri="{BB962C8B-B14F-4D97-AF65-F5344CB8AC3E}">
        <p14:creationId xmlns:p14="http://schemas.microsoft.com/office/powerpoint/2010/main" xmlns="" val="2296607038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6AEFE931-52A0-4CBB-BCE6-3BA259590BA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1855304"/>
                <a:ext cx="9603275" cy="3611041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6000" b="0" i="0" smtClean="0">
                          <a:latin typeface="Cambria Math" panose="02040503050406030204" pitchFamily="18" charset="0"/>
                        </a:rPr>
                        <m:t>Factoriser</m:t>
                      </m:r>
                    </m:oMath>
                  </m:oMathPara>
                </a14:m>
                <a:endParaRPr lang="fr-FR" sz="8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/>
                        </a:rPr>
                        <m:t>25</m:t>
                      </m:r>
                      <m:r>
                        <a:rPr lang="fr-FR" sz="8000" b="0" i="1" smtClean="0">
                          <a:latin typeface="Cambria Math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fr-FR" sz="8000" b="0" i="1" smtClean="0">
                          <a:latin typeface="Cambria Math"/>
                          <a:ea typeface="Cambria Math" panose="02040503050406030204" pitchFamily="18" charset="0"/>
                        </a:rPr>
                        <m:t>−5</m:t>
                      </m:r>
                    </m:oMath>
                  </m:oMathPara>
                </a14:m>
                <a:endParaRPr lang="fr-FR" sz="8000" b="0" dirty="0" smtClean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6AEFE931-52A0-4CBB-BCE6-3BA259590BA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1855304"/>
                <a:ext cx="9603275" cy="361104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7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1712317003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xmlns="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</p:spPr>
            <p:txBody>
              <a:bodyPr>
                <a:normAutofit fontScale="92500"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8000" i="0" smtClean="0">
                          <a:latin typeface="Cambria Math"/>
                        </a:rPr>
                        <m:t>C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alculer</m:t>
                      </m:r>
                      <m:r>
                        <a:rPr lang="fr-FR" sz="8000" b="0" i="0" smtClean="0">
                          <a:latin typeface="Cambria Math"/>
                        </a:rPr>
                        <m:t> 10 % </m:t>
                      </m:r>
                      <m:r>
                        <m:rPr>
                          <m:sty m:val="p"/>
                        </m:rPr>
                        <a:rPr lang="fr-FR" sz="8000" b="0" i="0" smtClean="0">
                          <a:latin typeface="Cambria Math"/>
                        </a:rPr>
                        <m:t>de</m:t>
                      </m:r>
                      <m:r>
                        <a:rPr lang="fr-FR" sz="8000" b="0" i="0" smtClean="0">
                          <a:latin typeface="Cambria Math"/>
                        </a:rPr>
                        <m:t> 35 €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344615"/>
                <a:ext cx="9603275" cy="3121731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8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91537997"/>
      </p:ext>
    </p:extLst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56</Words>
  <Application>Microsoft Office PowerPoint</Application>
  <PresentationFormat>Personnalisé</PresentationFormat>
  <Paragraphs>30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Galerie</vt:lpstr>
      <vt:lpstr>Test sur le calcul littéral et la proportionnalité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LE TEST EST TERMINE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durées, la proportionnalité et le calcul littéral</dc:title>
  <dc:creator>Cécile Onillon</dc:creator>
  <cp:lastModifiedBy>HP</cp:lastModifiedBy>
  <cp:revision>11</cp:revision>
  <dcterms:created xsi:type="dcterms:W3CDTF">2019-01-30T08:36:27Z</dcterms:created>
  <dcterms:modified xsi:type="dcterms:W3CDTF">2020-03-08T15:46:58Z</dcterms:modified>
</cp:coreProperties>
</file>