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255802-81C8-443D-AB30-0F5638E11423}" type="datetimeFigureOut">
              <a:rPr lang="fr-FR" smtClean="0"/>
              <a:pPr/>
              <a:t>16/12/2021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5E3391-F6F5-4F87-B114-750CBEFB16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Devoir commun 2022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Mathématiques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1480896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Nombres et calculs :</a:t>
            </a:r>
          </a:p>
          <a:p>
            <a:pPr lvl="1"/>
            <a:r>
              <a:rPr lang="fr-FR" dirty="0" smtClean="0"/>
              <a:t>Arithmétique : diviseurs, multiples, nombres premiers, décomposition en produit de facteurs premiers, fractions irréductibles</a:t>
            </a:r>
          </a:p>
          <a:p>
            <a:pPr lvl="1"/>
            <a:r>
              <a:rPr lang="fr-FR" dirty="0" smtClean="0"/>
              <a:t>Fractions </a:t>
            </a:r>
          </a:p>
          <a:p>
            <a:pPr lvl="1"/>
            <a:r>
              <a:rPr lang="fr-FR" dirty="0" smtClean="0"/>
              <a:t>Ecritures littérales : utiliser / produire une expression littérale, simple et double distributivité, …</a:t>
            </a:r>
          </a:p>
          <a:p>
            <a:pPr lvl="1"/>
            <a:endParaRPr lang="fr-FR" dirty="0"/>
          </a:p>
          <a:p>
            <a:r>
              <a:rPr lang="fr-FR" dirty="0" smtClean="0"/>
              <a:t>Grandeurs et mesures : </a:t>
            </a:r>
          </a:p>
          <a:p>
            <a:pPr lvl="1"/>
            <a:r>
              <a:rPr lang="fr-FR" dirty="0" smtClean="0"/>
              <a:t>Périmètres et aires</a:t>
            </a:r>
          </a:p>
          <a:p>
            <a:pPr lvl="1"/>
            <a:r>
              <a:rPr lang="fr-FR" dirty="0" smtClean="0"/>
              <a:t>Grandeurs composées (changements d’unités)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programme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02978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r>
              <a:rPr lang="fr-FR" dirty="0" smtClean="0"/>
              <a:t>Organisation et gestion de données : </a:t>
            </a:r>
          </a:p>
          <a:p>
            <a:pPr lvl="1"/>
            <a:r>
              <a:rPr lang="fr-FR" dirty="0" smtClean="0"/>
              <a:t>Proportionnalité : échelle, vitesse, pourcentage, …</a:t>
            </a:r>
          </a:p>
          <a:p>
            <a:pPr lvl="1"/>
            <a:r>
              <a:rPr lang="fr-FR" dirty="0" smtClean="0"/>
              <a:t>Connaître les formules de tableur</a:t>
            </a:r>
          </a:p>
          <a:p>
            <a:pPr marL="393192" lvl="1" indent="0">
              <a:buNone/>
            </a:pPr>
            <a:endParaRPr lang="fr-FR" dirty="0"/>
          </a:p>
          <a:p>
            <a:r>
              <a:rPr lang="fr-FR" dirty="0" smtClean="0"/>
              <a:t>Espace et géométrie :</a:t>
            </a:r>
          </a:p>
          <a:p>
            <a:pPr lvl="1"/>
            <a:r>
              <a:rPr lang="fr-FR" dirty="0" smtClean="0"/>
              <a:t>Le théorème de Thalès et sa réciproque</a:t>
            </a:r>
          </a:p>
          <a:p>
            <a:pPr lvl="1"/>
            <a:r>
              <a:rPr lang="fr-FR" dirty="0" smtClean="0"/>
              <a:t>Le théorème de Pythagore et sa réciproque</a:t>
            </a:r>
          </a:p>
          <a:p>
            <a:pPr lvl="1"/>
            <a:r>
              <a:rPr lang="fr-FR" dirty="0" smtClean="0"/>
              <a:t>Propriétés des figures géométriques : somme des angles d’un triangle, proriétés des quadrilatères, …</a:t>
            </a:r>
          </a:p>
          <a:p>
            <a:pPr lvl="1"/>
            <a:endParaRPr lang="fr-FR" dirty="0"/>
          </a:p>
          <a:p>
            <a:r>
              <a:rPr lang="fr-FR" dirty="0" smtClean="0"/>
              <a:t>Algorithmique et programmation : </a:t>
            </a:r>
          </a:p>
          <a:p>
            <a:pPr lvl="1"/>
            <a:r>
              <a:rPr lang="fr-FR" dirty="0" smtClean="0"/>
              <a:t>Comprendre un programme, modifier un programme, …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499679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Bon courage ! </a:t>
            </a:r>
            <a:r>
              <a:rPr lang="fr-FR" dirty="0" smtClean="0">
                <a:sym typeface="Wingdings" pitchFamily="2" charset="2"/>
              </a:rPr>
              <a:t> 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Date : Mardi </a:t>
            </a:r>
            <a:r>
              <a:rPr lang="fr-FR" dirty="0" smtClean="0"/>
              <a:t>25</a:t>
            </a:r>
            <a:r>
              <a:rPr lang="fr-FR" dirty="0" smtClean="0"/>
              <a:t> </a:t>
            </a:r>
            <a:r>
              <a:rPr lang="fr-FR" dirty="0" smtClean="0"/>
              <a:t>janvier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Durée : 2 heures (14h – 16h) 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Notation : 50 points </a:t>
            </a:r>
          </a:p>
          <a:p>
            <a:pPr marL="393192" lvl="1" indent="0">
              <a:buNone/>
            </a:pPr>
            <a:r>
              <a:rPr lang="fr-FR" dirty="0" smtClean="0"/>
              <a:t>100 points au brevet</a:t>
            </a:r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Organisation de l’épreuve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44567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y a entre 5 et 8 exercices.</a:t>
            </a:r>
          </a:p>
          <a:p>
            <a:endParaRPr lang="fr-FR" dirty="0" smtClean="0"/>
          </a:p>
          <a:p>
            <a:r>
              <a:rPr lang="fr-FR" dirty="0" smtClean="0"/>
              <a:t>Les exercices peuvent prendre différentes formes : exercices à prise d’initiative, questionnaire à choix multiples, …</a:t>
            </a:r>
          </a:p>
          <a:p>
            <a:endParaRPr lang="fr-FR" dirty="0"/>
          </a:p>
          <a:p>
            <a:r>
              <a:rPr lang="fr-FR" dirty="0" smtClean="0"/>
              <a:t>Les exercices peuvent s’appuyer sur des situations issues de la vie courante ou d’autres disciplines.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Les exercices du sujet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021246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07209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fr-FR" dirty="0" smtClean="0"/>
              <a:t>Pour vous organiser correctement, prévoyez environ :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5 minutes pour lire attentivement le sujet (cibler les exercices où vous êtes le plus à l’aise).</a:t>
            </a:r>
          </a:p>
          <a:p>
            <a:endParaRPr lang="fr-FR" dirty="0"/>
          </a:p>
          <a:p>
            <a:r>
              <a:rPr lang="fr-FR" dirty="0" smtClean="0"/>
              <a:t>10 à 25 minutes par exercice, selon sa longueur ou son nombre de points.</a:t>
            </a:r>
          </a:p>
          <a:p>
            <a:endParaRPr lang="fr-FR" dirty="0"/>
          </a:p>
          <a:p>
            <a:r>
              <a:rPr lang="fr-FR" dirty="0" smtClean="0"/>
              <a:t>5 à 10 minutes pour vous relire : mettre en évidence les résultats, effacer les ratures, vérifier l’orthographe.</a:t>
            </a:r>
          </a:p>
          <a:p>
            <a:endParaRPr lang="fr-FR" dirty="0" smtClean="0"/>
          </a:p>
          <a:p>
            <a:pPr>
              <a:buNone/>
            </a:pPr>
            <a:r>
              <a:rPr lang="fr-FR" b="1" dirty="0" smtClean="0"/>
              <a:t>Pensez à numéroter vos pages !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S’organiser correctement !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2836441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La calculatrice ! (avec les piles chargées) </a:t>
            </a:r>
          </a:p>
          <a:p>
            <a:endParaRPr lang="fr-FR" dirty="0"/>
          </a:p>
          <a:p>
            <a:r>
              <a:rPr lang="fr-FR" dirty="0" smtClean="0"/>
              <a:t>Le kit du bon géomètre : compas, règle, équerre et rapporteur.</a:t>
            </a:r>
          </a:p>
          <a:p>
            <a:endParaRPr lang="fr-FR" dirty="0"/>
          </a:p>
          <a:p>
            <a:r>
              <a:rPr lang="fr-FR" dirty="0" smtClean="0"/>
              <a:t>Trousse complète</a:t>
            </a:r>
          </a:p>
          <a:p>
            <a:endParaRPr lang="fr-FR" dirty="0" smtClean="0"/>
          </a:p>
          <a:p>
            <a:r>
              <a:rPr lang="fr-FR" dirty="0" smtClean="0"/>
              <a:t>Plusieurs feuilles doubles (seul le brouillon sera donné)</a:t>
            </a:r>
          </a:p>
          <a:p>
            <a:endParaRPr lang="fr-FR" dirty="0"/>
          </a:p>
          <a:p>
            <a:pPr marL="109728" indent="0">
              <a:buNone/>
            </a:pPr>
            <a:r>
              <a:rPr lang="fr-FR" dirty="0" smtClean="0"/>
              <a:t>ATTENTION : « l’utilisation des téléphones portables et, plus largement, de tout appareil permettant des échanges ou la consultation d’informations, est interdite. »</a:t>
            </a:r>
          </a:p>
          <a:p>
            <a:pPr marL="109728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Vous devrez le ranger éteint (même pas en veille) dans votre sac, lui-même déposé au fond de la salle.</a:t>
            </a: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Matériel pour l’épreuve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8015903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Prendre le temps de lire l’intégralité du sujet avant de commencer.</a:t>
            </a:r>
          </a:p>
          <a:p>
            <a:endParaRPr lang="fr-FR" dirty="0"/>
          </a:p>
          <a:p>
            <a:r>
              <a:rPr lang="fr-FR" dirty="0" smtClean="0"/>
              <a:t>Commencer par les exercices avec lesquels vous êtes le plus à l’aise afin de prendre confiance en vous et de gagner tout de suite des points !</a:t>
            </a:r>
          </a:p>
          <a:p>
            <a:endParaRPr lang="fr-FR" dirty="0"/>
          </a:p>
          <a:p>
            <a:r>
              <a:rPr lang="fr-FR" dirty="0" smtClean="0"/>
              <a:t>Gérer correctement son temps (prévoir le temps de relecture).</a:t>
            </a:r>
          </a:p>
          <a:p>
            <a:endParaRPr lang="fr-FR" dirty="0"/>
          </a:p>
          <a:p>
            <a:r>
              <a:rPr lang="fr-FR" dirty="0" smtClean="0"/>
              <a:t>Utiliser les feuilles de brouillon pour faire des calculs ou tracer des figures.</a:t>
            </a:r>
          </a:p>
          <a:p>
            <a:endParaRPr lang="fr-FR" dirty="0"/>
          </a:p>
          <a:p>
            <a:r>
              <a:rPr lang="fr-FR" dirty="0" smtClean="0"/>
              <a:t>Pour les QCM, bien observer les réponses proposées et si nécessaire faire les calculs.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La méthode pour réussir : avoir de l’organisation …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699262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Enoncer clairement les théorèmes utilisés avec leurs hypothèses. Quelques exemples : </a:t>
            </a:r>
          </a:p>
          <a:p>
            <a:pPr lvl="1"/>
            <a:r>
              <a:rPr lang="fr-FR" dirty="0" smtClean="0"/>
              <a:t>Pour utiliser le théorème de Pythagore, il faut travailler dans un triangle rectangle.</a:t>
            </a:r>
          </a:p>
          <a:p>
            <a:pPr lvl="1"/>
            <a:r>
              <a:rPr lang="fr-FR" dirty="0" smtClean="0"/>
              <a:t>Pour utiliser le théorème de Thalès, vous devez avoir des droites parallèles.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En géométrie, compléter les mesures données par l’énoncé sur la figure si elle est fournie dans le sujet.</a:t>
            </a:r>
          </a:p>
          <a:p>
            <a:endParaRPr lang="fr-FR" dirty="0"/>
          </a:p>
          <a:p>
            <a:r>
              <a:rPr lang="fr-FR" dirty="0"/>
              <a:t>T</a:t>
            </a:r>
            <a:r>
              <a:rPr lang="fr-FR" dirty="0" smtClean="0"/>
              <a:t>raiter les questions d’un exercice les unes après les autres. Si vous séchez sur une question, passez à la suite (en laissant de la place) en considérant le résultat comme démontré. ATTENTION : parfois, le résultat d’une question peut apparaître plus loin.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… de la rigueur,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1650007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 l’on vous demande de montrer qu’un triangle est rectangle, c’est qu’il l’est ! </a:t>
            </a:r>
          </a:p>
          <a:p>
            <a:endParaRPr lang="fr-FR" dirty="0"/>
          </a:p>
          <a:p>
            <a:r>
              <a:rPr lang="fr-FR" dirty="0" smtClean="0"/>
              <a:t>De même dans un QCM, si vos calculs ne mènent à aucune des réponses proposées, vous devez chercher l’erreur. 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Si en calculant le prix d’un pain au chocolat par exemple, vous trouvez 256 €, interrogez-vous !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…de la cohérence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856212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Attention à l’orthographe notamment ceux des mathématiciens : Thalès</a:t>
            </a:r>
            <a:r>
              <a:rPr lang="fr-FR" dirty="0"/>
              <a:t> </a:t>
            </a:r>
            <a:r>
              <a:rPr lang="fr-FR" dirty="0" smtClean="0"/>
              <a:t>et Pythagore.</a:t>
            </a:r>
          </a:p>
          <a:p>
            <a:endParaRPr lang="fr-FR" dirty="0"/>
          </a:p>
          <a:p>
            <a:r>
              <a:rPr lang="fr-FR" dirty="0" smtClean="0"/>
              <a:t>Evitez les ratures ou les « pâtés » de correcteur.</a:t>
            </a:r>
          </a:p>
          <a:p>
            <a:endParaRPr lang="fr-FR" dirty="0"/>
          </a:p>
          <a:p>
            <a:r>
              <a:rPr lang="fr-FR" dirty="0" smtClean="0"/>
              <a:t>Soulignez ou encadrez vos résultats.</a:t>
            </a:r>
          </a:p>
          <a:p>
            <a:endParaRPr lang="fr-FR" b="1" dirty="0"/>
          </a:p>
          <a:p>
            <a:r>
              <a:rPr lang="fr-FR" b="1" dirty="0" smtClean="0"/>
              <a:t>Notez bien les numéros des exercices et des questions.</a:t>
            </a:r>
          </a:p>
          <a:p>
            <a:endParaRPr lang="fr-FR" dirty="0"/>
          </a:p>
          <a:p>
            <a:r>
              <a:rPr lang="fr-FR" dirty="0" smtClean="0"/>
              <a:t>Rédigez vos réponses.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 et du soin !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004199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</TotalTime>
  <Words>602</Words>
  <Application>Microsoft Office PowerPoint</Application>
  <PresentationFormat>Affichage à l'écran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Rotonde</vt:lpstr>
      <vt:lpstr>Devoir commun 2022</vt:lpstr>
      <vt:lpstr>Organisation de l’épreuve</vt:lpstr>
      <vt:lpstr>Les exercices du sujet</vt:lpstr>
      <vt:lpstr>S’organiser correctement !</vt:lpstr>
      <vt:lpstr>Matériel pour l’épreuve</vt:lpstr>
      <vt:lpstr>La méthode pour réussir : avoir de l’organisation …</vt:lpstr>
      <vt:lpstr>… de la rigueur,</vt:lpstr>
      <vt:lpstr>…de la cohérence </vt:lpstr>
      <vt:lpstr> et du soin !</vt:lpstr>
      <vt:lpstr>Le programme</vt:lpstr>
      <vt:lpstr>Diapositive 11</vt:lpstr>
      <vt:lpstr>Bon courage ! 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Brevet Blanc 2017</dc:title>
  <dc:creator>Kévin</dc:creator>
  <cp:lastModifiedBy>HP</cp:lastModifiedBy>
  <cp:revision>25</cp:revision>
  <dcterms:created xsi:type="dcterms:W3CDTF">2017-04-03T13:42:29Z</dcterms:created>
  <dcterms:modified xsi:type="dcterms:W3CDTF">2021-12-16T14:11:47Z</dcterms:modified>
</cp:coreProperties>
</file>