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9" r:id="rId4"/>
    <p:sldId id="277" r:id="rId5"/>
    <p:sldId id="274" r:id="rId6"/>
    <p:sldId id="280" r:id="rId7"/>
    <p:sldId id="292" r:id="rId8"/>
    <p:sldId id="260" r:id="rId9"/>
    <p:sldId id="281" r:id="rId10"/>
    <p:sldId id="270" r:id="rId11"/>
    <p:sldId id="283" r:id="rId12"/>
    <p:sldId id="284" r:id="rId13"/>
    <p:sldId id="272" r:id="rId14"/>
    <p:sldId id="285" r:id="rId15"/>
    <p:sldId id="286" r:id="rId16"/>
    <p:sldId id="287" r:id="rId17"/>
    <p:sldId id="288" r:id="rId18"/>
    <p:sldId id="289" r:id="rId19"/>
    <p:sldId id="290" r:id="rId20"/>
    <p:sldId id="261" r:id="rId21"/>
    <p:sldId id="271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639" cy="495817"/>
          </a:xfrm>
          <a:prstGeom prst="rect">
            <a:avLst/>
          </a:prstGeom>
          <a:noFill/>
          <a:ln>
            <a:noFill/>
          </a:ln>
        </p:spPr>
        <p:txBody>
          <a:bodyPr vert="horz" wrap="none" lIns="86833" tIns="43417" rIns="86833" bIns="43417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tabLst>
                <a:tab pos="0" algn="l"/>
                <a:tab pos="433122" algn="l"/>
                <a:tab pos="866592" algn="l"/>
                <a:tab pos="1300063" algn="l"/>
                <a:tab pos="1733533" algn="l"/>
                <a:tab pos="2167003" algn="l"/>
                <a:tab pos="2600473" algn="l"/>
                <a:tab pos="3033943" algn="l"/>
                <a:tab pos="3467413" algn="l"/>
                <a:tab pos="3900882" algn="l"/>
                <a:tab pos="4334353" algn="l"/>
                <a:tab pos="4767822" algn="l"/>
                <a:tab pos="5201293" algn="l"/>
                <a:tab pos="5634763" algn="l"/>
                <a:tab pos="6068233" algn="l"/>
                <a:tab pos="6501703" algn="l"/>
                <a:tab pos="6935174" algn="l"/>
                <a:tab pos="7368644" algn="l"/>
                <a:tab pos="7802113" algn="l"/>
                <a:tab pos="8235584" algn="l"/>
                <a:tab pos="8669054" algn="l"/>
              </a:tabLst>
              <a:defRPr sz="1400"/>
            </a:pPr>
            <a:endParaRPr lang="fr-FR" sz="1400" dirty="0"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47595" y="0"/>
            <a:ext cx="2949639" cy="495817"/>
          </a:xfrm>
          <a:prstGeom prst="rect">
            <a:avLst/>
          </a:prstGeom>
          <a:noFill/>
          <a:ln>
            <a:noFill/>
          </a:ln>
        </p:spPr>
        <p:txBody>
          <a:bodyPr vert="horz" wrap="none" lIns="86833" tIns="43417" rIns="86833" bIns="43417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r">
              <a:tabLst>
                <a:tab pos="0" algn="l"/>
                <a:tab pos="433122" algn="l"/>
                <a:tab pos="866592" algn="l"/>
                <a:tab pos="1300063" algn="l"/>
                <a:tab pos="1733533" algn="l"/>
                <a:tab pos="2167003" algn="l"/>
                <a:tab pos="2600473" algn="l"/>
                <a:tab pos="3033943" algn="l"/>
                <a:tab pos="3467413" algn="l"/>
                <a:tab pos="3900882" algn="l"/>
                <a:tab pos="4334353" algn="l"/>
                <a:tab pos="4767822" algn="l"/>
                <a:tab pos="5201293" algn="l"/>
                <a:tab pos="5634763" algn="l"/>
                <a:tab pos="6068233" algn="l"/>
                <a:tab pos="6501703" algn="l"/>
                <a:tab pos="6935174" algn="l"/>
                <a:tab pos="7368644" algn="l"/>
                <a:tab pos="7802113" algn="l"/>
                <a:tab pos="8235584" algn="l"/>
                <a:tab pos="8669054" algn="l"/>
              </a:tabLst>
              <a:defRPr sz="1400"/>
            </a:pPr>
            <a:endParaRPr lang="fr-FR" sz="1400" dirty="0"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9430653"/>
            <a:ext cx="2949639" cy="495817"/>
          </a:xfrm>
          <a:prstGeom prst="rect">
            <a:avLst/>
          </a:prstGeom>
          <a:noFill/>
          <a:ln>
            <a:noFill/>
          </a:ln>
        </p:spPr>
        <p:txBody>
          <a:bodyPr vert="horz" wrap="none" lIns="86833" tIns="43417" rIns="86833" bIns="43417" anchor="b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tabLst>
                <a:tab pos="0" algn="l"/>
                <a:tab pos="433122" algn="l"/>
                <a:tab pos="866592" algn="l"/>
                <a:tab pos="1300063" algn="l"/>
                <a:tab pos="1733533" algn="l"/>
                <a:tab pos="2167003" algn="l"/>
                <a:tab pos="2600473" algn="l"/>
                <a:tab pos="3033943" algn="l"/>
                <a:tab pos="3467413" algn="l"/>
                <a:tab pos="3900882" algn="l"/>
                <a:tab pos="4334353" algn="l"/>
                <a:tab pos="4767822" algn="l"/>
                <a:tab pos="5201293" algn="l"/>
                <a:tab pos="5634763" algn="l"/>
                <a:tab pos="6068233" algn="l"/>
                <a:tab pos="6501703" algn="l"/>
                <a:tab pos="6935174" algn="l"/>
                <a:tab pos="7368644" algn="l"/>
                <a:tab pos="7802113" algn="l"/>
                <a:tab pos="8235584" algn="l"/>
                <a:tab pos="8669054" algn="l"/>
              </a:tabLst>
              <a:defRPr sz="1400"/>
            </a:pPr>
            <a:endParaRPr lang="fr-FR" sz="1400" dirty="0"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47595" y="9430653"/>
            <a:ext cx="2949639" cy="495817"/>
          </a:xfrm>
          <a:prstGeom prst="rect">
            <a:avLst/>
          </a:prstGeom>
          <a:noFill/>
          <a:ln>
            <a:noFill/>
          </a:ln>
        </p:spPr>
        <p:txBody>
          <a:bodyPr vert="horz" wrap="none" lIns="86833" tIns="43417" rIns="86833" bIns="43417" anchor="b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r">
              <a:tabLst>
                <a:tab pos="0" algn="l"/>
                <a:tab pos="433122" algn="l"/>
                <a:tab pos="866592" algn="l"/>
                <a:tab pos="1300063" algn="l"/>
                <a:tab pos="1733533" algn="l"/>
                <a:tab pos="2167003" algn="l"/>
                <a:tab pos="2600473" algn="l"/>
                <a:tab pos="3033943" algn="l"/>
                <a:tab pos="3467413" algn="l"/>
                <a:tab pos="3900882" algn="l"/>
                <a:tab pos="4334353" algn="l"/>
                <a:tab pos="4767822" algn="l"/>
                <a:tab pos="5201293" algn="l"/>
                <a:tab pos="5634763" algn="l"/>
                <a:tab pos="6068233" algn="l"/>
                <a:tab pos="6501703" algn="l"/>
                <a:tab pos="6935174" algn="l"/>
                <a:tab pos="7368644" algn="l"/>
                <a:tab pos="7802113" algn="l"/>
                <a:tab pos="8235584" algn="l"/>
                <a:tab pos="8669054" algn="l"/>
              </a:tabLst>
              <a:defRPr sz="1400"/>
            </a:pPr>
            <a:fld id="{742D46CC-6091-40A2-B8B6-76AA28621B09}" type="slidenum">
              <a:rPr/>
              <a:pPr algn="r">
                <a:tabLst>
                  <a:tab pos="0" algn="l"/>
                  <a:tab pos="433122" algn="l"/>
                  <a:tab pos="866592" algn="l"/>
                  <a:tab pos="1300063" algn="l"/>
                  <a:tab pos="1733533" algn="l"/>
                  <a:tab pos="2167003" algn="l"/>
                  <a:tab pos="2600473" algn="l"/>
                  <a:tab pos="3033943" algn="l"/>
                  <a:tab pos="3467413" algn="l"/>
                  <a:tab pos="3900882" algn="l"/>
                  <a:tab pos="4334353" algn="l"/>
                  <a:tab pos="4767822" algn="l"/>
                  <a:tab pos="5201293" algn="l"/>
                  <a:tab pos="5634763" algn="l"/>
                  <a:tab pos="6068233" algn="l"/>
                  <a:tab pos="6501703" algn="l"/>
                  <a:tab pos="6935174" algn="l"/>
                  <a:tab pos="7368644" algn="l"/>
                  <a:tab pos="7802113" algn="l"/>
                  <a:tab pos="8235584" algn="l"/>
                  <a:tab pos="8669054" algn="l"/>
                </a:tabLst>
                <a:defRPr sz="1400"/>
              </a:pPr>
              <a:t>‹N°›</a:t>
            </a:fld>
            <a:endParaRPr lang="fr-FR" sz="1400" dirty="0"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1" y="0"/>
            <a:ext cx="6797579" cy="9926819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33" tIns="43417" rIns="86833" bIns="43417" anchor="ctr" anchorCtr="1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33122" algn="l"/>
                <a:tab pos="866592" algn="l"/>
                <a:tab pos="1300063" algn="l"/>
                <a:tab pos="1733533" algn="l"/>
                <a:tab pos="2167003" algn="l"/>
                <a:tab pos="2600473" algn="l"/>
                <a:tab pos="3033943" algn="l"/>
                <a:tab pos="3467413" algn="l"/>
                <a:tab pos="3900882" algn="l"/>
                <a:tab pos="4334353" algn="l"/>
                <a:tab pos="4767822" algn="l"/>
                <a:tab pos="5201293" algn="l"/>
                <a:tab pos="5634763" algn="l"/>
                <a:tab pos="6068233" algn="l"/>
                <a:tab pos="6501703" algn="l"/>
                <a:tab pos="6935174" algn="l"/>
                <a:tab pos="7368644" algn="l"/>
                <a:tab pos="7802113" algn="l"/>
                <a:tab pos="8235584" algn="l"/>
                <a:tab pos="8669054" algn="l"/>
              </a:tabLst>
            </a:pPr>
            <a:endParaRPr lang="fr-FR" sz="17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" y="1"/>
            <a:ext cx="6797579" cy="992647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33" tIns="45153" rIns="86833" bIns="45153" anchor="ctr" anchorCtr="0" compatLnSpc="0"/>
          <a:lstStyle/>
          <a:p>
            <a:pPr lvl="0" rtl="0" hangingPunct="0">
              <a:buNone/>
              <a:tabLst/>
            </a:pPr>
            <a:endParaRPr lang="fr-FR" sz="2300" dirty="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1" y="1"/>
            <a:ext cx="6797579" cy="992647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33" tIns="45153" rIns="86833" bIns="45153" anchor="ctr" anchorCtr="0" compatLnSpc="0"/>
          <a:lstStyle/>
          <a:p>
            <a:pPr lvl="0" rtl="0" hangingPunct="0">
              <a:buNone/>
              <a:tabLst/>
            </a:pPr>
            <a:endParaRPr lang="fr-FR" sz="2300" dirty="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1" y="1"/>
            <a:ext cx="6797579" cy="992647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33" tIns="45153" rIns="86833" bIns="45153" anchor="ctr" anchorCtr="0" compatLnSpc="0"/>
          <a:lstStyle/>
          <a:p>
            <a:pPr lvl="0" rtl="0" hangingPunct="0">
              <a:buNone/>
              <a:tabLst/>
            </a:pPr>
            <a:endParaRPr lang="fr-FR" sz="2300" dirty="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1" y="1"/>
            <a:ext cx="6797579" cy="992647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33" tIns="45153" rIns="86833" bIns="45153" anchor="ctr" anchorCtr="0" compatLnSpc="0"/>
          <a:lstStyle/>
          <a:p>
            <a:pPr lvl="0" rtl="0" hangingPunct="0">
              <a:buNone/>
              <a:tabLst/>
            </a:pPr>
            <a:endParaRPr lang="fr-FR" sz="2300" dirty="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1" y="1"/>
            <a:ext cx="6797579" cy="992647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33" tIns="45153" rIns="86833" bIns="45153" anchor="ctr" anchorCtr="0" compatLnSpc="0"/>
          <a:lstStyle/>
          <a:p>
            <a:pPr lvl="0" rtl="0" hangingPunct="0">
              <a:buNone/>
              <a:tabLst/>
            </a:pPr>
            <a:endParaRPr lang="fr-FR" sz="2300" dirty="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1" y="1"/>
            <a:ext cx="6797579" cy="992647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33" tIns="45153" rIns="86833" bIns="45153" anchor="ctr" anchorCtr="0" compatLnSpc="0"/>
          <a:lstStyle/>
          <a:p>
            <a:pPr lvl="0" rtl="0" hangingPunct="0">
              <a:buNone/>
              <a:tabLst/>
            </a:pPr>
            <a:endParaRPr lang="fr-FR" sz="2300" dirty="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9" name="Espace réservé de l'en-tête 8"/>
          <p:cNvSpPr txBox="1">
            <a:spLocks noGrp="1"/>
          </p:cNvSpPr>
          <p:nvPr>
            <p:ph type="hdr" sz="quarter"/>
          </p:nvPr>
        </p:nvSpPr>
        <p:spPr>
          <a:xfrm>
            <a:off x="0" y="-349"/>
            <a:ext cx="2936885" cy="486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9" tIns="45500" rIns="91349" bIns="455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33122" algn="l"/>
                <a:tab pos="866592" algn="l"/>
                <a:tab pos="1300063" algn="l"/>
                <a:tab pos="1733533" algn="l"/>
                <a:tab pos="2167003" algn="l"/>
                <a:tab pos="2600473" algn="l"/>
                <a:tab pos="3033943" algn="l"/>
                <a:tab pos="3467413" algn="l"/>
                <a:tab pos="3900882" algn="l"/>
                <a:tab pos="4334353" algn="l"/>
                <a:tab pos="4767822" algn="l"/>
                <a:tab pos="5201293" algn="l"/>
                <a:tab pos="5634763" algn="l"/>
                <a:tab pos="6068233" algn="l"/>
                <a:tab pos="6501703" algn="l"/>
                <a:tab pos="6935174" algn="l"/>
                <a:tab pos="7368644" algn="l"/>
                <a:tab pos="7802113" algn="l"/>
                <a:tab pos="8235584" algn="l"/>
                <a:tab pos="8669054" algn="l"/>
              </a:tabLst>
              <a:def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0" name="Espace réservé de la date 9"/>
          <p:cNvSpPr txBox="1">
            <a:spLocks noGrp="1"/>
          </p:cNvSpPr>
          <p:nvPr>
            <p:ph type="dt" idx="1"/>
          </p:nvPr>
        </p:nvSpPr>
        <p:spPr>
          <a:xfrm>
            <a:off x="3850009" y="-349"/>
            <a:ext cx="2936540" cy="486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9" tIns="45500" rIns="91349" bIns="45500" anchor="t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33122" algn="l"/>
                <a:tab pos="866592" algn="l"/>
                <a:tab pos="1300063" algn="l"/>
                <a:tab pos="1733533" algn="l"/>
                <a:tab pos="2167003" algn="l"/>
                <a:tab pos="2600473" algn="l"/>
                <a:tab pos="3033943" algn="l"/>
                <a:tab pos="3467413" algn="l"/>
                <a:tab pos="3900882" algn="l"/>
                <a:tab pos="4334353" algn="l"/>
                <a:tab pos="4767822" algn="l"/>
                <a:tab pos="5201293" algn="l"/>
                <a:tab pos="5634763" algn="l"/>
                <a:tab pos="6068233" algn="l"/>
                <a:tab pos="6501703" algn="l"/>
                <a:tab pos="6935174" algn="l"/>
                <a:tab pos="7368644" algn="l"/>
                <a:tab pos="7802113" algn="l"/>
                <a:tab pos="8235584" algn="l"/>
                <a:tab pos="8669054" algn="l"/>
              </a:tabLst>
              <a:def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1" name="Espace réservé de l'image des diapositives 10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46650" cy="371157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12" name="Espace réservé des commentaires 11"/>
          <p:cNvSpPr txBox="1">
            <a:spLocks noGrp="1"/>
          </p:cNvSpPr>
          <p:nvPr>
            <p:ph type="body" sz="quarter" idx="3"/>
          </p:nvPr>
        </p:nvSpPr>
        <p:spPr>
          <a:xfrm>
            <a:off x="681138" y="4714803"/>
            <a:ext cx="5426343" cy="445781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  <p:sp>
        <p:nvSpPr>
          <p:cNvPr id="13" name="Espace réservé du pied de page 12"/>
          <p:cNvSpPr txBox="1">
            <a:spLocks noGrp="1"/>
          </p:cNvSpPr>
          <p:nvPr>
            <p:ph type="ftr" sz="quarter" idx="4"/>
          </p:nvPr>
        </p:nvSpPr>
        <p:spPr>
          <a:xfrm>
            <a:off x="0" y="9428907"/>
            <a:ext cx="2936885" cy="487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9" tIns="45500" rIns="91349" bIns="455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33122" algn="l"/>
                <a:tab pos="866592" algn="l"/>
                <a:tab pos="1300063" algn="l"/>
                <a:tab pos="1733533" algn="l"/>
                <a:tab pos="2167003" algn="l"/>
                <a:tab pos="2600473" algn="l"/>
                <a:tab pos="3033943" algn="l"/>
                <a:tab pos="3467413" algn="l"/>
                <a:tab pos="3900882" algn="l"/>
                <a:tab pos="4334353" algn="l"/>
                <a:tab pos="4767822" algn="l"/>
                <a:tab pos="5201293" algn="l"/>
                <a:tab pos="5634763" algn="l"/>
                <a:tab pos="6068233" algn="l"/>
                <a:tab pos="6501703" algn="l"/>
                <a:tab pos="6935174" algn="l"/>
                <a:tab pos="7368644" algn="l"/>
                <a:tab pos="7802113" algn="l"/>
                <a:tab pos="8235584" algn="l"/>
                <a:tab pos="8669054" algn="l"/>
              </a:tabLst>
              <a:def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14" name="Espace réservé du numéro de diapositive 13"/>
          <p:cNvSpPr txBox="1">
            <a:spLocks noGrp="1"/>
          </p:cNvSpPr>
          <p:nvPr>
            <p:ph type="sldNum" sz="quarter" idx="5"/>
          </p:nvPr>
        </p:nvSpPr>
        <p:spPr>
          <a:xfrm>
            <a:off x="3850009" y="9428907"/>
            <a:ext cx="2936540" cy="487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9" tIns="45500" rIns="91349" bIns="455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33122" algn="l"/>
                <a:tab pos="866592" algn="l"/>
                <a:tab pos="1300063" algn="l"/>
                <a:tab pos="1733533" algn="l"/>
                <a:tab pos="2167003" algn="l"/>
                <a:tab pos="2600473" algn="l"/>
                <a:tab pos="3033943" algn="l"/>
                <a:tab pos="3467413" algn="l"/>
                <a:tab pos="3900882" algn="l"/>
                <a:tab pos="4334353" algn="l"/>
                <a:tab pos="4767822" algn="l"/>
                <a:tab pos="5201293" algn="l"/>
                <a:tab pos="5634763" algn="l"/>
                <a:tab pos="6068233" algn="l"/>
                <a:tab pos="6501703" algn="l"/>
                <a:tab pos="6935174" algn="l"/>
                <a:tab pos="7368644" algn="l"/>
                <a:tab pos="7802113" algn="l"/>
                <a:tab pos="8235584" algn="l"/>
                <a:tab pos="8669054" algn="l"/>
              </a:tabLst>
              <a:def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10931405-4357-47AE-AA16-404463722592}" type="slidenum">
              <a:rPr/>
              <a:pPr lvl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fr-FR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0938" cy="37211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0792" y="4714803"/>
            <a:ext cx="5435650" cy="4467243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0938" cy="37211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0792" y="4714803"/>
            <a:ext cx="5435650" cy="4467243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46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0938" cy="37211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0792" y="4714803"/>
            <a:ext cx="5435650" cy="4467243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 kern="1200"/>
          </a:p>
        </p:txBody>
      </p:sp>
    </p:spTree>
    <p:extLst>
      <p:ext uri="{BB962C8B-B14F-4D97-AF65-F5344CB8AC3E}">
        <p14:creationId xmlns:p14="http://schemas.microsoft.com/office/powerpoint/2010/main" val="349662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0938" cy="37211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0792" y="4714803"/>
            <a:ext cx="5435650" cy="4467243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0938" cy="37211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0792" y="4714803"/>
            <a:ext cx="5435650" cy="4467243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448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0938" cy="37211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0792" y="4714803"/>
            <a:ext cx="5435650" cy="4467243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42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0938" cy="37211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0792" y="4714803"/>
            <a:ext cx="5435650" cy="4467243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29DF1D-C1ED-44CD-8013-409B80D56E12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0EDF75-A472-4906-9AA1-4EC76FB00843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50088" y="-317500"/>
            <a:ext cx="1976437" cy="58943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6013" y="-317500"/>
            <a:ext cx="5781675" cy="58943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6A9075-9F92-4EE2-A7BD-D5EBC7A04B3E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7019A3-6ECB-47F3-8239-9381B8FB6A2B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41F869-3E5A-4348-846D-03F8F9BC787F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2EB44B-6224-4B5B-9598-7A94A88C37C8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8B204E-4786-4740-B1E2-0CD65E358DA7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1CE255-281D-4946-A060-B0C4BCAB0A54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B8EA1C-B481-4784-838E-0A2DAAAD1947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E429A4-1FF8-4FB6-A31E-0BC0A3D6F4CA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689C75-63C8-4DCF-8149-917E71EA40CA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395873-049F-436C-8AB5-CCE16C4AE1DC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E5A22C-8F15-4FF2-8A7E-571E32D19C5C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988BB9-096F-4742-9A5A-9CF102ECDD48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3050" y="1166813"/>
            <a:ext cx="2054225" cy="441483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66813"/>
            <a:ext cx="6013450" cy="44148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52AAFB-2836-4F33-80AE-7189CF8025B3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5CE300-4921-4CF1-8BC2-DEE9F4438A5A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3637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72050" y="1600200"/>
            <a:ext cx="3705225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3D7647-DCD3-42C2-914D-A3991621D87F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6A1CE3-F853-4118-89F3-26119A1A5608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3BD645-8F1A-42CE-A53D-FCC72DA042D7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DE3C16-EDB4-4E4F-ABA4-2FF845FDD036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B885AE-BAC5-42B8-A559-F6E96A0D0F74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03C84E-060F-49B2-A6B8-C44A4A7F3C74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Pictures/1000000000000DB4000009B0F82D093E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Pictures/1000000000000DB4000009B06139E83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2101680" y="-317880"/>
            <a:ext cx="692496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1116000" y="1600200"/>
            <a:ext cx="7561440" cy="3976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fr-FR" sz="2400" b="0" i="1" u="none" strike="noStrike" baseline="0">
                <a:ln>
                  <a:noFill/>
                </a:ln>
                <a:solidFill>
                  <a:srgbClr val="B41450"/>
                </a:solidFill>
                <a:latin typeface="Univers ExtendedPS" pitchFamily="34"/>
                <a:ea typeface="Microsoft YaHei" pitchFamily="2"/>
                <a:cs typeface="Microsoft YaHei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fr-FR" sz="2400" b="0" i="1" u="none" strike="noStrike" baseline="0">
                <a:ln>
                  <a:noFill/>
                </a:ln>
                <a:solidFill>
                  <a:srgbClr val="B41450"/>
                </a:solidFill>
                <a:latin typeface="Univers ExtendedPS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Univers Extended" pitchFamily="34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fr-FR" sz="1800" b="0" i="0" u="none" strike="noStrike" baseline="0">
                <a:ln>
                  <a:noFill/>
                </a:ln>
                <a:solidFill>
                  <a:srgbClr val="EA641F"/>
                </a:solidFill>
                <a:latin typeface="Univers" pitchFamily="34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24000" cy="466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800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3720" y="6245280"/>
            <a:ext cx="2886120" cy="466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800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5280"/>
            <a:ext cx="2124360" cy="466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fr-FR" sz="1800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B5689187-6673-47B0-82E5-450EEDB79B19}" type="slidenum">
              <a:rPr/>
              <a:pPr lvl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fr-FR" sz="4400" b="0" i="0" u="none" strike="noStrike" baseline="0">
          <a:ln>
            <a:noFill/>
          </a:ln>
          <a:solidFill>
            <a:srgbClr val="1B7E90"/>
          </a:solidFill>
          <a:latin typeface="Industria Solid" pitchFamily="34"/>
          <a:ea typeface="Microsoft YaHei" pitchFamily="2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fr-FR" sz="2400" b="0" i="1" u="none" strike="noStrike" baseline="0">
          <a:ln>
            <a:noFill/>
          </a:ln>
          <a:solidFill>
            <a:srgbClr val="B41450"/>
          </a:solidFill>
          <a:latin typeface="Univers ExtendedPS" pitchFamily="34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2128320" y="1166040"/>
            <a:ext cx="5386680" cy="21049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24000" cy="466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fr-FR" sz="1400" kern="1200"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3"/>
          </p:nvPr>
        </p:nvSpPr>
        <p:spPr>
          <a:xfrm>
            <a:off x="3123720" y="6245280"/>
            <a:ext cx="2886120" cy="466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fr-FR" sz="1400" kern="1200"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5280"/>
            <a:ext cx="2124360" cy="466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fr-FR" sz="1400" kern="1200"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6FA176D6-3EC2-4D24-9F10-874A0A689CB1}" type="slidenum">
              <a:rPr/>
              <a:pPr lvl="0"/>
              <a:t>‹N°›</a:t>
            </a:fld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0240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fr-FR" sz="2400" b="0" i="1" u="none" strike="noStrike" kern="1200" baseline="0">
                <a:ln>
                  <a:noFill/>
                </a:ln>
                <a:solidFill>
                  <a:srgbClr val="B41450"/>
                </a:solidFill>
                <a:latin typeface="Univers ExtendedPS" pitchFamily="34"/>
                <a:ea typeface="Microsoft YaHei" pitchFamily="2"/>
                <a:cs typeface="Microsoft YaHei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fr-FR" sz="2400" b="0" i="1" u="none" strike="noStrike" kern="1200" baseline="0">
                <a:ln>
                  <a:noFill/>
                </a:ln>
                <a:solidFill>
                  <a:srgbClr val="B41450"/>
                </a:solidFill>
                <a:latin typeface="Univers ExtendedPS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fr-FR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Univers Extended" pitchFamily="34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fr-FR" sz="1800" b="0" i="0" u="none" strike="noStrike" kern="1200" baseline="0">
                <a:ln>
                  <a:noFill/>
                </a:ln>
                <a:solidFill>
                  <a:srgbClr val="EA641F"/>
                </a:solidFill>
                <a:latin typeface="Univers" pitchFamily="34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fr-F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fr-F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icrosoft YaHei" pitchFamily="2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indent="0" algn="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fr-FR" sz="4400" b="0" i="0" u="none" strike="noStrike" kern="1200" baseline="0">
          <a:ln>
            <a:noFill/>
          </a:ln>
          <a:solidFill>
            <a:srgbClr val="1B7E90"/>
          </a:solidFill>
          <a:latin typeface="Industria Solid" pitchFamily="34"/>
          <a:ea typeface="Microsoft YaHei" pitchFamily="2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fr-FR" sz="2400" b="0" i="1" u="none" strike="noStrike" kern="1200" baseline="0">
          <a:ln>
            <a:noFill/>
          </a:ln>
          <a:solidFill>
            <a:srgbClr val="B41450"/>
          </a:solidFill>
          <a:latin typeface="Univers ExtendedPS" pitchFamily="34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1510919" y="1276307"/>
            <a:ext cx="7272360" cy="710067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ctr"/>
            <a:r>
              <a:rPr lang="fr-FR" sz="4000" dirty="0"/>
              <a:t> </a:t>
            </a:r>
            <a:r>
              <a:rPr lang="fr-FR" sz="4000" dirty="0" smtClean="0"/>
              <a:t>Que faire après la 3</a:t>
            </a:r>
            <a:r>
              <a:rPr lang="fr-FR" sz="4000" baseline="30000" dirty="0" smtClean="0"/>
              <a:t>ième</a:t>
            </a:r>
            <a:r>
              <a:rPr lang="fr-FR" sz="4000" dirty="0" smtClean="0"/>
              <a:t> ?</a:t>
            </a:r>
            <a:endParaRPr lang="fr-FR" sz="4000" dirty="0"/>
          </a:p>
        </p:txBody>
      </p:sp>
      <p:sp>
        <p:nvSpPr>
          <p:cNvPr id="4" name="Sous-titre 3"/>
          <p:cNvSpPr txBox="1">
            <a:spLocks noGrp="1"/>
          </p:cNvSpPr>
          <p:nvPr>
            <p:ph type="subTitle" idx="4294967295"/>
          </p:nvPr>
        </p:nvSpPr>
        <p:spPr>
          <a:xfrm>
            <a:off x="1619672" y="1986374"/>
            <a:ext cx="7163607" cy="3980520"/>
          </a:xfrm>
        </p:spPr>
        <p:txBody>
          <a:bodyPr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spcBef>
                <a:spcPts val="499"/>
              </a:spcBef>
            </a:pPr>
            <a:r>
              <a:rPr lang="fr-FR" sz="2000" dirty="0" smtClean="0"/>
              <a:t>UN CAP</a:t>
            </a:r>
          </a:p>
          <a:p>
            <a:pPr algn="ctr">
              <a:spcBef>
                <a:spcPts val="499"/>
              </a:spcBef>
            </a:pPr>
            <a:r>
              <a:rPr lang="fr-FR" sz="2000" dirty="0" smtClean="0"/>
              <a:t>UNE SECONDE </a:t>
            </a:r>
          </a:p>
          <a:p>
            <a:pPr algn="ctr">
              <a:spcBef>
                <a:spcPts val="499"/>
              </a:spcBef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</a:rPr>
              <a:t>Professionnelle ou générale et technologique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Seconde professionnelle agricole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6000" y="1116720"/>
            <a:ext cx="7561440" cy="4460399"/>
          </a:xfrm>
        </p:spPr>
        <p:txBody>
          <a:bodyPr/>
          <a:lstStyle/>
          <a:p>
            <a:r>
              <a:rPr lang="fr-FR" dirty="0" smtClean="0"/>
              <a:t>Exemples de spécialités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90" y="1556793"/>
            <a:ext cx="6592220" cy="476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17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Seconde professionnelle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6000" y="1600200"/>
            <a:ext cx="7848488" cy="3976919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Attention</a:t>
            </a:r>
            <a:r>
              <a:rPr lang="fr-FR" dirty="0" smtClean="0"/>
              <a:t>, </a:t>
            </a:r>
          </a:p>
          <a:p>
            <a:r>
              <a:rPr lang="fr-FR" dirty="0" smtClean="0"/>
              <a:t>la seconde est commune à la famille de métiers choisie.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tx1"/>
                </a:solidFill>
              </a:rPr>
              <a:t>C’est à la fin de l’année de seconde professionnelle que le métier et </a:t>
            </a:r>
            <a:r>
              <a:rPr lang="fr-FR" b="1" u="sng" dirty="0" smtClean="0">
                <a:solidFill>
                  <a:schemeClr val="tx1"/>
                </a:solidFill>
              </a:rPr>
              <a:t>la spécialité </a:t>
            </a:r>
            <a:r>
              <a:rPr lang="fr-FR" b="1" dirty="0" smtClean="0">
                <a:solidFill>
                  <a:schemeClr val="tx1"/>
                </a:solidFill>
              </a:rPr>
              <a:t>sont choisis</a:t>
            </a:r>
          </a:p>
          <a:p>
            <a:endParaRPr lang="fr-FR" dirty="0" smtClean="0"/>
          </a:p>
          <a:p>
            <a:r>
              <a:rPr lang="fr-FR" dirty="0" smtClean="0"/>
              <a:t>En fonction des résultats, du nombre de demandes et de places l’accès à la spécialité demandée sera possible ou pas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4704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Alternance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sz="3200" b="1" i="0" dirty="0" smtClean="0"/>
              <a:t>Formations existent pour certaines </a:t>
            </a:r>
          </a:p>
          <a:p>
            <a:endParaRPr lang="fr-FR" sz="3200" b="1" i="0" dirty="0" smtClean="0"/>
          </a:p>
          <a:p>
            <a:pPr algn="ctr"/>
            <a:r>
              <a:rPr lang="fr-FR" sz="4800" b="1" i="0" dirty="0" smtClean="0"/>
              <a:t>sous statut d’apprenti</a:t>
            </a:r>
            <a:endParaRPr lang="fr-FR" sz="4800" b="1" i="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sz="3200" b="1" dirty="0" err="1" smtClean="0">
                <a:solidFill>
                  <a:srgbClr val="5E11A6"/>
                </a:solidFill>
              </a:rPr>
              <a:t>Accèder</a:t>
            </a:r>
            <a:r>
              <a:rPr lang="fr-FR" sz="3200" b="1" dirty="0" smtClean="0">
                <a:solidFill>
                  <a:srgbClr val="5E11A6"/>
                </a:solidFill>
              </a:rPr>
              <a:t> à la voie professionnelle</a:t>
            </a:r>
            <a:endParaRPr lang="fr-FR" sz="3200" b="1" dirty="0">
              <a:solidFill>
                <a:srgbClr val="5E11A6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16000" y="1124744"/>
            <a:ext cx="7561440" cy="5184576"/>
          </a:xfrm>
        </p:spPr>
        <p:txBody>
          <a:bodyPr/>
          <a:lstStyle/>
          <a:p>
            <a:r>
              <a:rPr lang="fr-FR" sz="2800" b="1" i="0" dirty="0" smtClean="0">
                <a:solidFill>
                  <a:schemeClr val="tx1"/>
                </a:solidFill>
              </a:rPr>
              <a:t>En entrant en </a:t>
            </a:r>
          </a:p>
          <a:p>
            <a:endParaRPr lang="fr-FR" sz="2800" b="1" i="0" dirty="0" smtClean="0"/>
          </a:p>
          <a:p>
            <a:r>
              <a:rPr lang="fr-FR" sz="2800" b="1" i="0" dirty="0" smtClean="0"/>
              <a:t>			-seconde professionnelle</a:t>
            </a:r>
          </a:p>
          <a:p>
            <a:r>
              <a:rPr lang="fr-FR" sz="2800" b="1" i="0" dirty="0" smtClean="0"/>
              <a:t> (sur dossier et procédure </a:t>
            </a:r>
            <a:r>
              <a:rPr lang="fr-FR" sz="2800" b="1" i="0" dirty="0" err="1" smtClean="0"/>
              <a:t>affelnet</a:t>
            </a:r>
            <a:r>
              <a:rPr lang="fr-FR" sz="2800" b="1" i="0" dirty="0" smtClean="0"/>
              <a:t>)</a:t>
            </a:r>
          </a:p>
          <a:p>
            <a:endParaRPr lang="fr-FR" sz="2800" b="1" i="0" dirty="0" smtClean="0"/>
          </a:p>
          <a:p>
            <a:r>
              <a:rPr lang="fr-FR" sz="2800" b="1" i="0" dirty="0" smtClean="0"/>
              <a:t>			-première professionnelle après une seconde</a:t>
            </a:r>
          </a:p>
          <a:p>
            <a:endParaRPr lang="fr-FR" sz="2800" b="1" i="0" dirty="0" smtClean="0"/>
          </a:p>
          <a:p>
            <a:r>
              <a:rPr lang="fr-FR" sz="2800" b="1" i="0" dirty="0" smtClean="0"/>
              <a:t> (par passerelle, sur dossier, entretien, </a:t>
            </a:r>
            <a:r>
              <a:rPr lang="fr-FR" sz="2800" b="1" i="0" dirty="0" err="1" smtClean="0"/>
              <a:t>affelnet</a:t>
            </a:r>
            <a:r>
              <a:rPr lang="fr-FR" sz="2800" b="1" i="0" dirty="0" smtClean="0"/>
              <a:t>)</a:t>
            </a:r>
            <a:endParaRPr lang="fr-FR" sz="2800" b="1" i="0" dirty="0"/>
          </a:p>
        </p:txBody>
      </p:sp>
      <p:sp>
        <p:nvSpPr>
          <p:cNvPr id="3" name="Forme libre 2"/>
          <p:cNvSpPr/>
          <p:nvPr/>
        </p:nvSpPr>
        <p:spPr>
          <a:xfrm>
            <a:off x="1655640" y="2145984"/>
            <a:ext cx="6480360" cy="2323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2057400" marR="0" lvl="4" indent="-223920" algn="l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endParaRPr lang="fr-FR" sz="1800" b="0" i="0" u="none" strike="noStrike" baseline="0" dirty="0" smtClean="0">
              <a:solidFill>
                <a:srgbClr val="000000"/>
              </a:solidFill>
              <a:latin typeface="Comic Sans MS" pitchFamily="66"/>
              <a:ea typeface="Microsoft YaHei" pitchFamily="2"/>
              <a:cs typeface="Microsoft YaHei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r>
              <a:rPr lang="fr-FR" sz="2400" dirty="0" smtClean="0">
                <a:latin typeface="Comic Sans MS" pitchFamily="66"/>
                <a:ea typeface="Segoe UI" pitchFamily="2"/>
                <a:cs typeface="Tahoma" pitchFamily="2"/>
              </a:rPr>
              <a:t> </a:t>
            </a:r>
            <a:endParaRPr lang="fr-FR" sz="2000" dirty="0" smtClean="0">
              <a:latin typeface="Comic Sans MS" pitchFamily="66"/>
              <a:ea typeface="Segoe UI" pitchFamily="2"/>
              <a:cs typeface="Tahoma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endParaRPr lang="fr-FR" sz="2000" dirty="0" smtClean="0">
              <a:latin typeface="Comic Sans MS" pitchFamily="66"/>
              <a:ea typeface="Segoe UI" pitchFamily="2"/>
              <a:cs typeface="Tahoma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endParaRPr lang="fr-FR" sz="2400" dirty="0">
              <a:latin typeface="Comic Sans MS" pitchFamily="66"/>
              <a:ea typeface="Segoe UI" pitchFamily="2"/>
              <a:cs typeface="Tahoma" pitchFamily="2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7020000" y="1988999"/>
            <a:ext cx="1655640" cy="579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03900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VOIE GENERALE ET TECHNOLOGIQUE</a:t>
            </a:r>
            <a:endParaRPr lang="fr-FR" b="1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voie technologique est une orientation en fin de seconde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5869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272808" cy="836712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LA SECONDE GENERALE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020" y="1320431"/>
            <a:ext cx="7949451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020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8320" y="116632"/>
            <a:ext cx="5386680" cy="720080"/>
          </a:xfrm>
        </p:spPr>
        <p:txBody>
          <a:bodyPr/>
          <a:lstStyle/>
          <a:p>
            <a:r>
              <a:rPr lang="fr-FR" sz="2800" dirty="0" smtClean="0"/>
              <a:t>Les options en secondes</a:t>
            </a: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68761"/>
            <a:ext cx="777686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640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8320" y="116632"/>
            <a:ext cx="6549120" cy="720080"/>
          </a:xfrm>
        </p:spPr>
        <p:txBody>
          <a:bodyPr/>
          <a:lstStyle/>
          <a:p>
            <a:r>
              <a:rPr lang="fr-FR" dirty="0" smtClean="0"/>
              <a:t>Passage en première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604520"/>
            <a:ext cx="7345800" cy="3977279"/>
          </a:xfrm>
        </p:spPr>
        <p:txBody>
          <a:bodyPr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Choix de 3 spécialités pour la première générale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OU</a:t>
            </a:r>
          </a:p>
          <a:p>
            <a:endParaRPr lang="fr-FR" dirty="0"/>
          </a:p>
          <a:p>
            <a:pPr algn="ctr"/>
            <a:r>
              <a:rPr lang="fr-FR" dirty="0" smtClean="0"/>
              <a:t>Choix d’une série technologique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758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200800" cy="1296144"/>
          </a:xfrm>
        </p:spPr>
        <p:txBody>
          <a:bodyPr/>
          <a:lstStyle/>
          <a:p>
            <a:r>
              <a:rPr lang="fr-FR" dirty="0" smtClean="0"/>
              <a:t>Les spécialités en 1</a:t>
            </a:r>
            <a:r>
              <a:rPr lang="fr-FR" baseline="30000" dirty="0" smtClean="0"/>
              <a:t>ière</a:t>
            </a:r>
            <a:r>
              <a:rPr lang="fr-FR" dirty="0" smtClean="0"/>
              <a:t> générale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628801"/>
            <a:ext cx="640871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4353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2101680" y="-12114"/>
            <a:ext cx="6718792" cy="120251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sz="3600" b="1" dirty="0" smtClean="0">
                <a:solidFill>
                  <a:srgbClr val="7030A0"/>
                </a:solidFill>
                <a:latin typeface="Comic Sans MS" pitchFamily="66"/>
              </a:rPr>
              <a:t>Les séries de la voie</a:t>
            </a:r>
            <a:br>
              <a:rPr lang="fr-FR" sz="3600" b="1" dirty="0" smtClean="0">
                <a:solidFill>
                  <a:srgbClr val="7030A0"/>
                </a:solidFill>
                <a:latin typeface="Comic Sans MS" pitchFamily="66"/>
              </a:rPr>
            </a:br>
            <a:r>
              <a:rPr lang="fr-FR" sz="3600" b="1" dirty="0" smtClean="0">
                <a:solidFill>
                  <a:srgbClr val="7030A0"/>
                </a:solidFill>
                <a:latin typeface="Comic Sans MS" pitchFamily="66"/>
              </a:rPr>
              <a:t>technologique</a:t>
            </a:r>
            <a:endParaRPr lang="fr-FR" sz="3600" b="1" dirty="0">
              <a:solidFill>
                <a:srgbClr val="7030A0"/>
              </a:solidFill>
              <a:latin typeface="Comic Sans MS" pitchFamily="66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584360" y="2585796"/>
            <a:ext cx="6696000" cy="44818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endParaRPr lang="fr-FR" sz="2400" dirty="0">
              <a:latin typeface="Comic Sans MS" pitchFamily="66"/>
              <a:ea typeface="Segoe UI" pitchFamily="2"/>
              <a:cs typeface="Tahoma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endParaRPr lang="fr-FR" sz="2400" dirty="0">
              <a:latin typeface="Comic Sans MS" pitchFamily="66"/>
              <a:ea typeface="Segoe UI" pitchFamily="2"/>
              <a:cs typeface="Tahoma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endParaRPr lang="fr-FR" sz="2400" dirty="0">
              <a:latin typeface="Comic Sans MS" pitchFamily="66"/>
              <a:ea typeface="Segoe UI" pitchFamily="2"/>
              <a:cs typeface="Tahoma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r>
              <a:rPr lang="fr-FR" sz="2400" dirty="0">
                <a:latin typeface="Comic Sans MS" pitchFamily="66"/>
                <a:ea typeface="Segoe UI" pitchFamily="2"/>
                <a:cs typeface="Tahoma" pitchFamily="2"/>
              </a:rPr>
              <a:t> 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endParaRPr lang="fr-FR" sz="2400" dirty="0">
              <a:latin typeface="Comic Sans MS" pitchFamily="66"/>
              <a:ea typeface="Segoe UI" pitchFamily="2"/>
              <a:cs typeface="Tahoma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endParaRPr lang="fr-FR" sz="2400" dirty="0">
              <a:latin typeface="Comic Sans MS" pitchFamily="66"/>
              <a:ea typeface="Segoe UI" pitchFamily="2"/>
              <a:cs typeface="Tahoma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endParaRPr lang="fr-FR" sz="2400" dirty="0">
              <a:latin typeface="Comic Sans MS" pitchFamily="66"/>
              <a:ea typeface="Segoe UI" pitchFamily="2"/>
              <a:cs typeface="Tahoma" pitchFamily="2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6777" y="1196752"/>
            <a:ext cx="763570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331640" y="71674"/>
            <a:ext cx="6933960" cy="648512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sz="3600" b="1" dirty="0" smtClean="0">
                <a:solidFill>
                  <a:srgbClr val="5E11A6"/>
                </a:solidFill>
              </a:rPr>
              <a:t>      4 voies possibles</a:t>
            </a:r>
            <a:endParaRPr lang="fr-FR" sz="3600" b="1" dirty="0">
              <a:solidFill>
                <a:srgbClr val="5E11A6"/>
              </a:solidFill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871640" y="3618942"/>
            <a:ext cx="6480360" cy="18428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endParaRPr lang="fr-FR" sz="2400" dirty="0" smtClean="0">
              <a:latin typeface="Comic Sans MS" pitchFamily="66"/>
              <a:ea typeface="Segoe UI" pitchFamily="2"/>
              <a:cs typeface="Tahoma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endParaRPr lang="fr-FR" sz="2400" dirty="0" smtClean="0">
              <a:latin typeface="Comic Sans MS" pitchFamily="66"/>
              <a:ea typeface="Segoe UI" pitchFamily="2"/>
              <a:cs typeface="Tahoma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</a:pPr>
            <a:endParaRPr lang="fr-FR" sz="2400" dirty="0">
              <a:latin typeface="Comic Sans MS" pitchFamily="66"/>
              <a:ea typeface="Segoe UI" pitchFamily="2"/>
              <a:cs typeface="Tahoma" pitchFamily="2"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7020000" y="1988999"/>
            <a:ext cx="1655640" cy="579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124744"/>
            <a:ext cx="6984000" cy="5585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225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Voie technologique</a:t>
            </a:r>
            <a:endParaRPr lang="fr-FR" sz="3200" b="1" dirty="0">
              <a:solidFill>
                <a:srgbClr val="7030A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1385888"/>
            <a:ext cx="777716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1510919" y="1276307"/>
            <a:ext cx="7272360" cy="710067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ctr"/>
            <a:r>
              <a:rPr lang="fr-FR" sz="4000" dirty="0"/>
              <a:t> </a:t>
            </a:r>
          </a:p>
        </p:txBody>
      </p:sp>
      <p:sp>
        <p:nvSpPr>
          <p:cNvPr id="4" name="Sous-titre 3"/>
          <p:cNvSpPr txBox="1">
            <a:spLocks noGrp="1"/>
          </p:cNvSpPr>
          <p:nvPr>
            <p:ph type="subTitle" idx="4294967295"/>
          </p:nvPr>
        </p:nvSpPr>
        <p:spPr>
          <a:xfrm>
            <a:off x="1619672" y="1052736"/>
            <a:ext cx="7163607" cy="4914158"/>
          </a:xfrm>
        </p:spPr>
        <p:txBody>
          <a:bodyPr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spcBef>
                <a:spcPts val="499"/>
              </a:spcBef>
            </a:pPr>
            <a:r>
              <a:rPr lang="fr-FR" sz="4000" b="1" i="0" dirty="0" smtClean="0"/>
              <a:t>UN CAP</a:t>
            </a:r>
          </a:p>
          <a:p>
            <a:pPr algn="ctr">
              <a:spcBef>
                <a:spcPts val="499"/>
              </a:spcBef>
            </a:pPr>
            <a:r>
              <a:rPr lang="fr-FR" sz="3200" i="0" dirty="0"/>
              <a:t>Certificat d’aptitude professionnelle</a:t>
            </a:r>
          </a:p>
          <a:p>
            <a:pPr algn="ctr">
              <a:spcBef>
                <a:spcPts val="499"/>
              </a:spcBef>
            </a:pPr>
            <a:endParaRPr lang="fr-FR" sz="3200" i="0" dirty="0" smtClean="0"/>
          </a:p>
          <a:p>
            <a:pPr algn="ctr">
              <a:spcBef>
                <a:spcPts val="499"/>
              </a:spcBef>
            </a:pPr>
            <a:r>
              <a:rPr lang="fr-FR" sz="2000" i="0" dirty="0" smtClean="0"/>
              <a:t>200 spécialités</a:t>
            </a:r>
          </a:p>
          <a:p>
            <a:pPr algn="ctr">
              <a:spcBef>
                <a:spcPts val="499"/>
              </a:spcBef>
            </a:pPr>
            <a:r>
              <a:rPr lang="fr-FR" sz="2000" i="0" dirty="0" smtClean="0"/>
              <a:t>Il prépare à un métier et débouche sur l’emploi</a:t>
            </a:r>
          </a:p>
          <a:p>
            <a:pPr algn="ctr">
              <a:spcBef>
                <a:spcPts val="499"/>
              </a:spcBef>
            </a:pPr>
            <a:r>
              <a:rPr lang="fr-FR" sz="2000" b="1" i="0" dirty="0" smtClean="0"/>
              <a:t>Il se prépare en deux ans</a:t>
            </a:r>
          </a:p>
          <a:p>
            <a:pPr algn="ctr">
              <a:spcBef>
                <a:spcPts val="499"/>
              </a:spcBef>
            </a:pPr>
            <a:r>
              <a:rPr lang="fr-FR" sz="1800" b="1" i="0" dirty="0" smtClean="0">
                <a:solidFill>
                  <a:schemeClr val="tx1"/>
                </a:solidFill>
              </a:rPr>
              <a:t>Lycée professionnel  ou agricole/ centre formation des apprentis </a:t>
            </a:r>
          </a:p>
          <a:p>
            <a:pPr algn="ctr">
              <a:spcBef>
                <a:spcPts val="499"/>
              </a:spcBef>
            </a:pPr>
            <a:r>
              <a:rPr lang="fr-FR" sz="2000" i="0" dirty="0" smtClean="0"/>
              <a:t>Des poursuites d’études sont possibles ( bac professionnel)</a:t>
            </a:r>
            <a:endParaRPr lang="fr-FR" sz="2000" i="0" dirty="0"/>
          </a:p>
        </p:txBody>
      </p:sp>
    </p:spTree>
    <p:extLst>
      <p:ext uri="{BB962C8B-B14F-4D97-AF65-F5344CB8AC3E}">
        <p14:creationId xmlns:p14="http://schemas.microsoft.com/office/powerpoint/2010/main" val="579914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7200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7376864" cy="5544616"/>
          </a:xfrm>
        </p:spPr>
        <p:txBody>
          <a:bodyPr/>
          <a:lstStyle/>
          <a:p>
            <a:r>
              <a:rPr lang="fr-FR" sz="3600" b="1" dirty="0" smtClean="0">
                <a:solidFill>
                  <a:srgbClr val="002060"/>
                </a:solidFill>
              </a:rPr>
              <a:t>Quel contenu?</a:t>
            </a:r>
            <a:endParaRPr lang="fr-FR" sz="3600" b="1" dirty="0">
              <a:solidFill>
                <a:srgbClr val="002060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-Des enseignements professionnels</a:t>
            </a: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(cours, TP, travaux en atelier, réalisation d’un chef d’œuvre en pluridisciplinarité)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-Des enseignements généraux </a:t>
            </a: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(français, histoire-géo, mathématiques,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physique-chimie,Prévention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Santé Environnement, langue, EPS)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-Consolidation des acquis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-Des périodes de formation </a:t>
            </a: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en milieu professionnel 12 à 14 semaines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réparties sur les 2 années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7030A0"/>
                </a:solidFill>
              </a:rPr>
              <a:t>VOIE PROFESSIONNELLE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i="0" dirty="0" smtClean="0">
                <a:solidFill>
                  <a:srgbClr val="002060"/>
                </a:solidFill>
              </a:rPr>
              <a:t>De la seconde </a:t>
            </a:r>
          </a:p>
          <a:p>
            <a:r>
              <a:rPr lang="fr-FR" b="1" i="0" dirty="0" smtClean="0">
                <a:solidFill>
                  <a:srgbClr val="002060"/>
                </a:solidFill>
              </a:rPr>
              <a:t>au baccalauréat professionnel</a:t>
            </a:r>
            <a:endParaRPr lang="fr-FR" b="1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1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Quel contenu?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8280920" cy="9433048"/>
          </a:xfrm>
        </p:spPr>
        <p:txBody>
          <a:bodyPr/>
          <a:lstStyle/>
          <a:p>
            <a:r>
              <a:rPr lang="fr-FR" b="1" i="0" dirty="0" smtClean="0">
                <a:solidFill>
                  <a:srgbClr val="002060"/>
                </a:solidFill>
              </a:rPr>
              <a:t>		</a:t>
            </a:r>
            <a:r>
              <a:rPr lang="fr-FR" dirty="0" smtClean="0"/>
              <a:t>            -</a:t>
            </a:r>
            <a:r>
              <a:rPr lang="fr-FR" b="1" i="0" dirty="0" smtClean="0">
                <a:solidFill>
                  <a:schemeClr val="tx1"/>
                </a:solidFill>
              </a:rPr>
              <a:t>Des </a:t>
            </a:r>
            <a:r>
              <a:rPr lang="fr-FR" b="1" i="0" dirty="0">
                <a:solidFill>
                  <a:schemeClr val="tx1"/>
                </a:solidFill>
              </a:rPr>
              <a:t>enseignements professionnels</a:t>
            </a:r>
          </a:p>
          <a:p>
            <a:r>
              <a:rPr lang="fr-FR" b="1" i="0" dirty="0">
                <a:solidFill>
                  <a:schemeClr val="accent4">
                    <a:lumMod val="75000"/>
                  </a:schemeClr>
                </a:solidFill>
              </a:rPr>
              <a:t>la réalisation d'un </a:t>
            </a:r>
            <a:r>
              <a:rPr lang="fr-FR" b="1" i="0" dirty="0" smtClean="0">
                <a:solidFill>
                  <a:schemeClr val="accent4">
                    <a:lumMod val="75000"/>
                  </a:schemeClr>
                </a:solidFill>
              </a:rPr>
              <a:t>chef-</a:t>
            </a:r>
            <a:r>
              <a:rPr lang="fr-FR" b="1" i="0" dirty="0" err="1" smtClean="0">
                <a:solidFill>
                  <a:schemeClr val="accent4">
                    <a:lumMod val="75000"/>
                  </a:schemeClr>
                </a:solidFill>
              </a:rPr>
              <a:t>oeuvre</a:t>
            </a:r>
            <a:r>
              <a:rPr lang="fr-FR" b="1" i="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b="1" i="0" dirty="0">
                <a:solidFill>
                  <a:schemeClr val="accent4">
                    <a:lumMod val="75000"/>
                  </a:schemeClr>
                </a:solidFill>
              </a:rPr>
              <a:t>à partir de la 1re pro; prévention-santé-environnement ; économie-gestion ou économie-droit selon la spécialité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r>
              <a:rPr lang="fr-FR" dirty="0"/>
              <a:t>			</a:t>
            </a:r>
            <a:r>
              <a:rPr lang="fr-FR" dirty="0" smtClean="0"/>
              <a:t>      -</a:t>
            </a:r>
            <a:r>
              <a:rPr lang="fr-FR" b="1" i="0" dirty="0">
                <a:solidFill>
                  <a:schemeClr val="tx1"/>
                </a:solidFill>
              </a:rPr>
              <a:t>Des enseignements généraux </a:t>
            </a:r>
            <a:r>
              <a:rPr lang="fr-FR" dirty="0"/>
              <a:t>: </a:t>
            </a:r>
          </a:p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français ; histoire-géographie ; enseignement moral et civique ; mathématiques ; langue vivante ; sciences physiques et chimiques ou langue vivante (selon les spécialités) ; arts appliqués et cultures artistiques ; EPS.</a:t>
            </a:r>
          </a:p>
          <a:p>
            <a:r>
              <a:rPr lang="fr-FR" b="1" i="0" dirty="0" smtClean="0">
                <a:solidFill>
                  <a:schemeClr val="tx1"/>
                </a:solidFill>
              </a:rPr>
              <a:t>         -Des </a:t>
            </a:r>
            <a:r>
              <a:rPr lang="fr-FR" b="1" i="0" dirty="0">
                <a:solidFill>
                  <a:schemeClr val="tx1"/>
                </a:solidFill>
              </a:rPr>
              <a:t>périodes de formation en milieu professionnel</a:t>
            </a:r>
            <a:endParaRPr lang="fr-FR" dirty="0"/>
          </a:p>
          <a:p>
            <a:r>
              <a:rPr lang="fr-FR" b="1" i="0" dirty="0" smtClean="0">
                <a:solidFill>
                  <a:schemeClr val="accent5">
                    <a:lumMod val="75000"/>
                  </a:schemeClr>
                </a:solidFill>
              </a:rPr>
              <a:t>                     entre </a:t>
            </a:r>
            <a:r>
              <a:rPr lang="fr-FR" b="1" i="0" dirty="0">
                <a:solidFill>
                  <a:schemeClr val="accent5">
                    <a:lumMod val="75000"/>
                  </a:schemeClr>
                </a:solidFill>
              </a:rPr>
              <a:t>18 et 22 semaines de stages </a:t>
            </a:r>
          </a:p>
          <a:p>
            <a:r>
              <a:rPr lang="fr-FR" dirty="0" smtClean="0"/>
              <a:t>                              réparties </a:t>
            </a:r>
            <a:r>
              <a:rPr lang="fr-FR" dirty="0"/>
              <a:t>sur 3 ans.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088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331640" y="351563"/>
            <a:ext cx="6933960" cy="648512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sz="3600" b="1" dirty="0" smtClean="0">
                <a:solidFill>
                  <a:srgbClr val="5E11A6"/>
                </a:solidFill>
              </a:rPr>
              <a:t>VOIE PROFESSIONNELLE </a:t>
            </a:r>
            <a:endParaRPr lang="fr-FR" sz="3600" b="1" dirty="0">
              <a:solidFill>
                <a:srgbClr val="5E11A6"/>
              </a:solidFill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7020000" y="1988999"/>
            <a:ext cx="1655640" cy="579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96752"/>
            <a:ext cx="8172400" cy="54726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331640" y="74564"/>
            <a:ext cx="6933960" cy="120251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fr-FR" sz="3600" b="1" dirty="0" smtClean="0">
                <a:solidFill>
                  <a:srgbClr val="5E11A6"/>
                </a:solidFill>
              </a:rPr>
              <a:t>VOIE PROFESSIONNELLE</a:t>
            </a:r>
            <a:br>
              <a:rPr lang="fr-FR" sz="3600" b="1" dirty="0" smtClean="0">
                <a:solidFill>
                  <a:srgbClr val="5E11A6"/>
                </a:solidFill>
              </a:rPr>
            </a:br>
            <a:endParaRPr lang="fr-FR" sz="3600" b="1" dirty="0">
              <a:solidFill>
                <a:srgbClr val="5E11A6"/>
              </a:solidFill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7020000" y="1988999"/>
            <a:ext cx="1655640" cy="579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15" y="990259"/>
            <a:ext cx="8203581" cy="55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17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1680" y="0"/>
            <a:ext cx="6924960" cy="1116720"/>
          </a:xfrm>
        </p:spPr>
        <p:txBody>
          <a:bodyPr/>
          <a:lstStyle/>
          <a:p>
            <a:r>
              <a:rPr lang="fr-FR" sz="3600" b="1" dirty="0" smtClean="0">
                <a:solidFill>
                  <a:srgbClr val="7030A0"/>
                </a:solidFill>
              </a:rPr>
              <a:t>Seconde professionnelle agricole</a:t>
            </a:r>
            <a:endParaRPr lang="fr-FR" sz="3600" b="1" dirty="0">
              <a:solidFill>
                <a:srgbClr val="7030A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b="1" i="0" dirty="0" smtClean="0">
                <a:solidFill>
                  <a:schemeClr val="tx1"/>
                </a:solidFill>
              </a:rPr>
              <a:t>4 familles de métiers </a:t>
            </a:r>
          </a:p>
          <a:p>
            <a:endParaRPr lang="fr-FR" b="1" i="0" dirty="0" smtClean="0">
              <a:solidFill>
                <a:schemeClr val="tx1"/>
              </a:solidFill>
            </a:endParaRPr>
          </a:p>
          <a:p>
            <a:r>
              <a:rPr lang="fr-FR" b="1" i="0" dirty="0" smtClean="0">
                <a:solidFill>
                  <a:schemeClr val="tx1"/>
                </a:solidFill>
              </a:rPr>
              <a:t>			-Alimentation, bio-industrie, laboratoire</a:t>
            </a:r>
          </a:p>
          <a:p>
            <a:r>
              <a:rPr lang="fr-FR" b="1" i="0" dirty="0" smtClean="0">
                <a:solidFill>
                  <a:schemeClr val="tx1"/>
                </a:solidFill>
              </a:rPr>
              <a:t>			-Conseil vente</a:t>
            </a:r>
          </a:p>
          <a:p>
            <a:r>
              <a:rPr lang="fr-FR" b="1" i="0" dirty="0" smtClean="0">
                <a:solidFill>
                  <a:schemeClr val="tx1"/>
                </a:solidFill>
              </a:rPr>
              <a:t>			-Nature, jardin, paysage, forêt</a:t>
            </a:r>
          </a:p>
          <a:p>
            <a:r>
              <a:rPr lang="fr-FR" b="1" i="0" dirty="0" smtClean="0">
                <a:solidFill>
                  <a:schemeClr val="tx1"/>
                </a:solidFill>
              </a:rPr>
              <a:t>			-Productions</a:t>
            </a:r>
            <a:endParaRPr lang="fr-FR" b="1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271</Words>
  <Application>Microsoft Office PowerPoint</Application>
  <PresentationFormat>Affichage à l'écran (4:3)</PresentationFormat>
  <Paragraphs>90</Paragraphs>
  <Slides>20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Microsoft YaHei</vt:lpstr>
      <vt:lpstr>Arial</vt:lpstr>
      <vt:lpstr>Calibri</vt:lpstr>
      <vt:lpstr>Comic Sans MS</vt:lpstr>
      <vt:lpstr>Industria Solid</vt:lpstr>
      <vt:lpstr>Segoe UI</vt:lpstr>
      <vt:lpstr>Tahoma</vt:lpstr>
      <vt:lpstr>Times New Roman</vt:lpstr>
      <vt:lpstr>Univers</vt:lpstr>
      <vt:lpstr>Univers Extended</vt:lpstr>
      <vt:lpstr>Univers ExtendedPS</vt:lpstr>
      <vt:lpstr>Standard</vt:lpstr>
      <vt:lpstr>Titre1</vt:lpstr>
      <vt:lpstr> Que faire après la 3ième ?</vt:lpstr>
      <vt:lpstr>      4 voies possibles</vt:lpstr>
      <vt:lpstr> </vt:lpstr>
      <vt:lpstr> </vt:lpstr>
      <vt:lpstr>  VOIE PROFESSIONNELLE </vt:lpstr>
      <vt:lpstr>Quel contenu?     </vt:lpstr>
      <vt:lpstr>VOIE PROFESSIONNELLE </vt:lpstr>
      <vt:lpstr>VOIE PROFESSIONNELLE </vt:lpstr>
      <vt:lpstr>Seconde professionnelle agricole</vt:lpstr>
      <vt:lpstr>Seconde professionnelle agricole</vt:lpstr>
      <vt:lpstr>Seconde professionnelle</vt:lpstr>
      <vt:lpstr>Alternance</vt:lpstr>
      <vt:lpstr>Accèder à la voie professionnelle</vt:lpstr>
      <vt:lpstr>VOIE GENERALE ET TECHNOLOGIQUE</vt:lpstr>
      <vt:lpstr>LA SECONDE GENERALE</vt:lpstr>
      <vt:lpstr>Les options en secondes</vt:lpstr>
      <vt:lpstr>Passage en première</vt:lpstr>
      <vt:lpstr>Les spécialités en 1ière générale</vt:lpstr>
      <vt:lpstr>Les séries de la voie technologique</vt:lpstr>
      <vt:lpstr>Voie technologique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principal</cp:lastModifiedBy>
  <cp:revision>138</cp:revision>
  <cp:lastPrinted>2022-03-10T10:26:50Z</cp:lastPrinted>
  <dcterms:created xsi:type="dcterms:W3CDTF">2008-07-01T15:08:45Z</dcterms:created>
  <dcterms:modified xsi:type="dcterms:W3CDTF">2022-03-11T09:35:15Z</dcterms:modified>
</cp:coreProperties>
</file>