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364" r:id="rId3"/>
    <p:sldId id="368" r:id="rId4"/>
    <p:sldId id="362" r:id="rId5"/>
    <p:sldId id="363" r:id="rId6"/>
    <p:sldId id="370" r:id="rId7"/>
    <p:sldId id="376" r:id="rId8"/>
    <p:sldId id="377" r:id="rId9"/>
    <p:sldId id="380" r:id="rId10"/>
    <p:sldId id="398" r:id="rId11"/>
    <p:sldId id="397" r:id="rId12"/>
    <p:sldId id="399" r:id="rId13"/>
    <p:sldId id="400" r:id="rId14"/>
    <p:sldId id="401" r:id="rId15"/>
    <p:sldId id="366" r:id="rId16"/>
    <p:sldId id="367" r:id="rId17"/>
    <p:sldId id="382" r:id="rId18"/>
    <p:sldId id="385" r:id="rId19"/>
    <p:sldId id="386" r:id="rId20"/>
    <p:sldId id="395" r:id="rId21"/>
    <p:sldId id="396" r:id="rId22"/>
    <p:sldId id="381" r:id="rId23"/>
    <p:sldId id="387" r:id="rId24"/>
    <p:sldId id="388" r:id="rId25"/>
    <p:sldId id="389" r:id="rId26"/>
    <p:sldId id="394" r:id="rId27"/>
    <p:sldId id="392" r:id="rId28"/>
    <p:sldId id="393" r:id="rId29"/>
    <p:sldId id="402" r:id="rId30"/>
    <p:sldId id="379" r:id="rId3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082" autoAdjust="0"/>
    <p:restoredTop sz="86448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BFEB-6D9A-4479-B854-E050CAC4E6EB}" type="datetimeFigureOut">
              <a:rPr lang="fr-FR" smtClean="0"/>
              <a:pPr/>
              <a:t>22/05/2014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63262-3FF5-48B4-A6E3-2628808455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52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e libre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7" name="Forme libre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8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cxnSp>
          <p:nvCxnSpPr>
            <p:cNvPr id="10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24745CE-FABF-458F-ADDD-AE0428C32050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2E148C-12DD-4962-9974-43AA774339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EA3C-7D88-4FE0-8F61-926A6F631543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195D-C462-45E5-8E4E-37D7F33C31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76B-53F1-48A8-BA4A-3251F513E9C6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5629-D0D1-41A3-B59A-BEECAE47B4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2CB4-15D4-4958-9DCD-DB8FA8103197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997B-6260-49B7-BD4F-FF44F40209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B3F100-F3ED-48A2-A4DF-4731F814DB4A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3CD233-E843-41F9-A16B-B640723A2C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26355-53FB-43D1-B52E-E940646DCF9C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43EB2D-B9C1-49F8-A959-0F29BEE32B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4AAD17-5C0D-47D5-A5F7-43254EBA8B6B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A0EDF7-084F-4CBF-8D4F-C27D7FB2F9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12F48D-B0AC-4EC5-9917-62D37B143989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440B6-68B6-429B-8ED2-F44553E4D6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EBB0-3C1C-46CC-8529-74B68DD23D4D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120E-9CFE-4F01-A2ED-0767F5F705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2D2AC-9E9E-4547-A9D6-881FC7CF279F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03C333-CC2B-4573-9DD1-029919343B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6" name="Forme libre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7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8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6E55FD-048E-4F48-BC14-485831C8E057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CA3A2F6-A159-434F-8DB4-A541B40402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769ED5-C9BF-42F4-B939-942674EECDFF}" type="datetimeFigureOut">
              <a:rPr lang="fr-FR"/>
              <a:pPr>
                <a:defRPr/>
              </a:pPr>
              <a:t>22/05/2014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BC006D-CB54-43F3-87DE-CA55A4ED8A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ous-titre 2"/>
          <p:cNvSpPr>
            <a:spLocks noGrp="1"/>
          </p:cNvSpPr>
          <p:nvPr>
            <p:ph type="subTitle" idx="1"/>
          </p:nvPr>
        </p:nvSpPr>
        <p:spPr>
          <a:xfrm>
            <a:off x="684213" y="981075"/>
            <a:ext cx="7772400" cy="4032250"/>
          </a:xfrm>
        </p:spPr>
        <p:txBody>
          <a:bodyPr/>
          <a:lstStyle/>
          <a:p>
            <a:pPr marR="0" algn="ctr" eaLnBrk="1" hangingPunct="1"/>
            <a:r>
              <a:rPr lang="fr-FR" sz="4400" b="1" dirty="0" smtClean="0"/>
              <a:t>Collège  T. Renaudot</a:t>
            </a:r>
          </a:p>
          <a:p>
            <a:pPr marR="0" algn="ctr" eaLnBrk="1" hangingPunct="1"/>
            <a:endParaRPr lang="fr-FR" sz="3200" b="1" dirty="0" smtClean="0"/>
          </a:p>
          <a:p>
            <a:pPr marR="0" algn="ctr" eaLnBrk="1" hangingPunct="1"/>
            <a:endParaRPr lang="fr-FR" sz="3200" b="1" dirty="0" smtClean="0"/>
          </a:p>
          <a:p>
            <a:pPr marR="0" algn="ctr" eaLnBrk="1" hangingPunct="1"/>
            <a:r>
              <a:rPr lang="fr-FR" sz="3200" b="1" dirty="0" smtClean="0"/>
              <a:t>Rencontre- Information </a:t>
            </a:r>
          </a:p>
          <a:p>
            <a:pPr marR="0" algn="ctr" eaLnBrk="1" hangingPunct="1"/>
            <a:r>
              <a:rPr lang="fr-FR" sz="3200" b="1" dirty="0" smtClean="0"/>
              <a:t>Parents des élèves de CM2</a:t>
            </a:r>
          </a:p>
          <a:p>
            <a:pPr marR="0" algn="ctr" eaLnBrk="1" hangingPunct="1"/>
            <a:endParaRPr lang="fr-FR" sz="3200" b="1" dirty="0" smtClean="0"/>
          </a:p>
          <a:p>
            <a:pPr marR="0" algn="ctr" eaLnBrk="1" hangingPunct="1"/>
            <a:r>
              <a:rPr lang="fr-FR" sz="3200" dirty="0" smtClean="0"/>
              <a:t>2014 – 2015</a:t>
            </a:r>
          </a:p>
        </p:txBody>
      </p:sp>
      <p:sp>
        <p:nvSpPr>
          <p:cNvPr id="13315" name="AutoShape 3" descr="imgindic"/>
          <p:cNvSpPr>
            <a:spLocks noChangeAspect="1" noChangeArrowheads="1"/>
          </p:cNvSpPr>
          <p:nvPr/>
        </p:nvSpPr>
        <p:spPr bwMode="auto">
          <a:xfrm>
            <a:off x="2190750" y="2476500"/>
            <a:ext cx="4762500" cy="1905000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6602"/>
            <a:ext cx="8229600" cy="449503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site du collège, en ligne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2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23" y="1481138"/>
            <a:ext cx="4800753" cy="4525962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gazette Renaudot, actualités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0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120680" cy="482453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Pronote</a:t>
            </a:r>
            <a:r>
              <a:rPr lang="fr-FR" dirty="0" smtClean="0"/>
              <a:t>, le cahier de textes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8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20947"/>
            <a:ext cx="5353797" cy="1409897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Pronote</a:t>
            </a:r>
            <a:r>
              <a:rPr lang="fr-FR" dirty="0" smtClean="0"/>
              <a:t>, suivi des résultats et des absences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9" y="3429000"/>
            <a:ext cx="7706801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Pronote</a:t>
            </a:r>
            <a:r>
              <a:rPr lang="fr-FR" dirty="0" smtClean="0"/>
              <a:t>, un emploi du temps actualisé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1138"/>
            <a:ext cx="3484538" cy="4900190"/>
          </a:xfrm>
        </p:spPr>
      </p:pic>
    </p:spTree>
    <p:extLst>
      <p:ext uri="{BB962C8B-B14F-4D97-AF65-F5344CB8AC3E}">
        <p14:creationId xmlns:p14="http://schemas.microsoft.com/office/powerpoint/2010/main" val="29473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116632"/>
          <a:ext cx="8640960" cy="5938467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415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A727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ENSEIGNEMENTS OBLIGATOIRES </a:t>
                      </a:r>
                      <a:r>
                        <a:rPr lang="fr-FR" sz="2400" b="1" dirty="0" smtClean="0">
                          <a:solidFill>
                            <a:srgbClr val="A727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6ème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A727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HORAIRE </a:t>
                      </a:r>
                      <a:r>
                        <a:rPr lang="fr-FR" sz="2000" b="1" dirty="0">
                          <a:solidFill>
                            <a:srgbClr val="A727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L'ÉLÈVE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Français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+ (0,5) ou 5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Mathématiques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Langue vivante étrangère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Histoire-géographie-éducation civique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Sciences et techniques :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sciences de la vie et de la Terre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technologie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+ (0,5)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+ (0,5)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Enseignements artistiques :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3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arts plastiques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éducation musicale 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fr-FR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Éducation physique et sportive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1F4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2"/>
          </a:xfrm>
        </p:spPr>
        <p:txBody>
          <a:bodyPr/>
          <a:lstStyle/>
          <a:p>
            <a:r>
              <a:rPr lang="fr-FR" sz="2800" dirty="0" smtClean="0">
                <a:solidFill>
                  <a:srgbClr val="001F4E"/>
                </a:solidFill>
                <a:latin typeface="Arial"/>
                <a:ea typeface="Times New Roman"/>
                <a:cs typeface="Times New Roman"/>
              </a:rPr>
              <a:t>Aide aux élèves et accompagnement de leur travail personnel : 2 heures par division</a:t>
            </a:r>
          </a:p>
          <a:p>
            <a:pPr>
              <a:buNone/>
            </a:pPr>
            <a:endParaRPr lang="fr-FR" sz="1600" dirty="0" smtClean="0">
              <a:solidFill>
                <a:srgbClr val="001F4E"/>
              </a:solidFill>
              <a:latin typeface="Arial"/>
              <a:ea typeface="Times New Roman"/>
              <a:cs typeface="Times New Roman"/>
            </a:endParaRPr>
          </a:p>
          <a:p>
            <a:r>
              <a:rPr lang="fr-FR" sz="2800" dirty="0" smtClean="0">
                <a:solidFill>
                  <a:srgbClr val="001F4E"/>
                </a:solidFill>
                <a:latin typeface="Arial"/>
                <a:ea typeface="Times New Roman"/>
                <a:cs typeface="Times New Roman"/>
              </a:rPr>
              <a:t>Heures de vie de classe : 10 heures annuelles</a:t>
            </a:r>
          </a:p>
          <a:p>
            <a:endParaRPr lang="fr-FR" sz="1400" dirty="0" smtClean="0">
              <a:solidFill>
                <a:srgbClr val="001F4E"/>
              </a:solidFill>
              <a:latin typeface="Arial"/>
              <a:ea typeface="Times New Roman"/>
              <a:cs typeface="Times New Roman"/>
            </a:endParaRPr>
          </a:p>
          <a:p>
            <a:r>
              <a:rPr lang="fr-FR" sz="2800" dirty="0" smtClean="0">
                <a:solidFill>
                  <a:srgbClr val="001F4E"/>
                </a:solidFill>
                <a:latin typeface="Arial"/>
                <a:ea typeface="Calibri"/>
                <a:cs typeface="Times New Roman"/>
              </a:rPr>
              <a:t>Enseignement </a:t>
            </a:r>
            <a:r>
              <a:rPr lang="fr-FR" sz="2800" dirty="0" err="1" smtClean="0">
                <a:solidFill>
                  <a:srgbClr val="001F4E"/>
                </a:solidFill>
                <a:latin typeface="Arial"/>
                <a:ea typeface="Calibri"/>
                <a:cs typeface="Times New Roman"/>
              </a:rPr>
              <a:t>bilangue</a:t>
            </a:r>
            <a:r>
              <a:rPr lang="fr-FR" sz="2800" dirty="0" smtClean="0">
                <a:solidFill>
                  <a:srgbClr val="001F4E"/>
                </a:solidFill>
                <a:latin typeface="Arial"/>
                <a:ea typeface="Calibri"/>
                <a:cs typeface="Times New Roman"/>
              </a:rPr>
              <a:t> : 3 heures / 3h anglais</a:t>
            </a:r>
          </a:p>
          <a:p>
            <a:pPr>
              <a:buNone/>
            </a:pPr>
            <a:r>
              <a:rPr lang="fr-FR" sz="1600" dirty="0" smtClean="0">
                <a:solidFill>
                  <a:srgbClr val="001F4E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fr-FR" sz="2000" dirty="0" smtClean="0">
                <a:solidFill>
                  <a:srgbClr val="001F4E"/>
                </a:solidFill>
                <a:latin typeface="Arial"/>
                <a:ea typeface="Calibri"/>
                <a:cs typeface="Times New Roman"/>
              </a:rPr>
              <a:t>(allemand ; espagnol)</a:t>
            </a:r>
          </a:p>
          <a:p>
            <a:pPr>
              <a:buNone/>
            </a:pPr>
            <a:endParaRPr lang="fr-FR" sz="1400" dirty="0" smtClean="0">
              <a:solidFill>
                <a:srgbClr val="001F4E"/>
              </a:solidFill>
              <a:latin typeface="Arial"/>
              <a:ea typeface="Calibri"/>
              <a:cs typeface="Times New Roman"/>
            </a:endParaRPr>
          </a:p>
          <a:p>
            <a:r>
              <a:rPr lang="fr-FR" sz="2800" dirty="0" smtClean="0">
                <a:solidFill>
                  <a:srgbClr val="001F4E"/>
                </a:solidFill>
                <a:latin typeface="Arial"/>
                <a:ea typeface="Calibri"/>
                <a:cs typeface="Times New Roman"/>
              </a:rPr>
              <a:t>UNSS (sport scolaire) : rencontres sportives le mercredi</a:t>
            </a:r>
            <a:endParaRPr lang="fr-FR" sz="3600" dirty="0" smtClean="0">
              <a:latin typeface="Calibri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u="sng" dirty="0" smtClean="0"/>
              <a:t>Accompagnement et enseignement facultatif</a:t>
            </a:r>
            <a:endParaRPr lang="fr-FR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2"/>
          </a:xfrm>
        </p:spPr>
        <p:txBody>
          <a:bodyPr/>
          <a:lstStyle/>
          <a:p>
            <a:r>
              <a:rPr lang="fr-FR" sz="2000" dirty="0" smtClean="0"/>
              <a:t>8h15 : ouverture</a:t>
            </a:r>
          </a:p>
          <a:p>
            <a:r>
              <a:rPr lang="fr-FR" sz="2000" dirty="0" smtClean="0"/>
              <a:t>8h30: début des cours: </a:t>
            </a:r>
            <a:r>
              <a:rPr lang="fr-FR" sz="2000" dirty="0" smtClean="0">
                <a:solidFill>
                  <a:schemeClr val="accent2"/>
                </a:solidFill>
              </a:rPr>
              <a:t>2 séquences de 55 minutes</a:t>
            </a:r>
          </a:p>
          <a:p>
            <a:r>
              <a:rPr lang="fr-FR" sz="2000" dirty="0" smtClean="0"/>
              <a:t>10h20: Récréation </a:t>
            </a:r>
          </a:p>
          <a:p>
            <a:r>
              <a:rPr lang="fr-FR" sz="2000" dirty="0" smtClean="0"/>
              <a:t>10h35: </a:t>
            </a:r>
            <a:r>
              <a:rPr lang="fr-FR" sz="2000" dirty="0" smtClean="0">
                <a:solidFill>
                  <a:schemeClr val="accent2"/>
                </a:solidFill>
              </a:rPr>
              <a:t>2 séquences de 55 minutes</a:t>
            </a:r>
          </a:p>
          <a:p>
            <a:r>
              <a:rPr lang="fr-FR" sz="2000" dirty="0" smtClean="0"/>
              <a:t>11h30 : début du restaurant scolaire</a:t>
            </a:r>
          </a:p>
          <a:p>
            <a:endParaRPr lang="fr-FR" sz="2000" dirty="0" smtClean="0"/>
          </a:p>
          <a:p>
            <a:r>
              <a:rPr lang="fr-FR" sz="2000" dirty="0" smtClean="0"/>
              <a:t>12h30 -13h50 repas et récréation – foyer –clubs-chorale 	                 UNSS,  etc.</a:t>
            </a:r>
          </a:p>
          <a:p>
            <a:r>
              <a:rPr lang="fr-FR" sz="2000" dirty="0" smtClean="0"/>
              <a:t>13h55:</a:t>
            </a:r>
            <a:r>
              <a:rPr lang="fr-FR" sz="2000" dirty="0" smtClean="0">
                <a:solidFill>
                  <a:schemeClr val="accent2"/>
                </a:solidFill>
              </a:rPr>
              <a:t> 2 séquences de 55 minutes</a:t>
            </a:r>
            <a:endParaRPr lang="fr-FR" sz="2000" dirty="0" smtClean="0"/>
          </a:p>
          <a:p>
            <a:r>
              <a:rPr lang="fr-FR" sz="2000" dirty="0" smtClean="0"/>
              <a:t>15h45: récréation</a:t>
            </a:r>
          </a:p>
          <a:p>
            <a:r>
              <a:rPr lang="fr-FR" sz="2000" dirty="0" smtClean="0"/>
              <a:t>16h05: </a:t>
            </a:r>
            <a:r>
              <a:rPr lang="fr-FR" sz="2000" dirty="0" smtClean="0">
                <a:solidFill>
                  <a:schemeClr val="accent2"/>
                </a:solidFill>
              </a:rPr>
              <a:t>1 séquence de 55 minutes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/>
          </a:bodyPr>
          <a:lstStyle/>
          <a:p>
            <a:r>
              <a:rPr lang="fr-FR" sz="3200" u="sng" dirty="0" smtClean="0"/>
              <a:t>Une journée au collège</a:t>
            </a:r>
            <a:endParaRPr lang="fr-FR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Un exemple d’emploi du temps</a:t>
            </a:r>
            <a:endParaRPr lang="fr-FR" sz="2800" u="sng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30000"/>
          </a:blip>
          <a:srcRect l="40272" t="15910" r="1557" b="17268"/>
          <a:stretch>
            <a:fillRect/>
          </a:stretch>
        </p:blipFill>
        <p:spPr bwMode="auto">
          <a:xfrm>
            <a:off x="0" y="764704"/>
            <a:ext cx="9144000" cy="562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Un autre exemple d’emploi du temps</a:t>
            </a:r>
            <a:endParaRPr lang="fr-FR" sz="2800" u="sng" dirty="0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40395" t="16480" r="1488" b="20000"/>
          <a:stretch>
            <a:fillRect/>
          </a:stretch>
        </p:blipFill>
        <p:spPr bwMode="auto">
          <a:xfrm>
            <a:off x="1" y="798356"/>
            <a:ext cx="9144000" cy="562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/>
          <a:lstStyle/>
          <a:p>
            <a:r>
              <a:rPr lang="fr-FR" u="sng" dirty="0" smtClean="0"/>
              <a:t>24 classes collège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6</a:t>
            </a:r>
            <a:r>
              <a:rPr lang="fr-FR" baseline="30000" dirty="0" smtClean="0"/>
              <a:t>ème</a:t>
            </a:r>
            <a:r>
              <a:rPr lang="fr-FR" dirty="0" smtClean="0"/>
              <a:t> x 6</a:t>
            </a:r>
          </a:p>
          <a:p>
            <a:pPr lvl="1"/>
            <a:r>
              <a:rPr lang="fr-FR" dirty="0" smtClean="0"/>
              <a:t>5</a:t>
            </a:r>
            <a:r>
              <a:rPr lang="fr-FR" baseline="30000" dirty="0" smtClean="0"/>
              <a:t>ème</a:t>
            </a:r>
            <a:r>
              <a:rPr lang="fr-FR" dirty="0" smtClean="0"/>
              <a:t> x 6</a:t>
            </a:r>
          </a:p>
          <a:p>
            <a:pPr lvl="1"/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x 6</a:t>
            </a:r>
          </a:p>
          <a:p>
            <a:pPr lvl="1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x 6</a:t>
            </a:r>
          </a:p>
          <a:p>
            <a:endParaRPr lang="fr-FR" sz="1050" dirty="0" smtClean="0"/>
          </a:p>
          <a:p>
            <a:r>
              <a:rPr lang="fr-FR" u="sng" dirty="0" smtClean="0"/>
              <a:t>4 classes collège EGPA</a:t>
            </a:r>
            <a:r>
              <a:rPr lang="fr-FR" sz="2400" dirty="0" smtClean="0"/>
              <a:t> </a:t>
            </a:r>
            <a:r>
              <a:rPr lang="fr-FR" sz="1800" dirty="0" smtClean="0"/>
              <a:t>(enseignement général et professionnel adapté) : </a:t>
            </a:r>
          </a:p>
          <a:p>
            <a:pPr lvl="1"/>
            <a:r>
              <a:rPr lang="fr-FR" sz="1800" dirty="0" smtClean="0"/>
              <a:t>1 classe par niveau 6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, 5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, 4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, 3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.</a:t>
            </a:r>
            <a:endParaRPr lang="fr-FR" sz="2800" u="sng" dirty="0" smtClean="0"/>
          </a:p>
          <a:p>
            <a:endParaRPr lang="fr-FR" sz="1100" u="sng" dirty="0" smtClean="0"/>
          </a:p>
          <a:p>
            <a:r>
              <a:rPr lang="fr-FR" u="sng" dirty="0" smtClean="0"/>
              <a:t>Un dispositif ULIS</a:t>
            </a:r>
            <a:r>
              <a:rPr lang="fr-FR" sz="2000" dirty="0" smtClean="0"/>
              <a:t> (unité localisée d’inclusion scolaire)</a:t>
            </a:r>
            <a:endParaRPr lang="fr-FR" u="sng" dirty="0" smtClean="0"/>
          </a:p>
          <a:p>
            <a:endParaRPr lang="fr-FR" u="sng" dirty="0" smtClean="0"/>
          </a:p>
          <a:p>
            <a:r>
              <a:rPr lang="fr-FR" u="sng" dirty="0" smtClean="0"/>
              <a:t>Une intégration d’élèves de l’IRJS</a:t>
            </a:r>
            <a:r>
              <a:rPr lang="fr-FR" sz="1800" dirty="0" smtClean="0"/>
              <a:t> (jeunes sourds)</a:t>
            </a:r>
            <a:endParaRPr lang="fr-FR" u="sng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>
              <a:buNone/>
            </a:pPr>
            <a:endParaRPr lang="fr-FR" sz="2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u="sng" dirty="0" smtClean="0"/>
              <a:t>Une structure diversifiée</a:t>
            </a:r>
            <a:endParaRPr lang="fr-FR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 sensibilisation à la puberté », </a:t>
            </a:r>
          </a:p>
          <a:p>
            <a:r>
              <a:rPr lang="fr-FR" dirty="0" smtClean="0"/>
              <a:t>« lutte contre le harcèlement à l’école », </a:t>
            </a:r>
          </a:p>
          <a:p>
            <a:r>
              <a:rPr lang="fr-FR" dirty="0" smtClean="0"/>
              <a:t>« sensibilisation aux  risques liés à l’utilisation des NTIC »,</a:t>
            </a:r>
          </a:p>
          <a:p>
            <a:r>
              <a:rPr lang="fr-FR" dirty="0" smtClean="0"/>
              <a:t>« lutte contre l’homophobie »…</a:t>
            </a:r>
          </a:p>
          <a:p>
            <a:r>
              <a:rPr lang="fr-FR" dirty="0" smtClean="0"/>
              <a:t>«  action petit déjeuner »</a:t>
            </a:r>
          </a:p>
          <a:p>
            <a:r>
              <a:rPr lang="fr-FR" dirty="0" smtClean="0"/>
              <a:t>En lien avec les programmes d’HG et </a:t>
            </a:r>
            <a:r>
              <a:rPr lang="fr-FR" dirty="0"/>
              <a:t>E</a:t>
            </a:r>
            <a:r>
              <a:rPr lang="fr-FR" dirty="0" smtClean="0"/>
              <a:t>ducation civique : visite du tribunal de Poitiers et des lieux de mémoire.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collège, lieu d’apprentissage de la citoyenneté et lieu de prévention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551415"/>
            <a:ext cx="4877481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Action collège au théâtre une programmation sur les théâtres de quartiers</a:t>
            </a:r>
          </a:p>
          <a:p>
            <a:r>
              <a:rPr lang="fr-FR" dirty="0" smtClean="0"/>
              <a:t>Des rencontres avec des auteurs, des metteurs en scène</a:t>
            </a:r>
          </a:p>
          <a:p>
            <a:r>
              <a:rPr lang="fr-FR" dirty="0" smtClean="0"/>
              <a:t>Des échanges linguistiques</a:t>
            </a:r>
          </a:p>
          <a:p>
            <a:r>
              <a:rPr lang="fr-FR" dirty="0" smtClean="0"/>
              <a:t>Des partenariats échanges Brigitte </a:t>
            </a:r>
            <a:r>
              <a:rPr lang="fr-FR" dirty="0" err="1" smtClean="0"/>
              <a:t>Sauzay</a:t>
            </a:r>
            <a:r>
              <a:rPr lang="fr-FR" dirty="0" smtClean="0"/>
              <a:t>.</a:t>
            </a:r>
          </a:p>
          <a:p>
            <a:r>
              <a:rPr lang="fr-FR" dirty="0" smtClean="0"/>
              <a:t>Des sorties pédagogiques ciblées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collège, lieu d’ouverture 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80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La réussite au collège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 l="41022" t="51680" r="4169" b="23120"/>
          <a:stretch>
            <a:fillRect/>
          </a:stretch>
        </p:blipFill>
        <p:spPr bwMode="auto">
          <a:xfrm>
            <a:off x="0" y="1484313"/>
            <a:ext cx="86312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ZoneTexte 6"/>
          <p:cNvSpPr txBox="1">
            <a:spLocks noChangeArrowheads="1"/>
          </p:cNvSpPr>
          <p:nvPr/>
        </p:nvSpPr>
        <p:spPr bwMode="auto">
          <a:xfrm>
            <a:off x="0" y="476250"/>
            <a:ext cx="9361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u="sng"/>
              <a:t>Evolution  résultats  DNB 2008 -2013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600" u="sng" dirty="0" smtClean="0"/>
              <a:t>Evolution </a:t>
            </a:r>
            <a:r>
              <a:rPr lang="fr-FR" sz="3600" u="sng" dirty="0" err="1" smtClean="0"/>
              <a:t>résutats</a:t>
            </a:r>
            <a:r>
              <a:rPr lang="fr-FR" sz="3600" u="sng" dirty="0" smtClean="0"/>
              <a:t> contrôle continu</a:t>
            </a:r>
            <a:endParaRPr lang="fr-FR" sz="3600" u="sng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374" t="65433" r="3989" b="9184"/>
          <a:stretch>
            <a:fillRect/>
          </a:stretch>
        </p:blipFill>
        <p:spPr>
          <a:xfrm>
            <a:off x="266700" y="1268413"/>
            <a:ext cx="8553450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200" u="sng" dirty="0" smtClean="0"/>
              <a:t>Evolution résultats épreuves écrites</a:t>
            </a:r>
            <a:endParaRPr lang="fr-FR" sz="3200" u="sng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 l="40395" t="51759" r="3851" b="22202"/>
          <a:stretch>
            <a:fillRect/>
          </a:stretch>
        </p:blipFill>
        <p:spPr bwMode="auto">
          <a:xfrm>
            <a:off x="179388" y="1341438"/>
            <a:ext cx="87137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 smtClean="0"/>
              <a:t>Taux passage en 2</a:t>
            </a:r>
            <a:r>
              <a:rPr lang="fr-FR" sz="2800" u="sng" baseline="30000" dirty="0" smtClean="0"/>
              <a:t>nde</a:t>
            </a:r>
            <a:r>
              <a:rPr lang="fr-FR" sz="2800" u="sng" dirty="0" smtClean="0"/>
              <a:t> Générale</a:t>
            </a:r>
            <a:endParaRPr lang="fr-FR" sz="2800" u="sng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32835" t="52600" r="1961" b="28080"/>
          <a:stretch>
            <a:fillRect/>
          </a:stretch>
        </p:blipFill>
        <p:spPr bwMode="auto">
          <a:xfrm>
            <a:off x="0" y="1916832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u="sng" dirty="0" smtClean="0"/>
              <a:t>Taux passage 3</a:t>
            </a:r>
            <a:r>
              <a:rPr lang="fr-FR" sz="2800" u="sng" baseline="30000" dirty="0" smtClean="0"/>
              <a:t>ème</a:t>
            </a:r>
            <a:r>
              <a:rPr lang="fr-FR" sz="2800" u="sng" dirty="0" smtClean="0"/>
              <a:t> vers voie professionnelle</a:t>
            </a:r>
            <a:endParaRPr lang="fr-FR" sz="2800" u="sng" dirty="0"/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2" cstate="print"/>
          <a:srcRect l="33307" t="52600" r="2432" b="28081"/>
          <a:stretch>
            <a:fillRect/>
          </a:stretch>
        </p:blipFill>
        <p:spPr bwMode="auto">
          <a:xfrm>
            <a:off x="0" y="1700213"/>
            <a:ext cx="91440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112568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800" u="sng" dirty="0" smtClean="0"/>
              <a:t>Le secteur:</a:t>
            </a:r>
            <a:r>
              <a:rPr lang="fr-FR" sz="2800" dirty="0" smtClean="0"/>
              <a:t>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000" dirty="0" smtClean="0"/>
              <a:t>M. Pagnol / Ligugé / Fontaine le conte / St-Benoit rive gauche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000" dirty="0" smtClean="0"/>
              <a:t>Prévision effectifs: = 146 (</a:t>
            </a:r>
            <a:r>
              <a:rPr lang="fr-FR" sz="2000" dirty="0" err="1" smtClean="0"/>
              <a:t>dif</a:t>
            </a:r>
            <a:r>
              <a:rPr lang="fr-FR" sz="2000" dirty="0" smtClean="0"/>
              <a:t> =22 places/ capacité d’accueil)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r-FR" sz="1000" dirty="0" smtClean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800" u="sng" dirty="0" smtClean="0"/>
              <a:t>Commission d’harmonisation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r-FR" sz="800" dirty="0" smtClean="0"/>
          </a:p>
          <a:p>
            <a:pPr marL="603250" lvl="2" indent="-255588">
              <a:spcBef>
                <a:spcPts val="400"/>
              </a:spcBef>
              <a:buSzPct val="68000"/>
              <a:buNone/>
            </a:pPr>
            <a:endParaRPr lang="fr-FR" sz="500" dirty="0" smtClean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800" u="sng" dirty="0" smtClean="0"/>
              <a:t>Accueil écoles du secteur</a:t>
            </a:r>
            <a:r>
              <a:rPr lang="fr-FR" sz="2400" dirty="0" smtClean="0"/>
              <a:t>: 3 phases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000" dirty="0" smtClean="0"/>
              <a:t>1- rencontre équipe de direction / parents dans chaque école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1800" dirty="0" smtClean="0">
                <a:solidFill>
                  <a:schemeClr val="accent3"/>
                </a:solidFill>
              </a:rPr>
              <a:t>-Ermitage: 22/05 –Ligugé: 3/06 – Fontaine -Pagnol: 5/06</a:t>
            </a:r>
          </a:p>
          <a:p>
            <a:pPr marL="887412" lvl="3" indent="-255588">
              <a:spcBef>
                <a:spcPts val="400"/>
              </a:spcBef>
              <a:buSzPct val="68000"/>
              <a:buNone/>
            </a:pPr>
            <a:endParaRPr lang="fr-FR" sz="1000" dirty="0" smtClean="0"/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000" dirty="0" smtClean="0"/>
              <a:t>2- Portes ouvertes: 14 juin - 9h/12 : </a:t>
            </a:r>
            <a:r>
              <a:rPr lang="fr-FR" sz="1800" dirty="0" smtClean="0"/>
              <a:t>familles secteur et hors secteur</a:t>
            </a:r>
            <a:endParaRPr lang="fr-FR" sz="2000" dirty="0" smtClean="0"/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r-FR" sz="1000" dirty="0" smtClean="0"/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000" dirty="0" smtClean="0"/>
              <a:t>3- accueil des élèves (secteur): une matinée par classe: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1800" dirty="0" smtClean="0">
                <a:solidFill>
                  <a:schemeClr val="accent3"/>
                </a:solidFill>
              </a:rPr>
              <a:t>Ermitage-Pagnol:12, 24 juin, /Ligugé: 23 juin / fontaine:16, 19 juin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r-FR" sz="2800" u="sng" dirty="0" smtClean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r-FR" sz="2800" u="sng" dirty="0" smtClean="0"/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r-FR" sz="2000" dirty="0" smtClean="0"/>
          </a:p>
          <a:p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634082"/>
          </a:xfrm>
        </p:spPr>
        <p:txBody>
          <a:bodyPr>
            <a:noAutofit/>
          </a:bodyPr>
          <a:lstStyle/>
          <a:p>
            <a:r>
              <a:rPr lang="fr-FR" sz="3200" u="sng" dirty="0" smtClean="0"/>
              <a:t>Liaison Ecoles Collège: </a:t>
            </a:r>
            <a:br>
              <a:rPr lang="fr-FR" sz="3200" u="sng" dirty="0" smtClean="0"/>
            </a:b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Liste officielle transmise au collège le 12 juin</a:t>
            </a:r>
          </a:p>
          <a:p>
            <a:r>
              <a:rPr lang="fr-FR" dirty="0" smtClean="0"/>
              <a:t>Les dossiers d’inscription sont donnés aux écoles.</a:t>
            </a:r>
          </a:p>
          <a:p>
            <a:r>
              <a:rPr lang="fr-FR" dirty="0" smtClean="0"/>
              <a:t>Les parents viennent inscrire leur enfant au collège aux dates indiquées sur le dossier.</a:t>
            </a:r>
          </a:p>
          <a:p>
            <a:pPr marL="109537" indent="0">
              <a:buNone/>
            </a:pPr>
            <a:r>
              <a:rPr lang="fr-FR" dirty="0" smtClean="0"/>
              <a:t>Prévoir 3 photos, copie du livret de famille, acte de jugement si </a:t>
            </a:r>
            <a:r>
              <a:rPr lang="fr-FR" smtClean="0"/>
              <a:t>nécessaire.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Inscriptions au collège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2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fr-FR" smtClean="0"/>
          </a:p>
          <a:p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u="sng" dirty="0" smtClean="0"/>
              <a:t>Les effectifs</a:t>
            </a:r>
            <a:endParaRPr lang="fr-FR" u="sng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899592" y="1340768"/>
          <a:ext cx="7704856" cy="4392493"/>
        </p:xfrm>
        <a:graphic>
          <a:graphicData uri="http://schemas.openxmlformats.org/drawingml/2006/table">
            <a:tbl>
              <a:tblPr/>
              <a:tblGrid>
                <a:gridCol w="1926437"/>
                <a:gridCol w="3330147"/>
                <a:gridCol w="1296144"/>
                <a:gridCol w="1080120"/>
                <a:gridCol w="72008"/>
              </a:tblGrid>
              <a:tr h="627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Niveau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Ens.Général</a:t>
                      </a:r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dont </a:t>
                      </a:r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IRJS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EGPA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ULIS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6ème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170       </a:t>
                      </a:r>
                      <a:r>
                        <a:rPr lang="fr-FR" sz="32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    </a:t>
                      </a:r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5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fr-F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5ème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169                 4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7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4ème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167                 2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7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3ème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166                 3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7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672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63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746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980728"/>
            <a:ext cx="8579296" cy="5616624"/>
          </a:xfrm>
        </p:spPr>
        <p:txBody>
          <a:bodyPr/>
          <a:lstStyle/>
          <a:p>
            <a:r>
              <a:rPr lang="fr-FR" u="sng" dirty="0" smtClean="0"/>
              <a:t>Mardi 2 septembre</a:t>
            </a:r>
            <a:r>
              <a:rPr lang="fr-FR" dirty="0" smtClean="0"/>
              <a:t>: </a:t>
            </a:r>
            <a:r>
              <a:rPr lang="fr-FR" sz="2400" dirty="0" smtClean="0">
                <a:solidFill>
                  <a:srgbClr val="FF0000"/>
                </a:solidFill>
              </a:rPr>
              <a:t>accueil des 6èmes uniquement</a:t>
            </a:r>
          </a:p>
          <a:p>
            <a:pPr>
              <a:buNone/>
            </a:pP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u="sng" dirty="0" smtClean="0"/>
              <a:t>Mercredi 3</a:t>
            </a:r>
            <a:r>
              <a:rPr lang="fr-FR" sz="2400" dirty="0" smtClean="0"/>
              <a:t>: accueil des autres classes </a:t>
            </a:r>
          </a:p>
          <a:p>
            <a:pPr>
              <a:buNone/>
            </a:pPr>
            <a:r>
              <a:rPr lang="fr-FR" sz="2400" dirty="0" smtClean="0"/>
              <a:t>	(pas de cours en 6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u="sng" dirty="0" smtClean="0"/>
              <a:t>Jeudi 4 </a:t>
            </a:r>
            <a:r>
              <a:rPr lang="fr-FR" sz="2400" dirty="0" smtClean="0"/>
              <a:t>: reprise de l’emploi du temps habituel</a:t>
            </a:r>
          </a:p>
          <a:p>
            <a:endParaRPr lang="fr-FR" sz="2400" dirty="0" smtClean="0"/>
          </a:p>
          <a:p>
            <a:r>
              <a:rPr lang="fr-FR" sz="2400" u="sng" dirty="0" smtClean="0"/>
              <a:t>Séjour d’intégration à St-Cyr</a:t>
            </a:r>
            <a:r>
              <a:rPr lang="fr-FR" sz="2400" dirty="0" smtClean="0"/>
              <a:t>:  </a:t>
            </a:r>
            <a:r>
              <a:rPr lang="fr-FR" sz="2000" dirty="0" smtClean="0">
                <a:solidFill>
                  <a:srgbClr val="FF0000"/>
                </a:solidFill>
              </a:rPr>
              <a:t>15-16 et 18-19 septembre</a:t>
            </a:r>
            <a:endParaRPr lang="fr-FR" sz="2400" dirty="0" smtClean="0">
              <a:solidFill>
                <a:srgbClr val="FF0000"/>
              </a:solidFill>
            </a:endParaRPr>
          </a:p>
          <a:p>
            <a:endParaRPr lang="fr-FR" sz="1400" dirty="0" smtClean="0"/>
          </a:p>
          <a:p>
            <a:r>
              <a:rPr lang="fr-FR" sz="2400" u="sng" dirty="0" smtClean="0"/>
              <a:t>Réunion de rentrée</a:t>
            </a:r>
            <a:r>
              <a:rPr lang="fr-FR" sz="2400" dirty="0" smtClean="0"/>
              <a:t>: </a:t>
            </a:r>
            <a:r>
              <a:rPr lang="fr-FR" sz="2000" dirty="0" smtClean="0">
                <a:solidFill>
                  <a:srgbClr val="FF0000"/>
                </a:solidFill>
              </a:rPr>
              <a:t>18 septembre</a:t>
            </a:r>
            <a:endParaRPr lang="fr-FR" sz="2400" dirty="0" smtClean="0">
              <a:solidFill>
                <a:srgbClr val="FF0000"/>
              </a:solidFill>
            </a:endParaRPr>
          </a:p>
          <a:p>
            <a:endParaRPr lang="fr-FR" sz="1600" dirty="0" smtClean="0"/>
          </a:p>
          <a:p>
            <a:r>
              <a:rPr lang="fr-FR" sz="2400" u="sng" dirty="0" smtClean="0"/>
              <a:t>Association des parents</a:t>
            </a:r>
            <a:r>
              <a:rPr lang="fr-FR" sz="2400" dirty="0" smtClean="0"/>
              <a:t> d’élèves</a:t>
            </a:r>
            <a:r>
              <a:rPr lang="fr-FR" sz="24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fr-FR" sz="2000" dirty="0" smtClean="0"/>
              <a:t>A.G. </a:t>
            </a:r>
            <a:r>
              <a:rPr lang="fr-FR" sz="2400" dirty="0" smtClean="0">
                <a:solidFill>
                  <a:srgbClr val="FF0000"/>
                </a:solidFill>
              </a:rPr>
              <a:t>:</a:t>
            </a:r>
            <a:r>
              <a:rPr lang="fr-FR" sz="1800" dirty="0" smtClean="0">
                <a:solidFill>
                  <a:srgbClr val="FF0000"/>
                </a:solidFill>
              </a:rPr>
              <a:t>18 septembre  20h30 au collège</a:t>
            </a:r>
          </a:p>
          <a:p>
            <a:pPr lvl="1"/>
            <a:r>
              <a:rPr lang="fr-FR" sz="1800" dirty="0" smtClean="0">
                <a:solidFill>
                  <a:srgbClr val="FF0000"/>
                </a:solidFill>
              </a:rPr>
              <a:t>Retrait des colis fournitures possible le -14 juin (portes ouvertes)</a:t>
            </a:r>
          </a:p>
          <a:p>
            <a:pPr marL="392113" lvl="1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                                                               -18 juin 16h – 18h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sz="3200" u="sng" dirty="0" smtClean="0"/>
              <a:t>La rentrée 2014-2015</a:t>
            </a:r>
            <a:endParaRPr lang="fr-FR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</p:spPr>
        <p:txBody>
          <a:bodyPr/>
          <a:lstStyle/>
          <a:p>
            <a:r>
              <a:rPr lang="fr-FR" u="sng" dirty="0" smtClean="0"/>
              <a:t>Equipe de direction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Principal 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Principal(e) – adjoint(e)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Directrice SEGPA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Gestionnaire</a:t>
            </a:r>
          </a:p>
          <a:p>
            <a:pPr lvl="1"/>
            <a:endParaRPr lang="fr-FR" sz="1200" dirty="0" smtClean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800" u="sng" dirty="0" smtClean="0"/>
              <a:t>Secrétariat</a:t>
            </a:r>
          </a:p>
          <a:p>
            <a:pPr marL="603250" lvl="2" indent="-255588"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Courier New" pitchFamily="49" charset="0"/>
              <a:buChar char="o"/>
            </a:pPr>
            <a:r>
              <a:rPr lang="fr-FR" sz="2400" dirty="0" smtClean="0"/>
              <a:t>2,5 postes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r-FR" sz="1100" u="sng" dirty="0" smtClean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700" u="sng" dirty="0" smtClean="0"/>
              <a:t>Vie scolaire</a:t>
            </a:r>
            <a:endParaRPr lang="fr-FR" sz="2700" dirty="0" smtClean="0"/>
          </a:p>
          <a:p>
            <a:pPr marL="603250" lvl="2" indent="-255588"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Courier New" pitchFamily="49" charset="0"/>
              <a:buChar char="o"/>
            </a:pPr>
            <a:r>
              <a:rPr lang="fr-FR" sz="2500" dirty="0" smtClean="0"/>
              <a:t>1 conseillère principale d’éducation</a:t>
            </a:r>
          </a:p>
          <a:p>
            <a:pPr marL="603250" lvl="2" indent="-255588"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Courier New" pitchFamily="49" charset="0"/>
              <a:buChar char="o"/>
            </a:pPr>
            <a:r>
              <a:rPr lang="fr-FR" sz="2500" dirty="0" smtClean="0"/>
              <a:t>6.5 postes d’assistants d’éducation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u="sng" dirty="0" smtClean="0"/>
              <a:t>Les personnels du collège</a:t>
            </a:r>
            <a:endParaRPr lang="fr-FR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5112568"/>
          </a:xfrm>
        </p:spPr>
        <p:txBody>
          <a:bodyPr/>
          <a:lstStyle/>
          <a:p>
            <a:r>
              <a:rPr lang="fr-FR" dirty="0" smtClean="0"/>
              <a:t>Personnel enseignant: </a:t>
            </a:r>
          </a:p>
          <a:p>
            <a:pPr lvl="1"/>
            <a:r>
              <a:rPr lang="fr-FR" b="1" dirty="0" smtClean="0"/>
              <a:t>52</a:t>
            </a:r>
            <a:r>
              <a:rPr lang="fr-FR" dirty="0" smtClean="0"/>
              <a:t> professeurs</a:t>
            </a:r>
          </a:p>
          <a:p>
            <a:pPr lvl="1"/>
            <a:r>
              <a:rPr lang="fr-FR" dirty="0" smtClean="0"/>
              <a:t>1 documentaliste</a:t>
            </a:r>
          </a:p>
          <a:p>
            <a:pPr lvl="1"/>
            <a:r>
              <a:rPr lang="fr-FR" dirty="0" smtClean="0"/>
              <a:t>1 conseiller d’orientation psychologue</a:t>
            </a:r>
          </a:p>
          <a:p>
            <a:pPr lvl="1"/>
            <a:endParaRPr lang="fr-FR" sz="900" dirty="0" smtClean="0"/>
          </a:p>
          <a:p>
            <a:r>
              <a:rPr lang="fr-FR" dirty="0" smtClean="0"/>
              <a:t>Personnel médico-social</a:t>
            </a:r>
          </a:p>
          <a:p>
            <a:pPr lvl="1"/>
            <a:r>
              <a:rPr lang="fr-FR" dirty="0" smtClean="0"/>
              <a:t>1 temps plein infirmerie (2 infirmières)</a:t>
            </a:r>
          </a:p>
          <a:p>
            <a:pPr lvl="1"/>
            <a:r>
              <a:rPr lang="fr-FR" dirty="0" smtClean="0"/>
              <a:t>1 assistante sociale</a:t>
            </a:r>
          </a:p>
          <a:p>
            <a:endParaRPr lang="fr-FR" sz="1100" dirty="0" smtClean="0"/>
          </a:p>
          <a:p>
            <a:r>
              <a:rPr lang="fr-FR" dirty="0" smtClean="0"/>
              <a:t>Personnel d’entretien et de service</a:t>
            </a:r>
          </a:p>
          <a:p>
            <a:pPr lvl="1"/>
            <a:r>
              <a:rPr lang="fr-FR" dirty="0" smtClean="0"/>
              <a:t>14 agents </a:t>
            </a:r>
          </a:p>
          <a:p>
            <a:pPr lvl="1"/>
            <a:r>
              <a:rPr lang="fr-FR" dirty="0" smtClean="0"/>
              <a:t>½ poste agent chargé de la maintenance informatique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u="sng" dirty="0" smtClean="0"/>
              <a:t>Les personnels du collège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5328592"/>
          </a:xfrm>
        </p:spPr>
        <p:txBody>
          <a:bodyPr/>
          <a:lstStyle/>
          <a:p>
            <a:r>
              <a:rPr lang="fr-FR" sz="2400" dirty="0" smtClean="0"/>
              <a:t>Salles de cours </a:t>
            </a:r>
          </a:p>
          <a:p>
            <a:r>
              <a:rPr lang="fr-FR" sz="2400" dirty="0" smtClean="0"/>
              <a:t>Salles de cours spécifiques </a:t>
            </a:r>
            <a:r>
              <a:rPr lang="fr-FR" sz="1800" dirty="0" smtClean="0"/>
              <a:t>(arts plastiques , musique, technologie, sciences, langues vivantes…)</a:t>
            </a:r>
          </a:p>
          <a:p>
            <a:r>
              <a:rPr lang="fr-FR" sz="2400" dirty="0" smtClean="0"/>
              <a:t>Salles informatiques</a:t>
            </a:r>
          </a:p>
          <a:p>
            <a:r>
              <a:rPr lang="fr-FR" sz="2400" dirty="0" smtClean="0"/>
              <a:t>Ateliers professionnels SEGPA</a:t>
            </a:r>
          </a:p>
          <a:p>
            <a:r>
              <a:rPr lang="fr-FR" sz="2400" dirty="0" smtClean="0"/>
              <a:t>Salle d’étude</a:t>
            </a:r>
          </a:p>
          <a:p>
            <a:r>
              <a:rPr lang="fr-FR" sz="2400" dirty="0" smtClean="0"/>
              <a:t>Infirmerie</a:t>
            </a:r>
          </a:p>
          <a:p>
            <a:r>
              <a:rPr lang="fr-FR" sz="2400" dirty="0" smtClean="0"/>
              <a:t>Salles de réunion</a:t>
            </a:r>
          </a:p>
          <a:p>
            <a:r>
              <a:rPr lang="fr-FR" sz="2400" dirty="0" smtClean="0"/>
              <a:t>Foyer socio-éducatif</a:t>
            </a:r>
          </a:p>
          <a:p>
            <a:r>
              <a:rPr lang="fr-FR" sz="2400" dirty="0" smtClean="0"/>
              <a:t>Self</a:t>
            </a:r>
          </a:p>
          <a:p>
            <a:r>
              <a:rPr lang="fr-FR" sz="2400" dirty="0" smtClean="0"/>
              <a:t>Ateliers (entretien lingerie..)</a:t>
            </a:r>
          </a:p>
          <a:p>
            <a:r>
              <a:rPr lang="fr-FR" sz="2400" dirty="0" smtClean="0"/>
              <a:t>Gymnase et terrains de sports</a:t>
            </a:r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fr-FR" sz="3600" u="sng" dirty="0" smtClean="0"/>
              <a:t>Les locaux</a:t>
            </a:r>
            <a:endParaRPr lang="fr-FR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r>
              <a:rPr lang="fr-FR" dirty="0" smtClean="0"/>
              <a:t>Cycle d’adaptation: année de 6</a:t>
            </a:r>
            <a:r>
              <a:rPr lang="fr-FR" baseline="30000" dirty="0" smtClean="0"/>
              <a:t>ème</a:t>
            </a:r>
            <a:endParaRPr lang="fr-FR" dirty="0" smtClean="0"/>
          </a:p>
          <a:p>
            <a:pPr>
              <a:buNone/>
            </a:pPr>
            <a:endParaRPr lang="fr-FR" sz="1400" dirty="0" smtClean="0"/>
          </a:p>
          <a:p>
            <a:r>
              <a:rPr lang="fr-FR" dirty="0" smtClean="0"/>
              <a:t>Cycle central: années de 5</a:t>
            </a:r>
            <a:r>
              <a:rPr lang="fr-FR" baseline="30000" dirty="0" smtClean="0"/>
              <a:t>ème</a:t>
            </a:r>
            <a:r>
              <a:rPr lang="fr-FR" dirty="0" smtClean="0"/>
              <a:t> et  4</a:t>
            </a:r>
            <a:r>
              <a:rPr lang="fr-FR" baseline="30000" dirty="0" smtClean="0"/>
              <a:t>ème</a:t>
            </a:r>
          </a:p>
          <a:p>
            <a:pPr lvl="1"/>
            <a:r>
              <a:rPr lang="fr-FR" sz="1800" dirty="0" smtClean="0"/>
              <a:t>Le cycle central </a:t>
            </a:r>
            <a:r>
              <a:rPr lang="fr-FR" sz="1800" b="1" dirty="0" smtClean="0"/>
              <a:t>permet aux élèves d'approfondir et d'élargir leurs savoirs et savoir-faire</a:t>
            </a:r>
            <a:r>
              <a:rPr lang="fr-FR" sz="1800" dirty="0" smtClean="0"/>
              <a:t> </a:t>
            </a:r>
          </a:p>
          <a:p>
            <a:pPr lvl="1"/>
            <a:r>
              <a:rPr lang="fr-FR" sz="1800" dirty="0" smtClean="0"/>
              <a:t>En cinquième, les élèves peuvent débuter l'apprentissage du latin (2h)</a:t>
            </a:r>
          </a:p>
          <a:p>
            <a:pPr lvl="1"/>
            <a:r>
              <a:rPr lang="fr-FR" sz="1800" dirty="0" smtClean="0"/>
              <a:t>En quatrième, tous les élèves commencent une deuxième langue vivante étrangère : Allemand, Espagnol, Italien (3h)</a:t>
            </a:r>
            <a:endParaRPr lang="fr-FR" sz="1100" dirty="0" smtClean="0"/>
          </a:p>
          <a:p>
            <a:pPr lvl="1">
              <a:buNone/>
            </a:pPr>
            <a:r>
              <a:rPr lang="fr-FR" sz="1800" dirty="0" smtClean="0"/>
              <a:t>	</a:t>
            </a:r>
            <a:endParaRPr lang="fr-FR" sz="1400" dirty="0" smtClean="0"/>
          </a:p>
          <a:p>
            <a:r>
              <a:rPr lang="fr-FR" dirty="0" smtClean="0"/>
              <a:t>Cycle d’orientation: année de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</a:p>
          <a:p>
            <a:pPr lvl="1"/>
            <a:r>
              <a:rPr lang="fr-FR" sz="1800" dirty="0" smtClean="0"/>
              <a:t>Le cycle d'orientation complète les acquisitions des élèves et les met en mesure d'accéder aux formations générales, technologiques ou professionnelles qui font suite au collège</a:t>
            </a:r>
            <a:endParaRPr lang="fr-FR" sz="1800" baseline="30000" dirty="0" smtClean="0"/>
          </a:p>
          <a:p>
            <a:pPr>
              <a:buNone/>
            </a:pPr>
            <a:r>
              <a:rPr lang="fr-FR" sz="2000" dirty="0" smtClean="0"/>
              <a:t>	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 smtClean="0"/>
              <a:t>La scolarité au collège</a:t>
            </a:r>
            <a:endParaRPr lang="fr-FR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Du statut de « grand » à celui de « petit »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D’une structure « familiale » à une communauté scolaire de 800 personnes</a:t>
            </a:r>
          </a:p>
          <a:p>
            <a:endParaRPr lang="fr-FR" dirty="0" smtClean="0"/>
          </a:p>
          <a:p>
            <a:r>
              <a:rPr lang="fr-FR" dirty="0" smtClean="0"/>
              <a:t>Passage d’un professeur à un professeur par discipline</a:t>
            </a:r>
          </a:p>
          <a:p>
            <a:endParaRPr lang="fr-FR" dirty="0" smtClean="0"/>
          </a:p>
          <a:p>
            <a:r>
              <a:rPr lang="fr-FR" dirty="0" smtClean="0"/>
              <a:t>Apprentissage progressif de l’autonomie </a:t>
            </a:r>
          </a:p>
          <a:p>
            <a:pPr>
              <a:buNone/>
            </a:pPr>
            <a:r>
              <a:rPr lang="fr-FR" dirty="0" smtClean="0"/>
              <a:t>  (bien encadrée)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u="sng" dirty="0" smtClean="0"/>
              <a:t>L’année de 6</a:t>
            </a:r>
            <a:r>
              <a:rPr lang="fr-FR" sz="4000" u="sng" baseline="30000" dirty="0" smtClean="0"/>
              <a:t>ème</a:t>
            </a:r>
            <a:r>
              <a:rPr lang="fr-FR" sz="4000" u="sng" dirty="0" smtClean="0"/>
              <a:t> </a:t>
            </a:r>
            <a:endParaRPr lang="fr-FR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2"/>
          </a:xfrm>
        </p:spPr>
        <p:txBody>
          <a:bodyPr/>
          <a:lstStyle/>
          <a:p>
            <a:r>
              <a:rPr lang="fr-FR" sz="2800" b="1" u="sng" dirty="0" smtClean="0">
                <a:solidFill>
                  <a:schemeClr val="accent4">
                    <a:lumMod val="50000"/>
                  </a:schemeClr>
                </a:solidFill>
              </a:rPr>
              <a:t>La vie scolaire: une nouveauté:</a:t>
            </a:r>
          </a:p>
          <a:p>
            <a:pPr lvl="1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Encadrement des élèves</a:t>
            </a:r>
          </a:p>
          <a:p>
            <a:pPr lvl="1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Heures d’études</a:t>
            </a:r>
          </a:p>
          <a:p>
            <a:pPr lvl="1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Les assistants d’éducation</a:t>
            </a:r>
          </a:p>
          <a:p>
            <a:pPr lvl="1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Régime demi-pension (4 jours ou 5 jours)</a:t>
            </a:r>
          </a:p>
          <a:p>
            <a:pPr lvl="1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Régime de sortie :</a:t>
            </a:r>
            <a:r>
              <a:rPr lang="fr-FR" sz="2000" b="1" dirty="0" smtClean="0">
                <a:solidFill>
                  <a:srgbClr val="00B050"/>
                </a:solidFill>
              </a:rPr>
              <a:t>Vert</a:t>
            </a:r>
            <a:r>
              <a:rPr lang="fr-FR" sz="2000" b="1" dirty="0" smtClean="0">
                <a:solidFill>
                  <a:srgbClr val="FF0000"/>
                </a:solidFill>
              </a:rPr>
              <a:t>- </a:t>
            </a:r>
            <a:r>
              <a:rPr lang="fr-FR" sz="2000" b="1" dirty="0" smtClean="0">
                <a:solidFill>
                  <a:srgbClr val="FF6600"/>
                </a:solidFill>
              </a:rPr>
              <a:t>orange</a:t>
            </a:r>
            <a:r>
              <a:rPr lang="fr-FR" sz="2000" b="1" dirty="0" smtClean="0">
                <a:solidFill>
                  <a:srgbClr val="FF0000"/>
                </a:solidFill>
              </a:rPr>
              <a:t> – rouge</a:t>
            </a:r>
          </a:p>
          <a:p>
            <a:pPr>
              <a:buNone/>
            </a:pPr>
            <a:endParaRPr lang="fr-FR" sz="11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sz="2800" b="1" u="sng" dirty="0" smtClean="0">
                <a:solidFill>
                  <a:schemeClr val="accent4">
                    <a:lumMod val="50000"/>
                  </a:schemeClr>
                </a:solidFill>
              </a:rPr>
              <a:t>Centre de Documentation et d’Information</a:t>
            </a:r>
          </a:p>
          <a:p>
            <a:pPr>
              <a:buNone/>
            </a:pPr>
            <a:endParaRPr lang="fr-FR" sz="28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sz="2800" b="1" u="sng" dirty="0" smtClean="0">
                <a:solidFill>
                  <a:schemeClr val="accent4">
                    <a:lumMod val="50000"/>
                  </a:schemeClr>
                </a:solidFill>
              </a:rPr>
              <a:t>La communication avec les familles</a:t>
            </a:r>
          </a:p>
          <a:p>
            <a:pPr lvl="2"/>
            <a:r>
              <a:rPr lang="fr-FR" sz="2200" dirty="0" smtClean="0">
                <a:solidFill>
                  <a:srgbClr val="C00000"/>
                </a:solidFill>
              </a:rPr>
              <a:t>Le carnet de correspondance</a:t>
            </a:r>
          </a:p>
          <a:p>
            <a:pPr lvl="2"/>
            <a:r>
              <a:rPr lang="fr-FR" sz="2200" dirty="0" smtClean="0">
                <a:solidFill>
                  <a:srgbClr val="C00000"/>
                </a:solidFill>
              </a:rPr>
              <a:t>« </a:t>
            </a:r>
            <a:r>
              <a:rPr lang="fr-FR" sz="2200" dirty="0" err="1" smtClean="0">
                <a:solidFill>
                  <a:srgbClr val="C00000"/>
                </a:solidFill>
              </a:rPr>
              <a:t>Pronote</a:t>
            </a:r>
            <a:r>
              <a:rPr lang="fr-FR" sz="2200" dirty="0" smtClean="0">
                <a:solidFill>
                  <a:srgbClr val="C00000"/>
                </a:solidFill>
              </a:rPr>
              <a:t> »: suivi des notes et absences en temps « réel »</a:t>
            </a:r>
          </a:p>
          <a:p>
            <a:pPr lvl="2"/>
            <a:r>
              <a:rPr lang="fr-FR" sz="2200" dirty="0" smtClean="0">
                <a:solidFill>
                  <a:srgbClr val="C00000"/>
                </a:solidFill>
              </a:rPr>
              <a:t>Le site du collège</a:t>
            </a:r>
          </a:p>
          <a:p>
            <a:pPr lvl="2"/>
            <a:r>
              <a:rPr lang="fr-FR" sz="2200" dirty="0" smtClean="0">
                <a:solidFill>
                  <a:srgbClr val="C00000"/>
                </a:solidFill>
              </a:rPr>
              <a:t>Les rencontres parents /professeurs: 2 temps</a:t>
            </a:r>
          </a:p>
          <a:p>
            <a:pPr lvl="3"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Fin septembre  :équipe pédagogique</a:t>
            </a:r>
          </a:p>
          <a:p>
            <a:pPr lvl="3"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Décembre: rendez-vous individuels</a:t>
            </a:r>
          </a:p>
          <a:p>
            <a:endParaRPr lang="fr-FR" sz="28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sz="2800" b="1" u="sng" dirty="0" smtClean="0">
                <a:solidFill>
                  <a:schemeClr val="accent4">
                    <a:lumMod val="50000"/>
                  </a:schemeClr>
                </a:solidFill>
              </a:rPr>
              <a:t>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2457</TotalTime>
  <Words>767</Words>
  <Application>Microsoft Office PowerPoint</Application>
  <PresentationFormat>Affichage à l'écran (4:3)</PresentationFormat>
  <Paragraphs>225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Rotonde</vt:lpstr>
      <vt:lpstr>Présentation PowerPoint</vt:lpstr>
      <vt:lpstr>Une structure diversifiée</vt:lpstr>
      <vt:lpstr>Les effectifs</vt:lpstr>
      <vt:lpstr>Les personnels du collège</vt:lpstr>
      <vt:lpstr>Les personnels du collège</vt:lpstr>
      <vt:lpstr>Les locaux</vt:lpstr>
      <vt:lpstr>La scolarité au collège</vt:lpstr>
      <vt:lpstr>L’année de 6ème </vt:lpstr>
      <vt:lpstr>Présentation PowerPoint</vt:lpstr>
      <vt:lpstr>Le site du collège, en ligne</vt:lpstr>
      <vt:lpstr>La gazette Renaudot, actualités</vt:lpstr>
      <vt:lpstr>Pronote, le cahier de textes</vt:lpstr>
      <vt:lpstr>Pronote, suivi des résultats et des absences</vt:lpstr>
      <vt:lpstr>Pronote, un emploi du temps actualisé</vt:lpstr>
      <vt:lpstr>Présentation PowerPoint</vt:lpstr>
      <vt:lpstr>Accompagnement et enseignement facultatif</vt:lpstr>
      <vt:lpstr>Une journée au collège</vt:lpstr>
      <vt:lpstr>Un exemple d’emploi du temps</vt:lpstr>
      <vt:lpstr>Un autre exemple d’emploi du temps</vt:lpstr>
      <vt:lpstr>Le collège, lieu d’apprentissage de la citoyenneté et lieu de prévention</vt:lpstr>
      <vt:lpstr>Le collège, lieu d’ouverture culturelle</vt:lpstr>
      <vt:lpstr>La réussite au collège</vt:lpstr>
      <vt:lpstr>Présentation PowerPoint</vt:lpstr>
      <vt:lpstr>Evolution résutats contrôle continu</vt:lpstr>
      <vt:lpstr>Evolution résultats épreuves écrites</vt:lpstr>
      <vt:lpstr>Taux passage en 2nde Générale</vt:lpstr>
      <vt:lpstr>Taux passage 3ème vers voie professionnelle</vt:lpstr>
      <vt:lpstr>Liaison Ecoles Collège:  </vt:lpstr>
      <vt:lpstr>Inscriptions au collège</vt:lpstr>
      <vt:lpstr>La rentrée 2014-2015</vt:lpstr>
    </vt:vector>
  </TitlesOfParts>
  <Company>Lycée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proviseur</dc:creator>
  <cp:lastModifiedBy>adj.principal</cp:lastModifiedBy>
  <cp:revision>235</cp:revision>
  <cp:lastPrinted>2014-05-22T14:22:18Z</cp:lastPrinted>
  <dcterms:created xsi:type="dcterms:W3CDTF">2011-08-31T07:02:14Z</dcterms:created>
  <dcterms:modified xsi:type="dcterms:W3CDTF">2014-05-22T15:08:26Z</dcterms:modified>
</cp:coreProperties>
</file>