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handoutMasterIdLst>
    <p:handoutMasterId r:id="rId15"/>
  </p:handoutMasterIdLst>
  <p:sldIdLst>
    <p:sldId id="256" r:id="rId2"/>
    <p:sldId id="364" r:id="rId3"/>
    <p:sldId id="370" r:id="rId4"/>
    <p:sldId id="405" r:id="rId5"/>
    <p:sldId id="407" r:id="rId6"/>
    <p:sldId id="406" r:id="rId7"/>
    <p:sldId id="366" r:id="rId8"/>
    <p:sldId id="386" r:id="rId9"/>
    <p:sldId id="395" r:id="rId10"/>
    <p:sldId id="398" r:id="rId11"/>
    <p:sldId id="397" r:id="rId12"/>
    <p:sldId id="399" r:id="rId13"/>
    <p:sldId id="396" r:id="rId1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21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082" autoAdjust="0"/>
    <p:restoredTop sz="86448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BFEB-6D9A-4479-B854-E050CAC4E6EB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63262-3FF5-48B4-A6E3-2628808455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52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745CE-FABF-458F-ADDD-AE0428C32050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E148C-12DD-4962-9974-43AA774339E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3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5EA3C-7D88-4FE0-8F61-926A6F631543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1195D-C462-45E5-8E4E-37D7F33C3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96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9876B-53F1-48A8-BA4A-3251F513E9C6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55629-D0D1-41A3-B59A-BEECAE47B4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1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82CB4-15D4-4958-9DCD-DB8FA8103197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8997B-6260-49B7-BD4F-FF44F40209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12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3F100-F3ED-48A2-A4DF-4731F814DB4A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CD233-E843-41F9-A16B-B640723A2C1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2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26355-53FB-43D1-B52E-E940646DCF9C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EB2D-B9C1-49F8-A959-0F29BEE32B0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3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AAD17-5C0D-47D5-A5F7-43254EBA8B6B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EDF7-084F-4CBF-8D4F-C27D7FB2F96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55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2F48D-B0AC-4EC5-9917-62D37B143989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440B6-68B6-429B-8ED2-F44553E4D6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0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3EBB0-3C1C-46CC-8529-74B68DD23D4D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120E-9CFE-4F01-A2ED-0767F5F705D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2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12D2AC-9E9E-4547-A9D6-881FC7CF279F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3C333-CC2B-4573-9DD1-029919343BB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6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E55FD-048E-4F48-BC14-485831C8E057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3A2F6-A159-434F-8DB4-A541B404024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769ED5-C9BF-42F4-B939-942674EECDFF}" type="datetimeFigureOut">
              <a:rPr lang="fr-FR" smtClean="0"/>
              <a:pPr>
                <a:defRPr/>
              </a:pPr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BC006D-CB54-43F3-87DE-CA55A4ED8A1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3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ous-titre 2"/>
          <p:cNvSpPr>
            <a:spLocks noGrp="1"/>
          </p:cNvSpPr>
          <p:nvPr>
            <p:ph type="subTitle" idx="1"/>
          </p:nvPr>
        </p:nvSpPr>
        <p:spPr>
          <a:xfrm>
            <a:off x="684213" y="981074"/>
            <a:ext cx="7772400" cy="4392141"/>
          </a:xfrm>
        </p:spPr>
        <p:txBody>
          <a:bodyPr>
            <a:normAutofit lnSpcReduction="10000"/>
          </a:bodyPr>
          <a:lstStyle/>
          <a:p>
            <a:pPr marR="0" algn="ctr" eaLnBrk="1" hangingPunct="1"/>
            <a:r>
              <a:rPr lang="fr-FR" sz="4400" b="1" dirty="0" smtClean="0">
                <a:solidFill>
                  <a:schemeClr val="accent5">
                    <a:lumMod val="75000"/>
                  </a:schemeClr>
                </a:solidFill>
              </a:rPr>
              <a:t>COLLEGE  </a:t>
            </a:r>
            <a:r>
              <a:rPr lang="fr-FR" sz="4400" b="1" dirty="0" err="1" smtClean="0">
                <a:solidFill>
                  <a:schemeClr val="accent5">
                    <a:lumMod val="75000"/>
                  </a:schemeClr>
                </a:solidFill>
              </a:rPr>
              <a:t>Théophaste</a:t>
            </a:r>
            <a:r>
              <a:rPr lang="fr-FR" sz="4400" b="1" dirty="0" smtClean="0">
                <a:solidFill>
                  <a:schemeClr val="accent5">
                    <a:lumMod val="75000"/>
                  </a:schemeClr>
                </a:solidFill>
              </a:rPr>
              <a:t> RENAUDOT</a:t>
            </a:r>
            <a:endParaRPr lang="fr-FR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R="0" algn="ctr" eaLnBrk="1" hangingPunct="1"/>
            <a:endParaRPr lang="fr-F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R="0" algn="ctr" eaLnBrk="1" hangingPunct="1"/>
            <a:endParaRPr lang="fr-F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R="0" algn="ctr" eaLnBrk="1" hangingPunct="1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Re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ncontre avec </a:t>
            </a:r>
            <a:endParaRPr lang="fr-F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R="0" algn="ctr" eaLnBrk="1" hangingPunct="1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Parents des élèves de CM2</a:t>
            </a:r>
          </a:p>
          <a:p>
            <a:pPr marR="0" algn="ctr" eaLnBrk="1" hangingPunct="1"/>
            <a:endParaRPr lang="fr-F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R="0" algn="ctr" eaLnBrk="1" hangingPunct="1"/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19-21 et 26 mai 2015</a:t>
            </a:r>
            <a:endParaRPr lang="fr-FR" sz="3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315" name="AutoShape 3" descr="imgindic"/>
          <p:cNvSpPr>
            <a:spLocks noChangeAspect="1" noChangeArrowheads="1"/>
          </p:cNvSpPr>
          <p:nvPr/>
        </p:nvSpPr>
        <p:spPr bwMode="auto">
          <a:xfrm>
            <a:off x="2190750" y="2476500"/>
            <a:ext cx="4762500" cy="19050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1784" y="44625"/>
            <a:ext cx="8173566" cy="1296144"/>
          </a:xfrm>
        </p:spPr>
        <p:txBody>
          <a:bodyPr/>
          <a:lstStyle/>
          <a:p>
            <a:r>
              <a:rPr lang="fr-FR" dirty="0" smtClean="0"/>
              <a:t>Le site du collège, en ligne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4" y="1340769"/>
            <a:ext cx="8150366" cy="4968551"/>
          </a:xfrm>
        </p:spPr>
      </p:pic>
    </p:spTree>
    <p:extLst>
      <p:ext uri="{BB962C8B-B14F-4D97-AF65-F5344CB8AC3E}">
        <p14:creationId xmlns:p14="http://schemas.microsoft.com/office/powerpoint/2010/main" val="4872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gazette Renaudot, actualités mises en ligne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517958" cy="453650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19" y="1358712"/>
            <a:ext cx="4576609" cy="47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Pronote</a:t>
            </a:r>
            <a:r>
              <a:rPr lang="fr-FR" dirty="0" smtClean="0"/>
              <a:t>, suivi scolaire en ligne actualisé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12776"/>
            <a:ext cx="7886700" cy="4764187"/>
          </a:xfrm>
        </p:spPr>
      </p:pic>
    </p:spTree>
    <p:extLst>
      <p:ext uri="{BB962C8B-B14F-4D97-AF65-F5344CB8AC3E}">
        <p14:creationId xmlns:p14="http://schemas.microsoft.com/office/powerpoint/2010/main" val="11658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collège, lieu d’ouverture culturelle</a:t>
            </a:r>
            <a:endParaRPr lang="fr-FR" dirty="0"/>
          </a:p>
        </p:txBody>
      </p:sp>
      <p:pic>
        <p:nvPicPr>
          <p:cNvPr id="4098" name="Picture 2" descr="http://www.google.fr/url?source=imglanding&amp;ct=img&amp;q=http://etab.ac-poitiers.fr/coll-george-sand-chatellerault/local/cache-vignettes/L500xH667/affiche-wadjda-2012-1-600x800-b7030.jpg&amp;sa=X&amp;ei=TStbVZ78HcvSUeKagcgD&amp;ved=0CAsQ8wc&amp;usg=AFQjCNGxCuqlFoqUFXDYhRwPmHYPFTUi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0" y="3429000"/>
            <a:ext cx="1208057" cy="12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275856" y="1690689"/>
            <a:ext cx="5239494" cy="4486274"/>
          </a:xfrm>
        </p:spPr>
        <p:txBody>
          <a:bodyPr>
            <a:normAutofit/>
          </a:bodyPr>
          <a:lstStyle/>
          <a:p>
            <a:r>
              <a:rPr lang="fr-FR" dirty="0" smtClean="0"/>
              <a:t>« Collège au théâtre et au cinéma »</a:t>
            </a:r>
          </a:p>
          <a:p>
            <a:pPr marL="0" indent="0">
              <a:buNone/>
            </a:pPr>
            <a:r>
              <a:rPr lang="fr-FR" dirty="0" smtClean="0"/>
              <a:t>une programmation par trimestre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Des rencontres avec des auteurs, des metteurs en </a:t>
            </a:r>
            <a:r>
              <a:rPr lang="fr-FR" dirty="0" smtClean="0"/>
              <a:t>scène…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Des sorties pédagogiques en lien avec les </a:t>
            </a:r>
            <a:r>
              <a:rPr lang="fr-FR" dirty="0" smtClean="0"/>
              <a:t>programmes</a:t>
            </a:r>
          </a:p>
          <a:p>
            <a:endParaRPr lang="fr-FR" dirty="0"/>
          </a:p>
          <a:p>
            <a:r>
              <a:rPr lang="fr-FR" dirty="0" smtClean="0"/>
              <a:t>Des </a:t>
            </a:r>
            <a:r>
              <a:rPr lang="fr-FR" dirty="0"/>
              <a:t>échanges linguistiques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5604"/>
            <a:ext cx="2851454" cy="1992476"/>
          </a:xfrm>
          <a:prstGeom prst="rect">
            <a:avLst/>
          </a:prstGeom>
        </p:spPr>
      </p:pic>
      <p:pic>
        <p:nvPicPr>
          <p:cNvPr id="4100" name="Picture 4" descr="http://www.google.fr/url?source=imglanding&amp;ct=img&amp;q=http://emf.fr/wp-content/uploads/2013/01/cerveau20131.jpg&amp;sa=X&amp;ei=LCxbVaLoEci9Ud31gJAJ&amp;ved=0CAsQ8wc&amp;usg=AFQjCNFPSL6-40NWFSjqqCdStY-_-a2EL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1411796" cy="12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0" y="4730762"/>
            <a:ext cx="2691862" cy="19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03449" y="7294249"/>
            <a:ext cx="2781340" cy="20610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lvl="1">
              <a:buNone/>
            </a:pPr>
            <a:endParaRPr lang="fr-FR" sz="2800" dirty="0" smtClean="0"/>
          </a:p>
        </p:txBody>
      </p:sp>
      <p:pic>
        <p:nvPicPr>
          <p:cNvPr id="3074" name="Picture 2" descr="http://www.google.fr/url?source=imglanding&amp;ct=img&amp;q=http://static.smallable.com/551504-thickbox/la-petite-ecole-en-valise.jpg&amp;sa=X&amp;ei=SQ1bVei6E8HxUqbagdAG&amp;ved=0CAsQ8wc4lAI&amp;usg=AFQjCNHbYzhAw0IM-hC1nfjNtipa52uU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0" y="435279"/>
            <a:ext cx="2069454" cy="20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59832" y="920909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u="sng" dirty="0"/>
              <a:t>24 classes </a:t>
            </a:r>
            <a:r>
              <a:rPr lang="fr-FR" b="0" u="sng" dirty="0" smtClean="0"/>
              <a:t>en général</a:t>
            </a:r>
            <a:endParaRPr lang="fr-FR" b="0" u="sng" dirty="0"/>
          </a:p>
          <a:p>
            <a:pPr marL="0" indent="0">
              <a:buNone/>
            </a:pPr>
            <a:endParaRPr lang="fr-FR" b="0" dirty="0"/>
          </a:p>
          <a:p>
            <a:pPr lvl="1"/>
            <a:r>
              <a:rPr lang="fr-FR" b="0" dirty="0"/>
              <a:t>6 CLASSES DE 6</a:t>
            </a:r>
            <a:r>
              <a:rPr lang="fr-FR" b="0" baseline="30000" dirty="0"/>
              <a:t>ème</a:t>
            </a:r>
            <a:r>
              <a:rPr lang="fr-FR" b="0" dirty="0"/>
              <a:t> 		148 élèves</a:t>
            </a:r>
          </a:p>
          <a:p>
            <a:pPr lvl="1"/>
            <a:r>
              <a:rPr lang="fr-FR" b="0" dirty="0"/>
              <a:t>6 CLASSES DE 5</a:t>
            </a:r>
            <a:r>
              <a:rPr lang="fr-FR" b="0" baseline="30000" dirty="0"/>
              <a:t>ème</a:t>
            </a:r>
            <a:r>
              <a:rPr lang="fr-FR" b="0" dirty="0"/>
              <a:t> 		174 élèves</a:t>
            </a:r>
          </a:p>
          <a:p>
            <a:pPr lvl="1"/>
            <a:r>
              <a:rPr lang="fr-FR" b="0" dirty="0"/>
              <a:t>6 CLASSES DE 4</a:t>
            </a:r>
            <a:r>
              <a:rPr lang="fr-FR" b="0" baseline="30000" dirty="0"/>
              <a:t>ème</a:t>
            </a:r>
            <a:r>
              <a:rPr lang="fr-FR" b="0" dirty="0"/>
              <a:t> 		168 élèves</a:t>
            </a:r>
          </a:p>
          <a:p>
            <a:pPr lvl="1"/>
            <a:r>
              <a:rPr lang="fr-FR" b="0" dirty="0"/>
              <a:t>6 CLASSES DE 3</a:t>
            </a:r>
            <a:r>
              <a:rPr lang="fr-FR" b="0" baseline="30000" dirty="0"/>
              <a:t>ème</a:t>
            </a:r>
            <a:r>
              <a:rPr lang="fr-FR" b="0" dirty="0"/>
              <a:t> 		168 élèves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u="sng" dirty="0"/>
              <a:t>4 classes </a:t>
            </a:r>
            <a:r>
              <a:rPr lang="fr-FR" b="0" u="sng" dirty="0" smtClean="0"/>
              <a:t>en </a:t>
            </a:r>
            <a:r>
              <a:rPr lang="fr-FR" b="0" u="sng" dirty="0"/>
              <a:t>EGPA</a:t>
            </a:r>
            <a:r>
              <a:rPr lang="fr-FR" b="0" dirty="0"/>
              <a:t> (enseignement général et professionnel adapté) : </a:t>
            </a:r>
          </a:p>
          <a:p>
            <a:endParaRPr lang="fr-FR" b="0" u="sng" dirty="0"/>
          </a:p>
          <a:p>
            <a:r>
              <a:rPr lang="fr-FR" b="0" u="sng" dirty="0"/>
              <a:t>Un dispositif ULIS</a:t>
            </a:r>
            <a:r>
              <a:rPr lang="fr-FR" b="0" dirty="0"/>
              <a:t> (unité localisée d’inclusion scolaire) 10 </a:t>
            </a:r>
            <a:r>
              <a:rPr lang="fr-FR" b="0" dirty="0" smtClean="0"/>
              <a:t>élèves intégrés dans les classes</a:t>
            </a:r>
            <a:endParaRPr lang="fr-FR" b="0" u="sng" dirty="0"/>
          </a:p>
          <a:p>
            <a:endParaRPr lang="fr-FR" b="0" u="sng" dirty="0"/>
          </a:p>
          <a:p>
            <a:r>
              <a:rPr lang="fr-FR" b="0" u="sng" dirty="0"/>
              <a:t>Une intégration d’élèves de l’IRJS</a:t>
            </a:r>
            <a:r>
              <a:rPr lang="fr-FR" b="0" dirty="0"/>
              <a:t> (jeunes sourds) 15 élèves</a:t>
            </a:r>
            <a:endParaRPr lang="fr-FR" b="0" u="sng" dirty="0"/>
          </a:p>
          <a:p>
            <a:endParaRPr lang="fr-FR" dirty="0"/>
          </a:p>
        </p:txBody>
      </p:sp>
      <p:pic>
        <p:nvPicPr>
          <p:cNvPr id="3076" name="Picture 4" descr="http://www.google.fr/url?source=imglanding&amp;ct=img&amp;q=http://www.fontaine-le-comte.fr/_uploadmairie/images/Vie_Locale_-_Equipe_municipale/coll%C3%A8ge1.jpeg&amp;sa=X&amp;ei=UQ5bVZb_HsTtUrLqgLgK&amp;ved=0CAsQ8wc&amp;usg=AFQjCNGpVgK2wf1XaLaD4F1bKt-toRJC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9032"/>
            <a:ext cx="2562989" cy="21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bas 5"/>
          <p:cNvSpPr/>
          <p:nvPr/>
        </p:nvSpPr>
        <p:spPr>
          <a:xfrm>
            <a:off x="1509445" y="2663527"/>
            <a:ext cx="333425" cy="610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Les locaux</a:t>
            </a:r>
            <a:endParaRPr lang="fr-FR" sz="3600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836712"/>
            <a:ext cx="4816212" cy="545911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Salles de cours </a:t>
            </a:r>
          </a:p>
          <a:p>
            <a:r>
              <a:rPr lang="fr-FR" sz="2400" dirty="0" smtClean="0"/>
              <a:t>Salles de cours spécifiques </a:t>
            </a:r>
          </a:p>
          <a:p>
            <a:pPr marL="0" indent="0">
              <a:buNone/>
            </a:pPr>
            <a:r>
              <a:rPr lang="fr-FR" sz="1800" dirty="0" smtClean="0"/>
              <a:t>(arts plastiques , musique, technologie, sciences, langues vivantes…)</a:t>
            </a:r>
          </a:p>
          <a:p>
            <a:r>
              <a:rPr lang="fr-FR" sz="2400" dirty="0" smtClean="0"/>
              <a:t>Salles </a:t>
            </a:r>
            <a:r>
              <a:rPr lang="fr-FR" sz="2400" dirty="0" smtClean="0"/>
              <a:t>informatiques</a:t>
            </a:r>
          </a:p>
          <a:p>
            <a:r>
              <a:rPr lang="fr-FR" sz="2400" dirty="0" smtClean="0"/>
              <a:t>Gymnase </a:t>
            </a:r>
            <a:r>
              <a:rPr lang="fr-FR" sz="2400" dirty="0"/>
              <a:t>et terrains de sports</a:t>
            </a:r>
          </a:p>
          <a:p>
            <a:r>
              <a:rPr lang="fr-FR" sz="2400" dirty="0"/>
              <a:t>Le </a:t>
            </a:r>
            <a:r>
              <a:rPr lang="fr-FR" sz="2400" dirty="0" smtClean="0"/>
              <a:t>CDI</a:t>
            </a:r>
            <a:endParaRPr lang="fr-FR" sz="2400" dirty="0" smtClean="0"/>
          </a:p>
          <a:p>
            <a:r>
              <a:rPr lang="fr-FR" sz="2400" dirty="0"/>
              <a:t>Salle </a:t>
            </a:r>
            <a:r>
              <a:rPr lang="fr-FR" sz="2400" dirty="0" smtClean="0"/>
              <a:t>d’étude</a:t>
            </a:r>
          </a:p>
          <a:p>
            <a:r>
              <a:rPr lang="fr-FR" sz="2400" dirty="0" smtClean="0"/>
              <a:t>Foyer </a:t>
            </a:r>
            <a:r>
              <a:rPr lang="fr-FR" sz="2400" dirty="0"/>
              <a:t>socio-éducatif</a:t>
            </a:r>
          </a:p>
          <a:p>
            <a:r>
              <a:rPr lang="fr-FR" sz="2400" dirty="0" smtClean="0"/>
              <a:t>Infirmerie</a:t>
            </a:r>
            <a:endParaRPr lang="fr-FR" sz="2400" dirty="0" smtClean="0"/>
          </a:p>
          <a:p>
            <a:r>
              <a:rPr lang="fr-FR" sz="2400" dirty="0" smtClean="0"/>
              <a:t>Self</a:t>
            </a:r>
            <a:endParaRPr lang="fr-FR" sz="2400" dirty="0" smtClean="0"/>
          </a:p>
        </p:txBody>
      </p:sp>
      <p:pic>
        <p:nvPicPr>
          <p:cNvPr id="1026" name="Picture 2" descr="http://www.google.fr/url?source=imglanding&amp;ct=img&amp;q=http://s3.amazonaws.com/s3.unlike.net/photos/0073/6623/warsaw_food_restaurant_burger_kitchen_2.jpg?1389864044&amp;sa=X&amp;ei=zCpTVcv1L8bzUsPugKgD&amp;ved=0CAsQ8wc4gQE&amp;usg=AFQjCNF8ALM7ZZ1ySLZGeW86Bc2KNbf1n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69" y="3332740"/>
            <a:ext cx="2400573" cy="14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oogle.fr/url?source=imglanding&amp;ct=img&amp;q=http://www.centreculturelanima.fr/photo/art/grande/5713251-8518886.jpg?v=1408544759&amp;sa=X&amp;ei=kLVZVf-CN8zsUrSUgLgG&amp;ved=0CAsQ8wc&amp;usg=AFQjCNEoJMY34Oe1_q0TjK8-IEdf_mxo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1" y="260648"/>
            <a:ext cx="2052518" cy="12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.jeuxetjouetsenfolie.fr/pictures/products/92700_92799/92790_0_1600x1200_91db3711523baeb4f3b606033cce0910de2842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69" y="4983199"/>
            <a:ext cx="2355305" cy="15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gle.fr/url?source=imglanding&amp;ct=img&amp;q=http://www.stjoploudal.fr/IMG/jpg/salle_de_cours.jpg&amp;sa=X&amp;ei=cLdZVYG_C8SBU-ejgLAO&amp;ved=0CAsQ8wc&amp;usg=AFQjCNGxqGVGiykhN4l6lolA8dHTcE5v6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13" y="99547"/>
            <a:ext cx="2193230" cy="16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SXl0X07e6h-yqmZW4ab1DY-ikNutsIRm-vnN_M_2Nx9rQ-R4l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1" y="1802421"/>
            <a:ext cx="2088781" cy="13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0.gstatic.com/images?q=tbn:ANd9GcRYQtWRH06hKCVuLJfwOrZ_CtxFoavjoh2PxzuvXlFOM02YO7IA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18" y="4983199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1.gstatic.com/images?q=tbn:ANd9GcTtY1VrESdLG6w-Uj25rmRmyBpq0Ykc1aR87IDSP1mMphxgBGY17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40" y="3279694"/>
            <a:ext cx="1583514" cy="15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capeshow.fr/123-142-thickbox/le-laboratoire-des-scienc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19" y="1957068"/>
            <a:ext cx="214472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Des interlocuteurs plus nombreux</a:t>
            </a:r>
            <a:endParaRPr lang="fr-FR" b="1" dirty="0"/>
          </a:p>
        </p:txBody>
      </p:sp>
      <p:sp>
        <p:nvSpPr>
          <p:cNvPr id="3" name="Ellipse 2"/>
          <p:cNvSpPr/>
          <p:nvPr/>
        </p:nvSpPr>
        <p:spPr>
          <a:xfrm>
            <a:off x="179512" y="2600792"/>
            <a:ext cx="2880320" cy="1728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 VIE SCOLAIRE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131840" y="1340768"/>
            <a:ext cx="3024336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PROFESSEURS (53) ET LES DOCUMENTALISTES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743403" y="4723609"/>
            <a:ext cx="2880320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L’INFIRMIERE, LE MEDECIN SCOLAIRE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87624" y="4725144"/>
            <a:ext cx="2880320" cy="1728192"/>
          </a:xfrm>
          <a:prstGeom prst="ellipse">
            <a:avLst/>
          </a:prstGeom>
          <a:solidFill>
            <a:srgbClr val="F982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L’ASSISTANTE SOCIALE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084168" y="2600792"/>
            <a:ext cx="2880320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 CONSEILLERE D’ORIENTATION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Pensées 9"/>
          <p:cNvSpPr/>
          <p:nvPr/>
        </p:nvSpPr>
        <p:spPr>
          <a:xfrm>
            <a:off x="3131840" y="3044466"/>
            <a:ext cx="3024336" cy="1944216"/>
          </a:xfrm>
          <a:prstGeom prst="cloudCallou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MOI, élève et enfant, au cœur des préoccupations de tous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sées 4"/>
          <p:cNvSpPr/>
          <p:nvPr/>
        </p:nvSpPr>
        <p:spPr>
          <a:xfrm>
            <a:off x="3059832" y="1628800"/>
            <a:ext cx="3384376" cy="2952328"/>
          </a:xfrm>
          <a:prstGeom prst="cloudCallou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MOI, </a:t>
            </a:r>
          </a:p>
          <a:p>
            <a:pPr algn="ctr"/>
            <a:r>
              <a:rPr lang="fr-FR" dirty="0" smtClean="0"/>
              <a:t>élève et enfant, </a:t>
            </a:r>
          </a:p>
          <a:p>
            <a:pPr algn="ctr"/>
            <a:r>
              <a:rPr lang="fr-FR" dirty="0" smtClean="0"/>
              <a:t>au cœur des préoccupations de tous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6206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Des interlocuteurs </a:t>
            </a:r>
            <a:r>
              <a:rPr lang="fr-FR" sz="2000" dirty="0" smtClean="0"/>
              <a:t>qui travaillent en équipe au service de la scolarité de votre enfant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55679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adaptations pédagogiques si nécessaire </a:t>
            </a:r>
          </a:p>
          <a:p>
            <a:r>
              <a:rPr lang="fr-FR" dirty="0" smtClean="0"/>
              <a:t>(PPRE, PAI… 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93305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échanges réguliers</a:t>
            </a:r>
          </a:p>
          <a:p>
            <a:r>
              <a:rPr lang="fr-FR" dirty="0" smtClean="0"/>
              <a:t>Avec les professeurs principaux, CPE et équipe de direction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90799" y="155679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cellule de veille qui réunit COP, infirmières, médecin scolaire, Assistante sociale, CPE, principale-adjointe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441611" y="421005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outils de suivi partagés avec les parents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537321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CLIMAT DE CONFIANCE </a:t>
            </a:r>
          </a:p>
          <a:p>
            <a:pPr algn="ctr"/>
            <a:r>
              <a:rPr lang="fr-FR" dirty="0" smtClean="0"/>
              <a:t>PARTAGE- EQUIPE EDUCATIVE ET PARENTS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5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google.fr/url?source=imglanding&amp;ct=img&amp;q=http://perlbal.hi-pi.com/blog-images/108383/gd/1273239627/Orientation-scolaire.jpg&amp;sa=X&amp;ei=SvpaVfWwDsfaU_ySgMAG&amp;ved=0CAsQ8wc4VQ&amp;usg=AFQjCNEMBnE_9i6uDF9YX2V6cSlqyeDi5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4882"/>
            <a:ext cx="247873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google.fr/url?source=imglanding&amp;ct=img&amp;q=http://www.petillances.com/files/47941.jpg&amp;sa=X&amp;ei=EvpaVaC1EcHuUsLLgNgC&amp;ved=0CAsQ8wc4VQ&amp;usg=AFQjCNHOnBBMyi-Ik5INR5k9keUQPfAN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0042"/>
            <a:ext cx="2334717" cy="10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oogle.fr/url?source=imglanding&amp;ct=img&amp;q=http://gaminsdulux.fr/logo-gamins-sym.gif&amp;sa=X&amp;ei=tvlaVcSTHYrtUryzgQg&amp;ved=0CAsQ8wc4Jg&amp;usg=AFQjCNFCs10qQayhdU0ttn5XGF0Q8T7r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2" y="1477146"/>
            <a:ext cx="26765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880" y="188640"/>
            <a:ext cx="69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que j’apprends au collège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47863" y="710978"/>
            <a:ext cx="568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Petit </a:t>
            </a:r>
            <a:r>
              <a:rPr lang="fr-FR" dirty="0"/>
              <a:t>à petit j</a:t>
            </a:r>
            <a:r>
              <a:rPr lang="fr-FR" dirty="0" smtClean="0"/>
              <a:t>’apprends à travailler seul, j’organise mon temps de travail, mes devoirs et je gère mon matériel scolaire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79266" y="1781330"/>
            <a:ext cx="536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J’apprends le bien vivre ensemble, je respecte la différence, les règles de vie scolaire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379267" y="285168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construis mon avenir avec l’aide de </a:t>
            </a:r>
            <a:r>
              <a:rPr lang="fr-FR" dirty="0"/>
              <a:t>mes </a:t>
            </a:r>
            <a:r>
              <a:rPr lang="fr-FR" dirty="0" smtClean="0"/>
              <a:t>parents, de mes professeurs, de la conseillère d’orientation </a:t>
            </a:r>
            <a:endParaRPr lang="fr-FR" dirty="0"/>
          </a:p>
        </p:txBody>
      </p:sp>
      <p:pic>
        <p:nvPicPr>
          <p:cNvPr id="2050" name="Picture 2" descr="http://www.ac-grenoble.fr/college/pagnol.valence/img/College/bannierecesc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" y="4293096"/>
            <a:ext cx="61354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660232" y="4293096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J’apprends à devenir un citoyen responsable et une personne épanouie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5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63710"/>
              </p:ext>
            </p:extLst>
          </p:nvPr>
        </p:nvGraphicFramePr>
        <p:xfrm>
          <a:off x="251520" y="116632"/>
          <a:ext cx="8640960" cy="6212623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415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ENSEIGNEMENTS OBLIGATOIRES </a:t>
                      </a:r>
                      <a:r>
                        <a:rPr lang="fr-FR" sz="2400" b="1" dirty="0" smtClean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6ème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HORAIRE </a:t>
                      </a:r>
                      <a:r>
                        <a:rPr lang="fr-FR" sz="2000" b="1" dirty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L'ÉLÈVE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Français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+ (0,5) ou 5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Mathématiques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Langue vivante étrangère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Histoire-géographie-éducation civique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Sciences et techniques :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sciences de la vie et de la Terre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technologie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Enseignements artistiques :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3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arts plastiques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éducation musicale 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Éducation physique et </a:t>
                      </a: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sportive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Calibri"/>
                          <a:cs typeface="Times New Roman"/>
                        </a:rPr>
                        <a:t>Accompagnement</a:t>
                      </a:r>
                      <a:r>
                        <a:rPr lang="fr-FR" sz="2000" baseline="0" dirty="0" smtClean="0">
                          <a:solidFill>
                            <a:srgbClr val="001F4E"/>
                          </a:solidFill>
                          <a:latin typeface="Arial"/>
                          <a:ea typeface="Calibri"/>
                          <a:cs typeface="Times New Roman"/>
                        </a:rPr>
                        <a:t> personnalisé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 en groupes allégés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google.fr/url?source=imglanding&amp;ct=img&amp;q=http://www.petillances.com/files/47941.jpg&amp;sa=X&amp;ei=EvpaVaC1EcHuUsLLgNgC&amp;ved=0CAsQ8wc4VQ&amp;usg=AFQjCNHOnBBMyi-Ik5INR5k9keUQPfANV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2334717" cy="10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Un emploi du temps à la semaine en ligne</a:t>
            </a:r>
            <a:endParaRPr lang="fr-FR" sz="2800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7794"/>
            <a:ext cx="73873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collège, lieu d’apprentissage de la citoyenneté et lieu de prévention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« sensibilisation à la puberté », </a:t>
            </a:r>
          </a:p>
          <a:p>
            <a:r>
              <a:rPr lang="fr-FR" dirty="0" smtClean="0"/>
              <a:t>« lutte contre le harcèlement à l’école », </a:t>
            </a:r>
          </a:p>
          <a:p>
            <a:r>
              <a:rPr lang="fr-FR" dirty="0" smtClean="0"/>
              <a:t>« sensibilisation aux  risques liés à l’utilisation des NTIC »,</a:t>
            </a:r>
          </a:p>
          <a:p>
            <a:r>
              <a:rPr lang="fr-FR" dirty="0" smtClean="0"/>
              <a:t>« lutte contre l’homophobie »…</a:t>
            </a:r>
          </a:p>
          <a:p>
            <a:r>
              <a:rPr lang="fr-FR" dirty="0" smtClean="0"/>
              <a:t>«  action petit déjeuner »</a:t>
            </a:r>
          </a:p>
          <a:p>
            <a:r>
              <a:rPr lang="fr-FR" dirty="0" smtClean="0"/>
              <a:t>En lien avec les programmes d’HG et </a:t>
            </a:r>
            <a:r>
              <a:rPr lang="fr-FR" dirty="0"/>
              <a:t>E</a:t>
            </a:r>
            <a:r>
              <a:rPr lang="fr-FR" dirty="0" smtClean="0"/>
              <a:t>ducation civique : visite du tribunal de Poitiers et des lieux de mémoire.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4437112"/>
            <a:ext cx="4877481" cy="1038370"/>
          </a:xfrm>
          <a:prstGeom prst="rect">
            <a:avLst/>
          </a:prstGeom>
        </p:spPr>
      </p:pic>
      <p:pic>
        <p:nvPicPr>
          <p:cNvPr id="5" name="Picture 2" descr="http://www.google.fr/url?source=imglanding&amp;ct=img&amp;q=http://gaminsdulux.fr/logo-gamins-sym.gif&amp;sa=X&amp;ei=tvlaVcSTHYrtUryzgQg&amp;ved=0CAsQ8wc4Jg&amp;usg=AFQjCNFCs10qQayhdU0ttn5XGF0Q8T7r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49948"/>
            <a:ext cx="26765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c-grenoble.fr/college/pagnol.valence/img/College/banniereces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44" y="5366492"/>
            <a:ext cx="39426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350</Words>
  <Application>Microsoft Office PowerPoint</Application>
  <PresentationFormat>Affichage à l'écran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Les locaux</vt:lpstr>
      <vt:lpstr>Des interlocuteurs plus nombreux</vt:lpstr>
      <vt:lpstr>Présentation PowerPoint</vt:lpstr>
      <vt:lpstr>Présentation PowerPoint</vt:lpstr>
      <vt:lpstr>Présentation PowerPoint</vt:lpstr>
      <vt:lpstr>Un emploi du temps à la semaine en ligne</vt:lpstr>
      <vt:lpstr>Le collège, lieu d’apprentissage de la citoyenneté et lieu de prévention</vt:lpstr>
      <vt:lpstr>Le site du collège, en ligne</vt:lpstr>
      <vt:lpstr>La gazette Renaudot, actualités mises en ligne</vt:lpstr>
      <vt:lpstr>Pronote, suivi scolaire en ligne actualisé</vt:lpstr>
      <vt:lpstr>Le collège, lieu d’ouverture culturelle</vt:lpstr>
    </vt:vector>
  </TitlesOfParts>
  <Company>Lycée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proviseur</dc:creator>
  <cp:lastModifiedBy>adj.principal</cp:lastModifiedBy>
  <cp:revision>277</cp:revision>
  <cp:lastPrinted>2015-05-19T09:36:36Z</cp:lastPrinted>
  <dcterms:created xsi:type="dcterms:W3CDTF">2011-08-31T07:02:14Z</dcterms:created>
  <dcterms:modified xsi:type="dcterms:W3CDTF">2015-05-19T12:48:24Z</dcterms:modified>
</cp:coreProperties>
</file>