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14"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8AB4293D-0D0D-4C25-AFFF-4C94E7E6ABB6}" type="datetimeFigureOut">
              <a:rPr lang="fr-FR" smtClean="0"/>
              <a:t>17/07/2018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677B16-D7CB-41EC-A1B2-B1B254C494D5}" type="slidenum">
              <a:rPr lang="fr-FR" smtClean="0"/>
              <a:t>‹N°›</a:t>
            </a:fld>
            <a:endParaRPr lang="fr-FR"/>
          </a:p>
        </p:txBody>
      </p:sp>
    </p:spTree>
    <p:extLst>
      <p:ext uri="{BB962C8B-B14F-4D97-AF65-F5344CB8AC3E}">
        <p14:creationId xmlns:p14="http://schemas.microsoft.com/office/powerpoint/2010/main" val="3633723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AB4293D-0D0D-4C25-AFFF-4C94E7E6ABB6}" type="datetimeFigureOut">
              <a:rPr lang="fr-FR" smtClean="0"/>
              <a:t>17/07/2018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677B16-D7CB-41EC-A1B2-B1B254C494D5}" type="slidenum">
              <a:rPr lang="fr-FR" smtClean="0"/>
              <a:t>‹N°›</a:t>
            </a:fld>
            <a:endParaRPr lang="fr-FR"/>
          </a:p>
        </p:txBody>
      </p:sp>
    </p:spTree>
    <p:extLst>
      <p:ext uri="{BB962C8B-B14F-4D97-AF65-F5344CB8AC3E}">
        <p14:creationId xmlns:p14="http://schemas.microsoft.com/office/powerpoint/2010/main" val="950285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AB4293D-0D0D-4C25-AFFF-4C94E7E6ABB6}" type="datetimeFigureOut">
              <a:rPr lang="fr-FR" smtClean="0"/>
              <a:t>17/07/2018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677B16-D7CB-41EC-A1B2-B1B254C494D5}" type="slidenum">
              <a:rPr lang="fr-FR" smtClean="0"/>
              <a:t>‹N°›</a:t>
            </a:fld>
            <a:endParaRPr lang="fr-FR"/>
          </a:p>
        </p:txBody>
      </p:sp>
    </p:spTree>
    <p:extLst>
      <p:ext uri="{BB962C8B-B14F-4D97-AF65-F5344CB8AC3E}">
        <p14:creationId xmlns:p14="http://schemas.microsoft.com/office/powerpoint/2010/main" val="2898196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AB4293D-0D0D-4C25-AFFF-4C94E7E6ABB6}" type="datetimeFigureOut">
              <a:rPr lang="fr-FR" smtClean="0"/>
              <a:t>17/07/2018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677B16-D7CB-41EC-A1B2-B1B254C494D5}" type="slidenum">
              <a:rPr lang="fr-FR" smtClean="0"/>
              <a:t>‹N°›</a:t>
            </a:fld>
            <a:endParaRPr lang="fr-FR"/>
          </a:p>
        </p:txBody>
      </p:sp>
    </p:spTree>
    <p:extLst>
      <p:ext uri="{BB962C8B-B14F-4D97-AF65-F5344CB8AC3E}">
        <p14:creationId xmlns:p14="http://schemas.microsoft.com/office/powerpoint/2010/main" val="2394722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8AB4293D-0D0D-4C25-AFFF-4C94E7E6ABB6}" type="datetimeFigureOut">
              <a:rPr lang="fr-FR" smtClean="0"/>
              <a:t>17/07/2018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5677B16-D7CB-41EC-A1B2-B1B254C494D5}" type="slidenum">
              <a:rPr lang="fr-FR" smtClean="0"/>
              <a:t>‹N°›</a:t>
            </a:fld>
            <a:endParaRPr lang="fr-FR"/>
          </a:p>
        </p:txBody>
      </p:sp>
    </p:spTree>
    <p:extLst>
      <p:ext uri="{BB962C8B-B14F-4D97-AF65-F5344CB8AC3E}">
        <p14:creationId xmlns:p14="http://schemas.microsoft.com/office/powerpoint/2010/main" val="700811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AB4293D-0D0D-4C25-AFFF-4C94E7E6ABB6}" type="datetimeFigureOut">
              <a:rPr lang="fr-FR" smtClean="0"/>
              <a:t>17/07/2018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5677B16-D7CB-41EC-A1B2-B1B254C494D5}" type="slidenum">
              <a:rPr lang="fr-FR" smtClean="0"/>
              <a:t>‹N°›</a:t>
            </a:fld>
            <a:endParaRPr lang="fr-FR"/>
          </a:p>
        </p:txBody>
      </p:sp>
    </p:spTree>
    <p:extLst>
      <p:ext uri="{BB962C8B-B14F-4D97-AF65-F5344CB8AC3E}">
        <p14:creationId xmlns:p14="http://schemas.microsoft.com/office/powerpoint/2010/main" val="358319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AB4293D-0D0D-4C25-AFFF-4C94E7E6ABB6}" type="datetimeFigureOut">
              <a:rPr lang="fr-FR" smtClean="0"/>
              <a:t>17/07/2018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5677B16-D7CB-41EC-A1B2-B1B254C494D5}" type="slidenum">
              <a:rPr lang="fr-FR" smtClean="0"/>
              <a:t>‹N°›</a:t>
            </a:fld>
            <a:endParaRPr lang="fr-FR"/>
          </a:p>
        </p:txBody>
      </p:sp>
    </p:spTree>
    <p:extLst>
      <p:ext uri="{BB962C8B-B14F-4D97-AF65-F5344CB8AC3E}">
        <p14:creationId xmlns:p14="http://schemas.microsoft.com/office/powerpoint/2010/main" val="2822944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8AB4293D-0D0D-4C25-AFFF-4C94E7E6ABB6}" type="datetimeFigureOut">
              <a:rPr lang="fr-FR" smtClean="0"/>
              <a:t>17/07/2018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5677B16-D7CB-41EC-A1B2-B1B254C494D5}" type="slidenum">
              <a:rPr lang="fr-FR" smtClean="0"/>
              <a:t>‹N°›</a:t>
            </a:fld>
            <a:endParaRPr lang="fr-FR"/>
          </a:p>
        </p:txBody>
      </p:sp>
    </p:spTree>
    <p:extLst>
      <p:ext uri="{BB962C8B-B14F-4D97-AF65-F5344CB8AC3E}">
        <p14:creationId xmlns:p14="http://schemas.microsoft.com/office/powerpoint/2010/main" val="1018545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AB4293D-0D0D-4C25-AFFF-4C94E7E6ABB6}" type="datetimeFigureOut">
              <a:rPr lang="fr-FR" smtClean="0"/>
              <a:t>17/07/2018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5677B16-D7CB-41EC-A1B2-B1B254C494D5}" type="slidenum">
              <a:rPr lang="fr-FR" smtClean="0"/>
              <a:t>‹N°›</a:t>
            </a:fld>
            <a:endParaRPr lang="fr-FR"/>
          </a:p>
        </p:txBody>
      </p:sp>
    </p:spTree>
    <p:extLst>
      <p:ext uri="{BB962C8B-B14F-4D97-AF65-F5344CB8AC3E}">
        <p14:creationId xmlns:p14="http://schemas.microsoft.com/office/powerpoint/2010/main" val="2569013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8AB4293D-0D0D-4C25-AFFF-4C94E7E6ABB6}" type="datetimeFigureOut">
              <a:rPr lang="fr-FR" smtClean="0"/>
              <a:t>17/07/2018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5677B16-D7CB-41EC-A1B2-B1B254C494D5}" type="slidenum">
              <a:rPr lang="fr-FR" smtClean="0"/>
              <a:t>‹N°›</a:t>
            </a:fld>
            <a:endParaRPr lang="fr-FR"/>
          </a:p>
        </p:txBody>
      </p:sp>
    </p:spTree>
    <p:extLst>
      <p:ext uri="{BB962C8B-B14F-4D97-AF65-F5344CB8AC3E}">
        <p14:creationId xmlns:p14="http://schemas.microsoft.com/office/powerpoint/2010/main" val="2647329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8AB4293D-0D0D-4C25-AFFF-4C94E7E6ABB6}" type="datetimeFigureOut">
              <a:rPr lang="fr-FR" smtClean="0"/>
              <a:t>17/07/2018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5677B16-D7CB-41EC-A1B2-B1B254C494D5}" type="slidenum">
              <a:rPr lang="fr-FR" smtClean="0"/>
              <a:t>‹N°›</a:t>
            </a:fld>
            <a:endParaRPr lang="fr-FR"/>
          </a:p>
        </p:txBody>
      </p:sp>
    </p:spTree>
    <p:extLst>
      <p:ext uri="{BB962C8B-B14F-4D97-AF65-F5344CB8AC3E}">
        <p14:creationId xmlns:p14="http://schemas.microsoft.com/office/powerpoint/2010/main" val="2286283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B4293D-0D0D-4C25-AFFF-4C94E7E6ABB6}" type="datetimeFigureOut">
              <a:rPr lang="fr-FR" smtClean="0"/>
              <a:t>17/07/2018</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677B16-D7CB-41EC-A1B2-B1B254C494D5}" type="slidenum">
              <a:rPr lang="fr-FR" smtClean="0"/>
              <a:t>‹N°›</a:t>
            </a:fld>
            <a:endParaRPr lang="fr-FR"/>
          </a:p>
        </p:txBody>
      </p:sp>
    </p:spTree>
    <p:extLst>
      <p:ext uri="{BB962C8B-B14F-4D97-AF65-F5344CB8AC3E}">
        <p14:creationId xmlns:p14="http://schemas.microsoft.com/office/powerpoint/2010/main" val="40192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60604" y="228572"/>
            <a:ext cx="5824030" cy="400110"/>
          </a:xfrm>
          <a:prstGeom prst="rect">
            <a:avLst/>
          </a:prstGeom>
        </p:spPr>
        <p:txBody>
          <a:bodyPr wrap="none">
            <a:spAutoFit/>
          </a:bodyPr>
          <a:lstStyle/>
          <a:p>
            <a:r>
              <a:rPr lang="fr-FR" sz="2000" b="1" u="sng" cap="all"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 choix des personnes intéressantes</a:t>
            </a:r>
            <a:endParaRPr lang="fr-FR" sz="2000" b="1" cap="all"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Rectangle 4"/>
          <p:cNvSpPr/>
          <p:nvPr/>
        </p:nvSpPr>
        <p:spPr>
          <a:xfrm>
            <a:off x="286328" y="816545"/>
            <a:ext cx="3590192" cy="3046988"/>
          </a:xfrm>
          <a:prstGeom prst="rect">
            <a:avLst/>
          </a:prstGeom>
        </p:spPr>
        <p:txBody>
          <a:bodyPr wrap="square">
            <a:spAutoFit/>
          </a:bodyPr>
          <a:lstStyle/>
          <a:p>
            <a:pPr algn="just"/>
            <a:r>
              <a:rPr lang="fr-FR" sz="1200" dirty="0">
                <a:solidFill>
                  <a:srgbClr val="26282A"/>
                </a:solidFill>
                <a:latin typeface="Times New Roman" panose="02020603050405020304" pitchFamily="18" charset="0"/>
                <a:cs typeface="Times New Roman" panose="02020603050405020304" pitchFamily="18" charset="0"/>
              </a:rPr>
              <a:t>	</a:t>
            </a:r>
            <a:r>
              <a:rPr lang="fr-FR" sz="1200" b="1" i="0" dirty="0" smtClean="0">
                <a:solidFill>
                  <a:srgbClr val="26282A"/>
                </a:solidFill>
                <a:effectLst/>
                <a:latin typeface="Times New Roman" panose="02020603050405020304" pitchFamily="18" charset="0"/>
                <a:cs typeface="Times New Roman" panose="02020603050405020304" pitchFamily="18" charset="0"/>
              </a:rPr>
              <a:t>L</a:t>
            </a:r>
            <a:r>
              <a:rPr lang="fr-FR" sz="1200" b="0" i="0" dirty="0" smtClean="0">
                <a:solidFill>
                  <a:srgbClr val="26282A"/>
                </a:solidFill>
                <a:effectLst/>
                <a:latin typeface="Times New Roman" panose="02020603050405020304" pitchFamily="18" charset="0"/>
                <a:cs typeface="Times New Roman" panose="02020603050405020304" pitchFamily="18" charset="0"/>
              </a:rPr>
              <a:t>e mardi 03 avril 2018, à 15h00, avec la classe de 4</a:t>
            </a:r>
            <a:r>
              <a:rPr lang="fr-FR" sz="1200" b="0" i="0" baseline="30000" dirty="0" smtClean="0">
                <a:solidFill>
                  <a:srgbClr val="26282A"/>
                </a:solidFill>
                <a:effectLst/>
                <a:latin typeface="Times New Roman" panose="02020603050405020304" pitchFamily="18" charset="0"/>
                <a:cs typeface="Times New Roman" panose="02020603050405020304" pitchFamily="18" charset="0"/>
              </a:rPr>
              <a:t>ème</a:t>
            </a:r>
            <a:r>
              <a:rPr lang="fr-FR" sz="1200" b="0" i="0" dirty="0" smtClean="0">
                <a:solidFill>
                  <a:srgbClr val="26282A"/>
                </a:solidFill>
                <a:effectLst/>
                <a:latin typeface="Times New Roman" panose="02020603050405020304" pitchFamily="18" charset="0"/>
                <a:cs typeface="Times New Roman" panose="02020603050405020304" pitchFamily="18" charset="0"/>
              </a:rPr>
              <a:t> B et notre professeur de Français, Madame </a:t>
            </a:r>
            <a:r>
              <a:rPr lang="fr-FR" sz="1200" b="0" i="0" dirty="0" err="1" smtClean="0">
                <a:solidFill>
                  <a:srgbClr val="26282A"/>
                </a:solidFill>
                <a:effectLst/>
                <a:latin typeface="Times New Roman" panose="02020603050405020304" pitchFamily="18" charset="0"/>
                <a:cs typeface="Times New Roman" panose="02020603050405020304" pitchFamily="18" charset="0"/>
              </a:rPr>
              <a:t>Jouannaux</a:t>
            </a:r>
            <a:r>
              <a:rPr lang="fr-FR" sz="1200" b="0" i="0" dirty="0" smtClean="0">
                <a:solidFill>
                  <a:srgbClr val="26282A"/>
                </a:solidFill>
                <a:effectLst/>
                <a:latin typeface="Times New Roman" panose="02020603050405020304" pitchFamily="18" charset="0"/>
                <a:cs typeface="Times New Roman" panose="02020603050405020304" pitchFamily="18" charset="0"/>
              </a:rPr>
              <a:t>, nous sommes allés voir au cinéma CGR de Fontaine-Le-Comte, la ciné-conférence </a:t>
            </a:r>
            <a:r>
              <a:rPr lang="fr-FR" sz="1200" b="0" i="0" u="sng" dirty="0" smtClean="0">
                <a:solidFill>
                  <a:srgbClr val="26282A"/>
                </a:solidFill>
                <a:effectLst/>
                <a:latin typeface="Times New Roman" panose="02020603050405020304" pitchFamily="18" charset="0"/>
                <a:cs typeface="Times New Roman" panose="02020603050405020304" pitchFamily="18" charset="0"/>
              </a:rPr>
              <a:t>Islande, pays de feu et de glace</a:t>
            </a:r>
            <a:r>
              <a:rPr lang="fr-FR" sz="1200" b="0" i="0" dirty="0" smtClean="0">
                <a:solidFill>
                  <a:srgbClr val="26282A"/>
                </a:solidFill>
                <a:effectLst/>
                <a:latin typeface="Times New Roman" panose="02020603050405020304" pitchFamily="18" charset="0"/>
                <a:cs typeface="Times New Roman" panose="02020603050405020304" pitchFamily="18" charset="0"/>
              </a:rPr>
              <a:t>, </a:t>
            </a:r>
            <a:r>
              <a:rPr lang="fr-FR" sz="1200" b="0" i="0" dirty="0" err="1" smtClean="0">
                <a:solidFill>
                  <a:srgbClr val="26282A"/>
                </a:solidFill>
                <a:effectLst/>
                <a:latin typeface="Times New Roman" panose="02020603050405020304" pitchFamily="18" charset="0"/>
                <a:cs typeface="Times New Roman" panose="02020603050405020304" pitchFamily="18" charset="0"/>
              </a:rPr>
              <a:t>d’Eric</a:t>
            </a:r>
            <a:r>
              <a:rPr lang="fr-FR" sz="1200" b="0" i="0" dirty="0" smtClean="0">
                <a:solidFill>
                  <a:srgbClr val="26282A"/>
                </a:solidFill>
                <a:effectLst/>
                <a:latin typeface="Times New Roman" panose="02020603050405020304" pitchFamily="18" charset="0"/>
                <a:cs typeface="Times New Roman" panose="02020603050405020304" pitchFamily="18" charset="0"/>
              </a:rPr>
              <a:t> </a:t>
            </a:r>
            <a:r>
              <a:rPr lang="fr-FR" sz="1200" b="0" i="0" dirty="0" err="1" smtClean="0">
                <a:solidFill>
                  <a:srgbClr val="26282A"/>
                </a:solidFill>
                <a:effectLst/>
                <a:latin typeface="Times New Roman" panose="02020603050405020304" pitchFamily="18" charset="0"/>
                <a:cs typeface="Times New Roman" panose="02020603050405020304" pitchFamily="18" charset="0"/>
              </a:rPr>
              <a:t>Lorang</a:t>
            </a:r>
            <a:r>
              <a:rPr lang="fr-FR" sz="1200" b="0" i="0" dirty="0" smtClean="0">
                <a:solidFill>
                  <a:srgbClr val="26282A"/>
                </a:solidFill>
                <a:effectLst/>
                <a:latin typeface="Times New Roman" panose="02020603050405020304" pitchFamily="18" charset="0"/>
                <a:cs typeface="Times New Roman" panose="02020603050405020304" pitchFamily="18" charset="0"/>
              </a:rPr>
              <a:t>.</a:t>
            </a:r>
          </a:p>
          <a:p>
            <a:pPr algn="just"/>
            <a:r>
              <a:rPr lang="fr-FR" sz="1200" b="0" i="0" dirty="0" smtClean="0">
                <a:solidFill>
                  <a:srgbClr val="26282A"/>
                </a:solidFill>
                <a:effectLst/>
                <a:latin typeface="Times New Roman" panose="02020603050405020304" pitchFamily="18" charset="0"/>
                <a:cs typeface="Times New Roman" panose="02020603050405020304" pitchFamily="18" charset="0"/>
              </a:rPr>
              <a:t>       Nous avons étudié le point de vue du réalisateur sur le choix des personnes intéressantes.  </a:t>
            </a:r>
          </a:p>
          <a:p>
            <a:pPr algn="just"/>
            <a:r>
              <a:rPr lang="fr-FR" sz="1200" dirty="0">
                <a:solidFill>
                  <a:srgbClr val="26282A"/>
                </a:solidFill>
                <a:latin typeface="Times New Roman" panose="02020603050405020304" pitchFamily="18" charset="0"/>
                <a:cs typeface="Times New Roman" panose="02020603050405020304" pitchFamily="18" charset="0"/>
              </a:rPr>
              <a:t> </a:t>
            </a:r>
            <a:r>
              <a:rPr lang="fr-FR" sz="1200" dirty="0" smtClean="0">
                <a:solidFill>
                  <a:srgbClr val="26282A"/>
                </a:solidFill>
                <a:latin typeface="Times New Roman" panose="02020603050405020304" pitchFamily="18" charset="0"/>
                <a:cs typeface="Times New Roman" panose="02020603050405020304" pitchFamily="18" charset="0"/>
              </a:rPr>
              <a:t> </a:t>
            </a:r>
            <a:r>
              <a:rPr lang="fr-FR" sz="1200" b="0" i="0" dirty="0" smtClean="0">
                <a:solidFill>
                  <a:srgbClr val="26282A"/>
                </a:solidFill>
                <a:effectLst/>
                <a:latin typeface="Times New Roman" panose="02020603050405020304" pitchFamily="18" charset="0"/>
                <a:cs typeface="Times New Roman" panose="02020603050405020304" pitchFamily="18" charset="0"/>
              </a:rPr>
              <a:t>  Nous allons, pour le déterminer, aborder </a:t>
            </a:r>
            <a:r>
              <a:rPr lang="fr-FR" sz="1200" dirty="0" smtClean="0">
                <a:solidFill>
                  <a:srgbClr val="26282A"/>
                </a:solidFill>
                <a:latin typeface="Times New Roman" panose="02020603050405020304" pitchFamily="18" charset="0"/>
                <a:cs typeface="Times New Roman" panose="02020603050405020304" pitchFamily="18" charset="0"/>
              </a:rPr>
              <a:t>en premier lieu, </a:t>
            </a:r>
            <a:r>
              <a:rPr lang="fr-FR" sz="1200" b="0" i="0" dirty="0" smtClean="0">
                <a:solidFill>
                  <a:srgbClr val="26282A"/>
                </a:solidFill>
                <a:effectLst/>
                <a:latin typeface="Times New Roman" panose="02020603050405020304" pitchFamily="18" charset="0"/>
                <a:cs typeface="Times New Roman" panose="02020603050405020304" pitchFamily="18" charset="0"/>
              </a:rPr>
              <a:t>le thème des personnes interrogées d’origine islandaise. Puis, en second lieu, nous parlerons des personnes étrangères avec qui le réalisateur a eu une entrevue.</a:t>
            </a:r>
          </a:p>
          <a:p>
            <a:pPr algn="just"/>
            <a:r>
              <a:rPr lang="fr-FR" sz="1200" b="0" i="0" dirty="0" smtClean="0">
                <a:solidFill>
                  <a:srgbClr val="26282A"/>
                </a:solidFill>
                <a:effectLst/>
                <a:latin typeface="Times New Roman" panose="02020603050405020304" pitchFamily="18" charset="0"/>
                <a:cs typeface="Times New Roman" panose="02020603050405020304" pitchFamily="18" charset="0"/>
              </a:rPr>
              <a:t> </a:t>
            </a:r>
          </a:p>
          <a:p>
            <a:pPr algn="just"/>
            <a:r>
              <a:rPr lang="fr-FR" sz="1200" b="0" i="0" dirty="0" smtClean="0">
                <a:solidFill>
                  <a:srgbClr val="26282A"/>
                </a:solidFill>
                <a:effectLst/>
                <a:latin typeface="Times New Roman" panose="02020603050405020304" pitchFamily="18" charset="0"/>
                <a:cs typeface="Times New Roman" panose="02020603050405020304" pitchFamily="18" charset="0"/>
              </a:rPr>
              <a:t>   Tout d’abord, nous allons évoquer les personnes d’origine islandaise interrogées sur leur quotidien et leur mode de vie.</a:t>
            </a:r>
          </a:p>
        </p:txBody>
      </p:sp>
      <p:sp>
        <p:nvSpPr>
          <p:cNvPr id="6" name="Rectangle 5"/>
          <p:cNvSpPr/>
          <p:nvPr/>
        </p:nvSpPr>
        <p:spPr>
          <a:xfrm>
            <a:off x="4141178" y="3501379"/>
            <a:ext cx="3596054" cy="2677656"/>
          </a:xfrm>
          <a:prstGeom prst="rect">
            <a:avLst/>
          </a:prstGeom>
        </p:spPr>
        <p:txBody>
          <a:bodyPr wrap="square">
            <a:spAutoFit/>
          </a:bodyPr>
          <a:lstStyle/>
          <a:p>
            <a:pPr algn="just"/>
            <a:r>
              <a:rPr lang="fr-FR" sz="1200" b="0" i="0" dirty="0" smtClean="0">
                <a:solidFill>
                  <a:srgbClr val="26282A"/>
                </a:solidFill>
                <a:effectLst/>
                <a:latin typeface="Times New Roman" panose="02020603050405020304" pitchFamily="18" charset="0"/>
                <a:cs typeface="Times New Roman" panose="02020603050405020304" pitchFamily="18" charset="0"/>
              </a:rPr>
              <a:t>	Ensuite, nous vous parlerons des étrangers vivant en Islande, interrogés sur l’intégration.</a:t>
            </a:r>
          </a:p>
          <a:p>
            <a:pPr algn="just"/>
            <a:r>
              <a:rPr lang="fr-FR" sz="1200" b="0" i="0" dirty="0" smtClean="0">
                <a:solidFill>
                  <a:srgbClr val="26282A"/>
                </a:solidFill>
                <a:effectLst/>
                <a:latin typeface="Times New Roman" panose="02020603050405020304" pitchFamily="18" charset="0"/>
                <a:cs typeface="Times New Roman" panose="02020603050405020304" pitchFamily="18" charset="0"/>
              </a:rPr>
              <a:t>      Pendant cette même partie du film, des personnes étrangères ont pris la parole pour nous montrer que l’intégration dans la société islandaise est bien difficile: il faut, par exemple, savoir parler parfaitement l’Islandais qui est une langue très difficile. Mais cela ne suffit pas ! Comme certains l’ont souligné, les autochtones n’apprécient guère les personnes qui sont différentes.</a:t>
            </a:r>
          </a:p>
          <a:p>
            <a:pPr algn="just"/>
            <a:r>
              <a:rPr lang="fr-FR" sz="1200" b="0" i="0" dirty="0" smtClean="0">
                <a:solidFill>
                  <a:srgbClr val="26282A"/>
                </a:solidFill>
                <a:effectLst/>
                <a:latin typeface="Times New Roman" panose="02020603050405020304" pitchFamily="18" charset="0"/>
                <a:cs typeface="Times New Roman" panose="02020603050405020304" pitchFamily="18" charset="0"/>
              </a:rPr>
              <a:t>       Le point de vue </a:t>
            </a:r>
            <a:r>
              <a:rPr lang="fr-FR" sz="1200" b="0" i="0" dirty="0" err="1" smtClean="0">
                <a:solidFill>
                  <a:srgbClr val="26282A"/>
                </a:solidFill>
                <a:effectLst/>
                <a:latin typeface="Times New Roman" panose="02020603050405020304" pitchFamily="18" charset="0"/>
                <a:cs typeface="Times New Roman" panose="02020603050405020304" pitchFamily="18" charset="0"/>
              </a:rPr>
              <a:t>d’Eric</a:t>
            </a:r>
            <a:r>
              <a:rPr lang="fr-FR" sz="1200" b="0" i="0" dirty="0" smtClean="0">
                <a:solidFill>
                  <a:srgbClr val="26282A"/>
                </a:solidFill>
                <a:effectLst/>
                <a:latin typeface="Times New Roman" panose="02020603050405020304" pitchFamily="18" charset="0"/>
                <a:cs typeface="Times New Roman" panose="02020603050405020304" pitchFamily="18" charset="0"/>
              </a:rPr>
              <a:t> </a:t>
            </a:r>
            <a:r>
              <a:rPr lang="fr-FR" sz="1200" b="0" i="0" dirty="0" err="1" smtClean="0">
                <a:solidFill>
                  <a:srgbClr val="26282A"/>
                </a:solidFill>
                <a:effectLst/>
                <a:latin typeface="Times New Roman" panose="02020603050405020304" pitchFamily="18" charset="0"/>
                <a:cs typeface="Times New Roman" panose="02020603050405020304" pitchFamily="18" charset="0"/>
              </a:rPr>
              <a:t>Lorang</a:t>
            </a:r>
            <a:r>
              <a:rPr lang="fr-FR" sz="1200" b="0" i="0" dirty="0" smtClean="0">
                <a:solidFill>
                  <a:srgbClr val="26282A"/>
                </a:solidFill>
                <a:effectLst/>
                <a:latin typeface="Times New Roman" panose="02020603050405020304" pitchFamily="18" charset="0"/>
                <a:cs typeface="Times New Roman" panose="02020603050405020304" pitchFamily="18" charset="0"/>
              </a:rPr>
              <a:t> a donc été sur ce thème de </a:t>
            </a:r>
            <a:r>
              <a:rPr lang="fr-FR" sz="1200" dirty="0" smtClean="0">
                <a:solidFill>
                  <a:srgbClr val="26282A"/>
                </a:solidFill>
                <a:latin typeface="Times New Roman" panose="02020603050405020304" pitchFamily="18" charset="0"/>
                <a:cs typeface="Times New Roman" panose="02020603050405020304" pitchFamily="18" charset="0"/>
              </a:rPr>
              <a:t>dé</a:t>
            </a:r>
            <a:r>
              <a:rPr lang="fr-FR" sz="1200" b="0" i="0" dirty="0" smtClean="0">
                <a:solidFill>
                  <a:srgbClr val="26282A"/>
                </a:solidFill>
                <a:effectLst/>
                <a:latin typeface="Times New Roman" panose="02020603050405020304" pitchFamily="18" charset="0"/>
                <a:cs typeface="Times New Roman" panose="02020603050405020304" pitchFamily="18" charset="0"/>
              </a:rPr>
              <a:t>montrer, à travers différentes entrevues, que s’intégrer à la société islandaise est « long, difficile et compliqué ».</a:t>
            </a:r>
            <a:endParaRPr lang="fr-FR" sz="1200" b="0" i="0" dirty="0">
              <a:solidFill>
                <a:srgbClr val="26282A"/>
              </a:solidFill>
              <a:effectLst/>
              <a:latin typeface="Times New Roman" panose="02020603050405020304" pitchFamily="18" charset="0"/>
              <a:cs typeface="Times New Roman" panose="02020603050405020304" pitchFamily="18" charset="0"/>
            </a:endParaRPr>
          </a:p>
        </p:txBody>
      </p:sp>
      <p:sp>
        <p:nvSpPr>
          <p:cNvPr id="7" name="Rectangle 6"/>
          <p:cNvSpPr/>
          <p:nvPr/>
        </p:nvSpPr>
        <p:spPr>
          <a:xfrm>
            <a:off x="7948245" y="3100397"/>
            <a:ext cx="3552093" cy="2308324"/>
          </a:xfrm>
          <a:prstGeom prst="rect">
            <a:avLst/>
          </a:prstGeom>
        </p:spPr>
        <p:txBody>
          <a:bodyPr wrap="square">
            <a:spAutoFit/>
          </a:bodyPr>
          <a:lstStyle/>
          <a:p>
            <a:pPr algn="just"/>
            <a:r>
              <a:rPr lang="fr-FR" sz="1200" b="0" i="0" dirty="0" smtClean="0">
                <a:solidFill>
                  <a:srgbClr val="26282A"/>
                </a:solidFill>
                <a:effectLst/>
                <a:latin typeface="Times New Roman" panose="02020603050405020304" pitchFamily="18" charset="0"/>
                <a:cs typeface="Times New Roman" panose="02020603050405020304" pitchFamily="18" charset="0"/>
              </a:rPr>
              <a:t>	Nous pouvons en conclure que le réalisateur a choisi de consacrer une grande partie de son film à ce thème car pour lui c’est important.</a:t>
            </a:r>
          </a:p>
          <a:p>
            <a:pPr algn="just"/>
            <a:r>
              <a:rPr lang="fr-FR" sz="1200" b="0" i="0" dirty="0" smtClean="0">
                <a:solidFill>
                  <a:srgbClr val="26282A"/>
                </a:solidFill>
                <a:effectLst/>
                <a:latin typeface="Times New Roman" panose="02020603050405020304" pitchFamily="18" charset="0"/>
                <a:cs typeface="Times New Roman" panose="02020603050405020304" pitchFamily="18" charset="0"/>
              </a:rPr>
              <a:t>         De plus, l’Islande est un pays peu connu par les Français: ce film nous permet d’élargir nos connaissances sur le monde et nos recherches personnelles, nous ont permis d’en apprendre plus sur la société islandaise.</a:t>
            </a:r>
          </a:p>
          <a:p>
            <a:pPr algn="just"/>
            <a:r>
              <a:rPr lang="fr-FR" sz="1200" b="0" i="0" dirty="0" smtClean="0">
                <a:solidFill>
                  <a:srgbClr val="26282A"/>
                </a:solidFill>
                <a:effectLst/>
                <a:latin typeface="Times New Roman" panose="02020603050405020304" pitchFamily="18" charset="0"/>
                <a:cs typeface="Times New Roman" panose="02020603050405020304" pitchFamily="18" charset="0"/>
              </a:rPr>
              <a:t>    Nous pouvons étendre notre sujet sur l’intégration en nous posant la question : existe-t-il des associations pour aider les personnes étrangères à s’intégrer à la société islandaise ?</a:t>
            </a:r>
            <a:endParaRPr lang="fr-FR" sz="1200" b="0" i="0" dirty="0">
              <a:solidFill>
                <a:srgbClr val="26282A"/>
              </a:solidFill>
              <a:effectLst/>
              <a:latin typeface="Times New Roman" panose="02020603050405020304" pitchFamily="18" charset="0"/>
              <a:cs typeface="Times New Roman" panose="02020603050405020304" pitchFamily="18" charset="0"/>
            </a:endParaRPr>
          </a:p>
        </p:txBody>
      </p:sp>
      <p:sp>
        <p:nvSpPr>
          <p:cNvPr id="8" name="Rectangle 7"/>
          <p:cNvSpPr/>
          <p:nvPr/>
        </p:nvSpPr>
        <p:spPr>
          <a:xfrm>
            <a:off x="7974620" y="5356666"/>
            <a:ext cx="3472962" cy="769441"/>
          </a:xfrm>
          <a:prstGeom prst="rect">
            <a:avLst/>
          </a:prstGeom>
        </p:spPr>
        <p:txBody>
          <a:bodyPr wrap="square">
            <a:spAutoFit/>
          </a:bodyPr>
          <a:lstStyle/>
          <a:p>
            <a:r>
              <a:rPr lang="fr-FR" sz="11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Crédits photographiques</a:t>
            </a:r>
            <a:r>
              <a:rPr lang="fr-FR" sz="1100" b="1" u="sng">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fr-FR" sz="1100" b="1" smtClean="0">
                <a:latin typeface="Times New Roman" panose="02020603050405020304" pitchFamily="18" charset="0"/>
                <a:cs typeface="Times New Roman" panose="02020603050405020304" pitchFamily="18" charset="0"/>
              </a:rPr>
              <a:t>Photographies </a:t>
            </a:r>
            <a:r>
              <a:rPr lang="fr-FR" sz="1100" b="1" dirty="0" smtClean="0">
                <a:latin typeface="Times New Roman" panose="02020603050405020304" pitchFamily="18" charset="0"/>
                <a:cs typeface="Times New Roman" panose="02020603050405020304" pitchFamily="18" charset="0"/>
              </a:rPr>
              <a:t>d’une Islandaise et d’un Français résidant en Islande, interrogés sur l’intégration: </a:t>
            </a:r>
            <a:r>
              <a:rPr lang="fr-FR" sz="1100" b="1" dirty="0" err="1">
                <a:latin typeface="Times New Roman" panose="02020603050405020304" pitchFamily="18" charset="0"/>
                <a:cs typeface="Times New Roman" panose="02020603050405020304" pitchFamily="18" charset="0"/>
              </a:rPr>
              <a:t>Eric</a:t>
            </a:r>
            <a:r>
              <a:rPr lang="fr-FR" sz="1100" b="1" dirty="0">
                <a:latin typeface="Times New Roman" panose="02020603050405020304" pitchFamily="18" charset="0"/>
                <a:cs typeface="Times New Roman" panose="02020603050405020304" pitchFamily="18" charset="0"/>
              </a:rPr>
              <a:t> </a:t>
            </a:r>
            <a:r>
              <a:rPr lang="fr-FR" sz="1100" b="1" dirty="0" err="1">
                <a:latin typeface="Times New Roman" panose="02020603050405020304" pitchFamily="18" charset="0"/>
                <a:cs typeface="Times New Roman" panose="02020603050405020304" pitchFamily="18" charset="0"/>
              </a:rPr>
              <a:t>Lorang</a:t>
            </a:r>
            <a:r>
              <a:rPr lang="fr-FR" sz="1100" b="1" dirty="0">
                <a:latin typeface="Times New Roman" panose="02020603050405020304" pitchFamily="18" charset="0"/>
                <a:cs typeface="Times New Roman" panose="02020603050405020304" pitchFamily="18" charset="0"/>
              </a:rPr>
              <a:t>, réalisateur du </a:t>
            </a:r>
            <a:r>
              <a:rPr lang="fr-FR" sz="1100" b="1" dirty="0" smtClean="0">
                <a:latin typeface="Times New Roman" panose="02020603050405020304" pitchFamily="18" charset="0"/>
                <a:cs typeface="Times New Roman" panose="02020603050405020304" pitchFamily="18" charset="0"/>
              </a:rPr>
              <a:t>film</a:t>
            </a:r>
            <a:endParaRPr lang="fr-FR" sz="1100" b="1" dirty="0">
              <a:latin typeface="Times New Roman" panose="02020603050405020304" pitchFamily="18" charset="0"/>
              <a:cs typeface="Times New Roman" panose="02020603050405020304" pitchFamily="18" charset="0"/>
            </a:endParaRPr>
          </a:p>
        </p:txBody>
      </p:sp>
      <p:sp>
        <p:nvSpPr>
          <p:cNvPr id="9" name="Rectangle 8"/>
          <p:cNvSpPr/>
          <p:nvPr/>
        </p:nvSpPr>
        <p:spPr>
          <a:xfrm>
            <a:off x="7974627" y="6034160"/>
            <a:ext cx="3472955" cy="769441"/>
          </a:xfrm>
          <a:prstGeom prst="rect">
            <a:avLst/>
          </a:prstGeom>
        </p:spPr>
        <p:txBody>
          <a:bodyPr wrap="square">
            <a:spAutoFit/>
          </a:bodyPr>
          <a:lstStyle/>
          <a:p>
            <a:r>
              <a:rPr lang="fr-FR" sz="11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Unité de rédaction: </a:t>
            </a:r>
            <a:r>
              <a:rPr lang="fr-FR" sz="11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a:t>
            </a:r>
            <a:r>
              <a:rPr lang="fr-FR" sz="1100" b="1" baseline="30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ème</a:t>
            </a:r>
            <a:r>
              <a:rPr lang="fr-FR" sz="11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B: </a:t>
            </a:r>
            <a:r>
              <a:rPr lang="fr-FR" sz="1100" b="1" dirty="0" smtClean="0">
                <a:latin typeface="Times New Roman" panose="02020603050405020304" pitchFamily="18" charset="0"/>
                <a:cs typeface="Times New Roman" panose="02020603050405020304" pitchFamily="18" charset="0"/>
              </a:rPr>
              <a:t>N’</a:t>
            </a:r>
            <a:r>
              <a:rPr lang="fr-FR" sz="1100" b="1" dirty="0" err="1" smtClean="0">
                <a:latin typeface="Times New Roman" panose="02020603050405020304" pitchFamily="18" charset="0"/>
                <a:cs typeface="Times New Roman" panose="02020603050405020304" pitchFamily="18" charset="0"/>
              </a:rPr>
              <a:t>Guyen</a:t>
            </a:r>
            <a:r>
              <a:rPr lang="fr-FR" sz="1100" b="1" dirty="0" smtClean="0">
                <a:latin typeface="Times New Roman" panose="02020603050405020304" pitchFamily="18" charset="0"/>
                <a:cs typeface="Times New Roman" panose="02020603050405020304" pitchFamily="18" charset="0"/>
              </a:rPr>
              <a:t> </a:t>
            </a:r>
            <a:r>
              <a:rPr lang="fr-FR" sz="1100" b="1" dirty="0" err="1" smtClean="0">
                <a:latin typeface="Times New Roman" panose="02020603050405020304" pitchFamily="18" charset="0"/>
                <a:cs typeface="Times New Roman" panose="02020603050405020304" pitchFamily="18" charset="0"/>
              </a:rPr>
              <a:t>Mélissandre</a:t>
            </a:r>
            <a:r>
              <a:rPr lang="fr-FR" sz="1100" b="1" dirty="0" smtClean="0">
                <a:latin typeface="Times New Roman" panose="02020603050405020304" pitchFamily="18" charset="0"/>
                <a:cs typeface="Times New Roman" panose="02020603050405020304" pitchFamily="18" charset="0"/>
              </a:rPr>
              <a:t>, Pied </a:t>
            </a:r>
            <a:r>
              <a:rPr lang="fr-FR" sz="1100" b="1" dirty="0" err="1" smtClean="0">
                <a:latin typeface="Times New Roman" panose="02020603050405020304" pitchFamily="18" charset="0"/>
                <a:cs typeface="Times New Roman" panose="02020603050405020304" pitchFamily="18" charset="0"/>
              </a:rPr>
              <a:t>Kyllian</a:t>
            </a:r>
            <a:r>
              <a:rPr lang="fr-FR" sz="1100" b="1" dirty="0" smtClean="0">
                <a:latin typeface="Times New Roman" panose="02020603050405020304" pitchFamily="18" charset="0"/>
                <a:cs typeface="Times New Roman" panose="02020603050405020304" pitchFamily="18" charset="0"/>
              </a:rPr>
              <a:t>, Guérin Raphaël, Saint- Léger Emilie</a:t>
            </a:r>
            <a:endParaRPr lang="fr-FR" sz="1100" b="1" dirty="0">
              <a:latin typeface="Times New Roman" panose="02020603050405020304" pitchFamily="18" charset="0"/>
              <a:cs typeface="Times New Roman" panose="02020603050405020304" pitchFamily="18" charset="0"/>
            </a:endParaRPr>
          </a:p>
          <a:p>
            <a:r>
              <a:rPr lang="fr-FR" sz="1100" b="1" dirty="0">
                <a:latin typeface="Times New Roman" panose="02020603050405020304" pitchFamily="18" charset="0"/>
                <a:cs typeface="Times New Roman" panose="02020603050405020304" pitchFamily="18" charset="0"/>
              </a:rPr>
              <a:t>Collège Théophraste Renaudot, </a:t>
            </a:r>
          </a:p>
          <a:p>
            <a:r>
              <a:rPr lang="fr-FR" sz="1100" b="1" dirty="0">
                <a:latin typeface="Times New Roman" panose="02020603050405020304" pitchFamily="18" charset="0"/>
                <a:cs typeface="Times New Roman" panose="02020603050405020304" pitchFamily="18" charset="0"/>
              </a:rPr>
              <a:t>Saint Benoît, France, 2018</a:t>
            </a:r>
          </a:p>
        </p:txBody>
      </p:sp>
      <p:pic>
        <p:nvPicPr>
          <p:cNvPr id="3" name="Imag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08851" y="879063"/>
            <a:ext cx="3230880" cy="2154997"/>
          </a:xfrm>
          <a:prstGeom prst="rect">
            <a:avLst/>
          </a:prstGeom>
        </p:spPr>
      </p:pic>
      <p:sp>
        <p:nvSpPr>
          <p:cNvPr id="10" name="Rectangle 9"/>
          <p:cNvSpPr/>
          <p:nvPr/>
        </p:nvSpPr>
        <p:spPr>
          <a:xfrm>
            <a:off x="4141178" y="750987"/>
            <a:ext cx="3596054" cy="2585323"/>
          </a:xfrm>
          <a:prstGeom prst="rect">
            <a:avLst/>
          </a:prstGeom>
        </p:spPr>
        <p:txBody>
          <a:bodyPr wrap="square">
            <a:spAutoFit/>
          </a:bodyPr>
          <a:lstStyle/>
          <a:p>
            <a:pPr algn="just"/>
            <a:r>
              <a:rPr lang="fr-FR" dirty="0">
                <a:solidFill>
                  <a:srgbClr val="26282A"/>
                </a:solidFill>
                <a:latin typeface="Times New Roman" panose="02020603050405020304" pitchFamily="18" charset="0"/>
                <a:cs typeface="Times New Roman" panose="02020603050405020304" pitchFamily="18" charset="0"/>
              </a:rPr>
              <a:t>  </a:t>
            </a:r>
            <a:r>
              <a:rPr lang="fr-FR" sz="1200" dirty="0">
                <a:solidFill>
                  <a:srgbClr val="26282A"/>
                </a:solidFill>
                <a:latin typeface="Times New Roman" panose="02020603050405020304" pitchFamily="18" charset="0"/>
                <a:cs typeface="Times New Roman" panose="02020603050405020304" pitchFamily="18" charset="0"/>
              </a:rPr>
              <a:t> </a:t>
            </a:r>
            <a:r>
              <a:rPr lang="fr-FR" sz="1200" dirty="0" smtClean="0">
                <a:solidFill>
                  <a:srgbClr val="26282A"/>
                </a:solidFill>
                <a:latin typeface="Times New Roman" panose="02020603050405020304" pitchFamily="18" charset="0"/>
                <a:cs typeface="Times New Roman" panose="02020603050405020304" pitchFamily="18" charset="0"/>
              </a:rPr>
              <a:t>    Le </a:t>
            </a:r>
            <a:r>
              <a:rPr lang="fr-FR" sz="1200" dirty="0">
                <a:solidFill>
                  <a:srgbClr val="26282A"/>
                </a:solidFill>
                <a:latin typeface="Times New Roman" panose="02020603050405020304" pitchFamily="18" charset="0"/>
                <a:cs typeface="Times New Roman" panose="02020603050405020304" pitchFamily="18" charset="0"/>
              </a:rPr>
              <a:t>réalisateur a choisi d’interroger des Islandais afin de montrer aux spectateurs que la société islandaise est une société froide. </a:t>
            </a:r>
            <a:r>
              <a:rPr lang="fr-FR" sz="1200" dirty="0" smtClean="0">
                <a:solidFill>
                  <a:srgbClr val="26282A"/>
                </a:solidFill>
                <a:latin typeface="Times New Roman" panose="02020603050405020304" pitchFamily="18" charset="0"/>
                <a:cs typeface="Times New Roman" panose="02020603050405020304" pitchFamily="18" charset="0"/>
              </a:rPr>
              <a:t>Durant la première partie du film, </a:t>
            </a:r>
            <a:r>
              <a:rPr lang="fr-FR" sz="1200" dirty="0">
                <a:solidFill>
                  <a:srgbClr val="26282A"/>
                </a:solidFill>
                <a:latin typeface="Times New Roman" panose="02020603050405020304" pitchFamily="18" charset="0"/>
                <a:cs typeface="Times New Roman" panose="02020603050405020304" pitchFamily="18" charset="0"/>
              </a:rPr>
              <a:t>il y a aussi eu des entrevues avec des autochtones pour nous dire que la plupart des habitants sont xénophobes, ce qui signifie qu’ils sont hostiles aux étrangers. Même si certain aiment les touristes car cela leur permet de gagner davantage d’argent, ils n’apprécient néanmoins pas ceux qui essayent de s’intégrer dans cette « société hermétique ».</a:t>
            </a:r>
          </a:p>
          <a:p>
            <a:pPr algn="just"/>
            <a:r>
              <a:rPr lang="fr-FR" sz="1200" dirty="0">
                <a:solidFill>
                  <a:srgbClr val="26282A"/>
                </a:solidFill>
                <a:latin typeface="Times New Roman" panose="02020603050405020304" pitchFamily="18" charset="0"/>
                <a:cs typeface="Times New Roman" panose="02020603050405020304" pitchFamily="18" charset="0"/>
              </a:rPr>
              <a:t>   Ainsi, le réalisateur a voulu donner la parole à des Islandais pour montrer leur mode de vie, ainsi que leur vision de l’intégration.</a:t>
            </a: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0916" y="3907811"/>
            <a:ext cx="1828800" cy="2743200"/>
          </a:xfrm>
          <a:prstGeom prst="rect">
            <a:avLst/>
          </a:prstGeom>
        </p:spPr>
      </p:pic>
    </p:spTree>
    <p:extLst>
      <p:ext uri="{BB962C8B-B14F-4D97-AF65-F5344CB8AC3E}">
        <p14:creationId xmlns:p14="http://schemas.microsoft.com/office/powerpoint/2010/main" val="72606939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57</Words>
  <Application>Microsoft Office PowerPoint</Application>
  <PresentationFormat>Grand écran</PresentationFormat>
  <Paragraphs>18</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Times New Roman</vt:lpstr>
      <vt:lpstr>Thème Office</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JOUANNAUX CECILE</dc:creator>
  <cp:lastModifiedBy>JOUANNAUX CECILE</cp:lastModifiedBy>
  <cp:revision>21</cp:revision>
  <dcterms:created xsi:type="dcterms:W3CDTF">2018-06-17T13:00:05Z</dcterms:created>
  <dcterms:modified xsi:type="dcterms:W3CDTF">2018-07-17T11:38:55Z</dcterms:modified>
</cp:coreProperties>
</file>