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66" r:id="rId4"/>
    <p:sldId id="261" r:id="rId5"/>
    <p:sldId id="262" r:id="rId6"/>
    <p:sldId id="312" r:id="rId7"/>
    <p:sldId id="313" r:id="rId8"/>
    <p:sldId id="316" r:id="rId9"/>
    <p:sldId id="314" r:id="rId10"/>
    <p:sldId id="263" r:id="rId11"/>
    <p:sldId id="264" r:id="rId12"/>
    <p:sldId id="318" r:id="rId13"/>
    <p:sldId id="278" r:id="rId14"/>
    <p:sldId id="320" r:id="rId15"/>
    <p:sldId id="315" r:id="rId16"/>
    <p:sldId id="319" r:id="rId17"/>
    <p:sldId id="307" r:id="rId18"/>
    <p:sldId id="308" r:id="rId19"/>
    <p:sldId id="27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6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95FA-84BA-411E-B15B-5492B43E0EB5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38670-92FC-4311-B799-E54483D871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5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38670-92FC-4311-B799-E54483D8710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74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38670-92FC-4311-B799-E54483D8710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34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JF </a:t>
            </a:r>
            <a:r>
              <a:rPr lang="fr-FR" dirty="0" err="1" smtClean="0"/>
              <a:t>Cail</a:t>
            </a:r>
            <a:r>
              <a:rPr lang="fr-FR" dirty="0" smtClean="0"/>
              <a:t> : toute la classe pdt 6 semaines de septembre jusqu’aux vacances d’octobre puis seuls les volontaires continuent (stage</a:t>
            </a:r>
            <a:r>
              <a:rPr lang="fr-FR" baseline="0" dirty="0" smtClean="0"/>
              <a:t> à l’étranger en terminale)</a:t>
            </a:r>
          </a:p>
          <a:p>
            <a:r>
              <a:rPr lang="fr-FR" dirty="0" err="1" smtClean="0"/>
              <a:t>Grippeaux</a:t>
            </a:r>
            <a:r>
              <a:rPr lang="fr-FR" baseline="0" dirty="0" smtClean="0"/>
              <a:t> : tous les élèves jusqu’en terminale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38670-92FC-4311-B799-E54483D8710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75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34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28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9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60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939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200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32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6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41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2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55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94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9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10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91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89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40E03-044F-408B-BA96-4B4A00A2F0A3}" type="datetimeFigureOut">
              <a:rPr lang="fr-FR" smtClean="0"/>
              <a:t>28/02/2021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4DA427-3A9E-4356-BE7B-E6DD16DDC1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3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pole-emploi.fr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alternance.emploi.gouv.fr/" TargetMode="External"/><Relationship Id="rId5" Type="http://schemas.openxmlformats.org/officeDocument/2006/relationships/hyperlink" Target="http://www.apprentissage-nouvelle-aquitaine.info/" TargetMode="External"/><Relationship Id="rId4" Type="http://schemas.openxmlformats.org/officeDocument/2006/relationships/hyperlink" Target="http://www.pagespro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://www.nouvelle-voiepro.f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://www.nouvelle-voiepro.fr/" TargetMode="Externa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9380" y="4197928"/>
            <a:ext cx="4031673" cy="249858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9932" y="2304723"/>
            <a:ext cx="9144000" cy="3186546"/>
          </a:xfrm>
        </p:spPr>
        <p:txBody>
          <a:bodyPr>
            <a:noAutofit/>
          </a:bodyPr>
          <a:lstStyle/>
          <a:p>
            <a:pPr algn="l"/>
            <a:r>
              <a:rPr lang="fr-FR" sz="6000" dirty="0" smtClean="0">
                <a:latin typeface="+mj-lt"/>
                <a:cs typeface="Arial" panose="020B0604020202020204" pitchFamily="34" charset="0"/>
              </a:rPr>
              <a:t>Choisir son orientation </a:t>
            </a:r>
          </a:p>
          <a:p>
            <a:pPr algn="l"/>
            <a:r>
              <a:rPr lang="fr-FR" sz="6000" dirty="0" smtClean="0">
                <a:latin typeface="+mj-lt"/>
                <a:cs typeface="Arial" panose="020B0604020202020204" pitchFamily="34" charset="0"/>
              </a:rPr>
              <a:t>après la 3</a:t>
            </a:r>
            <a:r>
              <a:rPr lang="fr-FR" sz="6000" baseline="30000" dirty="0" smtClean="0">
                <a:latin typeface="+mj-lt"/>
                <a:cs typeface="Arial" panose="020B0604020202020204" pitchFamily="34" charset="0"/>
              </a:rPr>
              <a:t>ème</a:t>
            </a:r>
          </a:p>
          <a:p>
            <a:pPr algn="l"/>
            <a:r>
              <a:rPr lang="fr-FR" sz="6000" dirty="0" smtClean="0">
                <a:latin typeface="+mj-lt"/>
                <a:cs typeface="Arial" panose="020B0604020202020204" pitchFamily="34" charset="0"/>
              </a:rPr>
              <a:t>La voie professionnelle</a:t>
            </a:r>
          </a:p>
          <a:p>
            <a:pPr algn="l"/>
            <a:r>
              <a:rPr lang="fr-FR" sz="1200" dirty="0" smtClean="0">
                <a:latin typeface="+mj-lt"/>
                <a:cs typeface="Arial" panose="020B0604020202020204" pitchFamily="34" charset="0"/>
              </a:rPr>
              <a:t>																																															</a:t>
            </a:r>
            <a:r>
              <a:rPr lang="fr-FR" sz="2000" dirty="0" smtClean="0">
                <a:latin typeface="+mj-lt"/>
                <a:cs typeface="Arial" panose="020B0604020202020204" pitchFamily="34" charset="0"/>
              </a:rPr>
              <a:t>N. Proust Psy-EN Mars 2021</a:t>
            </a:r>
            <a:endParaRPr lang="fr-FR" sz="1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52" y="231282"/>
            <a:ext cx="2876622" cy="20734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2"/>
    </mc:Choice>
    <mc:Fallback xmlns="">
      <p:transition spd="slow" advTm="1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041" y="290946"/>
            <a:ext cx="8596668" cy="706582"/>
          </a:xfrm>
        </p:spPr>
        <p:txBody>
          <a:bodyPr/>
          <a:lstStyle/>
          <a:p>
            <a:r>
              <a:rPr lang="fr-FR" dirty="0"/>
              <a:t>VOIE PRO : 2 façons d’apprendre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5041" y="1260764"/>
            <a:ext cx="8596668" cy="54032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8255"/>
          </a:xfrm>
        </p:spPr>
        <p:txBody>
          <a:bodyPr>
            <a:normAutofit/>
          </a:bodyPr>
          <a:lstStyle/>
          <a:p>
            <a:r>
              <a:rPr lang="fr-FR" sz="4000" dirty="0" smtClean="0"/>
              <a:t>POUR ENTRER EN 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427018"/>
            <a:ext cx="9831232" cy="5430981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Avoir 16 ans ou 15 ans à la sortie de la classe de </a:t>
            </a:r>
            <a:r>
              <a:rPr lang="fr-FR" sz="2400" dirty="0" smtClean="0"/>
              <a:t>3</a:t>
            </a:r>
            <a:r>
              <a:rPr lang="fr-FR" sz="2400" baseline="30000" dirty="0" smtClean="0"/>
              <a:t>ème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Signer un contrat </a:t>
            </a:r>
            <a:r>
              <a:rPr lang="fr-FR" sz="2400" dirty="0"/>
              <a:t>de travail </a:t>
            </a:r>
            <a:r>
              <a:rPr lang="fr-FR" sz="2400" dirty="0" smtClean="0"/>
              <a:t>(entre l’apprenti</a:t>
            </a:r>
            <a:r>
              <a:rPr lang="fr-FR" sz="2400" dirty="0"/>
              <a:t>, un employeur et </a:t>
            </a:r>
            <a:r>
              <a:rPr lang="fr-FR" sz="2400" dirty="0" smtClean="0"/>
              <a:t>l’établissement CFA)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smtClean="0"/>
              <a:t>Trouver </a:t>
            </a:r>
            <a:r>
              <a:rPr lang="fr-FR" sz="2400" dirty="0"/>
              <a:t>un employeur (démarche de l’élève et sa famille)</a:t>
            </a:r>
          </a:p>
          <a:p>
            <a:endParaRPr lang="fr-FR" sz="2400" dirty="0"/>
          </a:p>
          <a:p>
            <a:r>
              <a:rPr lang="fr-FR" sz="2400" dirty="0"/>
              <a:t> Formation en établissement 25%, entreprise 75%</a:t>
            </a:r>
          </a:p>
          <a:p>
            <a:endParaRPr lang="fr-FR" sz="2400" dirty="0"/>
          </a:p>
          <a:p>
            <a:pPr lvl="3"/>
            <a:r>
              <a:rPr lang="fr-FR" sz="2400" b="1" dirty="0"/>
              <a:t>Attention</a:t>
            </a:r>
            <a:r>
              <a:rPr lang="fr-FR" sz="2400" dirty="0"/>
              <a:t> : période d'essai de 2 mois </a:t>
            </a:r>
            <a:endParaRPr lang="fr-FR" sz="2400" dirty="0" smtClean="0"/>
          </a:p>
          <a:p>
            <a:pPr lvl="3"/>
            <a:r>
              <a:rPr lang="fr-FR" sz="2400" b="1" dirty="0" smtClean="0"/>
              <a:t>Conseil</a:t>
            </a:r>
            <a:r>
              <a:rPr lang="fr-FR" sz="2400" dirty="0"/>
              <a:t> : </a:t>
            </a:r>
            <a:r>
              <a:rPr lang="fr-FR" sz="2400" dirty="0" smtClean="0">
                <a:solidFill>
                  <a:srgbClr val="FF0000"/>
                </a:solidFill>
              </a:rPr>
              <a:t>faire </a:t>
            </a:r>
            <a:r>
              <a:rPr lang="fr-FR" sz="2400" dirty="0">
                <a:solidFill>
                  <a:srgbClr val="FF0000"/>
                </a:solidFill>
              </a:rPr>
              <a:t>en </a:t>
            </a:r>
            <a:r>
              <a:rPr lang="fr-FR" sz="2400" dirty="0" smtClean="0">
                <a:solidFill>
                  <a:srgbClr val="FF0000"/>
                </a:solidFill>
              </a:rPr>
              <a:t>parallèle des vœux </a:t>
            </a:r>
            <a:r>
              <a:rPr lang="fr-FR" sz="2400" dirty="0">
                <a:solidFill>
                  <a:srgbClr val="FF0000"/>
                </a:solidFill>
              </a:rPr>
              <a:t>en scolaire en lycée </a:t>
            </a:r>
            <a:r>
              <a:rPr lang="fr-FR" sz="2400" dirty="0" smtClean="0">
                <a:solidFill>
                  <a:srgbClr val="FF0000"/>
                </a:solidFill>
              </a:rPr>
              <a:t>professionnel</a:t>
            </a:r>
            <a:endParaRPr lang="fr-FR" sz="24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342314"/>
            <a:ext cx="9113780" cy="1320800"/>
          </a:xfrm>
        </p:spPr>
        <p:txBody>
          <a:bodyPr/>
          <a:lstStyle/>
          <a:p>
            <a:r>
              <a:rPr lang="fr-FR" dirty="0" smtClean="0"/>
              <a:t>APPRENTISSAGE : chercher une entreprise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350498"/>
            <a:ext cx="10689167" cy="5291601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 smtClean="0"/>
              <a:t>Dès le mois de mars : CV et </a:t>
            </a:r>
            <a:r>
              <a:rPr lang="fr-FR" sz="2400" dirty="0"/>
              <a:t>lettre de motivation 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Aller sur le site du CFA : se préinscrire et déposer son CV</a:t>
            </a:r>
            <a:endParaRPr lang="fr-FR" sz="2400" dirty="0"/>
          </a:p>
          <a:p>
            <a:endParaRPr lang="fr-FR" sz="2400" dirty="0" smtClean="0"/>
          </a:p>
          <a:p>
            <a:r>
              <a:rPr lang="fr-FR" sz="2400" dirty="0" smtClean="0"/>
              <a:t>Pages jaunes de l’annuaire ou </a:t>
            </a:r>
            <a:r>
              <a:rPr lang="fr-FR" sz="2400" dirty="0" smtClean="0">
                <a:hlinkClick r:id="rId4"/>
              </a:rPr>
              <a:t>www.pagespro.com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Offres de contrat d’apprentissage</a:t>
            </a:r>
          </a:p>
          <a:p>
            <a:r>
              <a:rPr lang="fr-FR" sz="2400" dirty="0" smtClean="0">
                <a:hlinkClick r:id="rId5"/>
              </a:rPr>
              <a:t>www.apprentissage-nouvelle-aquitaine.info</a:t>
            </a:r>
            <a:endParaRPr lang="fr-FR" sz="2400" dirty="0" smtClean="0"/>
          </a:p>
          <a:p>
            <a:r>
              <a:rPr lang="fr-FR" sz="2400" dirty="0" smtClean="0">
                <a:hlinkClick r:id="rId6"/>
              </a:rPr>
              <a:t>www.alternance.emploi.gouv.fr</a:t>
            </a:r>
            <a:endParaRPr lang="fr-FR" sz="2400" dirty="0" smtClean="0"/>
          </a:p>
          <a:p>
            <a:r>
              <a:rPr lang="fr-FR" sz="2400" dirty="0" smtClean="0">
                <a:hlinkClick r:id="rId7"/>
              </a:rPr>
              <a:t>www.pole-emploi.fr</a:t>
            </a:r>
            <a:endParaRPr lang="fr-FR" sz="2400" dirty="0" smtClean="0"/>
          </a:p>
          <a:p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Conseil : se déplacer et se présenter directement auprès de l’employeur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60218"/>
            <a:ext cx="8596668" cy="692727"/>
          </a:xfrm>
        </p:spPr>
        <p:txBody>
          <a:bodyPr/>
          <a:lstStyle/>
          <a:p>
            <a:r>
              <a:rPr lang="fr-FR" dirty="0" smtClean="0"/>
              <a:t>Calendrier et procédures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3" y="914400"/>
            <a:ext cx="7718521" cy="22339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0569" y="3148380"/>
            <a:ext cx="3859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Intentions d’orientation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2</a:t>
            </a:r>
            <a:r>
              <a:rPr lang="fr-FR" baseline="30000" dirty="0" smtClean="0"/>
              <a:t>nde</a:t>
            </a:r>
            <a:r>
              <a:rPr lang="fr-FR" dirty="0" smtClean="0"/>
              <a:t> GT ou 2</a:t>
            </a:r>
            <a:r>
              <a:rPr lang="fr-FR" baseline="30000" dirty="0" smtClean="0"/>
              <a:t>nde</a:t>
            </a:r>
            <a:r>
              <a:rPr lang="fr-FR" dirty="0" smtClean="0"/>
              <a:t> spécifique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2</a:t>
            </a:r>
            <a:r>
              <a:rPr lang="fr-FR" baseline="30000" dirty="0" smtClean="0"/>
              <a:t>nde</a:t>
            </a:r>
            <a:r>
              <a:rPr lang="fr-FR" dirty="0" smtClean="0"/>
              <a:t> pro + statut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année de CAP + statut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>
                <a:solidFill>
                  <a:srgbClr val="0070C0"/>
                </a:solidFill>
              </a:rPr>
              <a:t>Avis provisoire du conseil de classe</a:t>
            </a:r>
          </a:p>
          <a:p>
            <a:r>
              <a:rPr lang="fr-FR" i="1" dirty="0" smtClean="0"/>
              <a:t>Favorable/défavorable/réservé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89522" y="3148380"/>
            <a:ext cx="5209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Choix définitifs :</a:t>
            </a:r>
            <a:endParaRPr lang="fr-FR" dirty="0">
              <a:solidFill>
                <a:srgbClr val="0070C0"/>
              </a:solidFill>
            </a:endParaRP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GT ou 2</a:t>
            </a:r>
            <a:r>
              <a:rPr lang="fr-FR" baseline="30000" dirty="0"/>
              <a:t>nde</a:t>
            </a:r>
            <a:r>
              <a:rPr lang="fr-FR" dirty="0"/>
              <a:t> </a:t>
            </a:r>
            <a:r>
              <a:rPr lang="fr-FR" dirty="0" smtClean="0"/>
              <a:t>spécifique</a:t>
            </a:r>
          </a:p>
          <a:p>
            <a:r>
              <a:rPr lang="fr-FR" i="1" dirty="0" smtClean="0"/>
              <a:t>Lycée + </a:t>
            </a:r>
            <a:r>
              <a:rPr lang="fr-FR" i="1" dirty="0"/>
              <a:t>(</a:t>
            </a:r>
            <a:r>
              <a:rPr lang="fr-FR" i="1" dirty="0" smtClean="0"/>
              <a:t>enseignements optionnels)</a:t>
            </a:r>
            <a:endParaRPr lang="fr-FR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pro + statut </a:t>
            </a:r>
            <a:endParaRPr lang="fr-FR" dirty="0" smtClean="0"/>
          </a:p>
          <a:p>
            <a:r>
              <a:rPr lang="fr-FR" i="1" dirty="0" smtClean="0"/>
              <a:t>Spécialité ou famille de métiers + lieu</a:t>
            </a:r>
            <a:endParaRPr lang="fr-FR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année de CAP + </a:t>
            </a:r>
            <a:r>
              <a:rPr lang="fr-FR" dirty="0" smtClean="0"/>
              <a:t>statut</a:t>
            </a:r>
          </a:p>
          <a:p>
            <a:r>
              <a:rPr lang="fr-FR" i="1" dirty="0" smtClean="0"/>
              <a:t>Spécialité + lieu</a:t>
            </a:r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Avis </a:t>
            </a:r>
            <a:r>
              <a:rPr lang="fr-FR" dirty="0" smtClean="0">
                <a:solidFill>
                  <a:srgbClr val="0070C0"/>
                </a:solidFill>
              </a:rPr>
              <a:t>définitif </a:t>
            </a:r>
            <a:r>
              <a:rPr lang="fr-FR" dirty="0">
                <a:solidFill>
                  <a:srgbClr val="0070C0"/>
                </a:solidFill>
              </a:rPr>
              <a:t>du conseil de </a:t>
            </a:r>
            <a:r>
              <a:rPr lang="fr-FR" dirty="0" smtClean="0">
                <a:solidFill>
                  <a:srgbClr val="0070C0"/>
                </a:solidFill>
              </a:rPr>
              <a:t>classe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87927"/>
            <a:ext cx="8596668" cy="734291"/>
          </a:xfrm>
        </p:spPr>
        <p:txBody>
          <a:bodyPr/>
          <a:lstStyle/>
          <a:p>
            <a:r>
              <a:rPr lang="fr-FR" dirty="0" smtClean="0"/>
              <a:t>Formulation des vœux en ligne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2" y="1260764"/>
            <a:ext cx="10408009" cy="4697471"/>
          </a:xfrm>
        </p:spPr>
        <p:txBody>
          <a:bodyPr>
            <a:noAutofit/>
          </a:bodyPr>
          <a:lstStyle/>
          <a:p>
            <a:r>
              <a:rPr lang="fr-FR" sz="2400" dirty="0" smtClean="0"/>
              <a:t>Se connecter sur le portail </a:t>
            </a:r>
            <a:r>
              <a:rPr lang="fr-FR" sz="2400" dirty="0">
                <a:solidFill>
                  <a:srgbClr val="0070C0"/>
                </a:solidFill>
              </a:rPr>
              <a:t>S</a:t>
            </a:r>
            <a:r>
              <a:rPr lang="fr-FR" sz="2400" dirty="0" smtClean="0">
                <a:solidFill>
                  <a:srgbClr val="0070C0"/>
                </a:solidFill>
              </a:rPr>
              <a:t>colarité Services </a:t>
            </a:r>
            <a:r>
              <a:rPr lang="fr-FR" sz="2400" dirty="0" smtClean="0"/>
              <a:t>de l’académie</a:t>
            </a:r>
          </a:p>
          <a:p>
            <a:endParaRPr lang="fr-FR" sz="800" dirty="0" smtClean="0"/>
          </a:p>
          <a:p>
            <a:r>
              <a:rPr lang="fr-FR" sz="2400" dirty="0" err="1" smtClean="0">
                <a:solidFill>
                  <a:srgbClr val="0070C0"/>
                </a:solidFill>
              </a:rPr>
              <a:t>Téléservice</a:t>
            </a:r>
            <a:r>
              <a:rPr lang="fr-FR" sz="2400" dirty="0" smtClean="0">
                <a:solidFill>
                  <a:srgbClr val="0070C0"/>
                </a:solidFill>
              </a:rPr>
              <a:t> Orientation </a:t>
            </a:r>
          </a:p>
          <a:p>
            <a:r>
              <a:rPr lang="fr-FR" sz="2400" dirty="0" smtClean="0"/>
              <a:t>Formuler les vœux (2</a:t>
            </a:r>
            <a:r>
              <a:rPr lang="fr-FR" sz="2400" baseline="30000" dirty="0" smtClean="0"/>
              <a:t>nde</a:t>
            </a:r>
            <a:r>
              <a:rPr lang="fr-FR" sz="2400" dirty="0" smtClean="0"/>
              <a:t> GT, 2</a:t>
            </a:r>
            <a:r>
              <a:rPr lang="fr-FR" sz="2400" baseline="30000" dirty="0" smtClean="0"/>
              <a:t>nde</a:t>
            </a:r>
            <a:r>
              <a:rPr lang="fr-FR" sz="2400" dirty="0" smtClean="0"/>
              <a:t> pro, CAP)</a:t>
            </a:r>
          </a:p>
          <a:p>
            <a:r>
              <a:rPr lang="fr-FR" sz="2400" dirty="0" smtClean="0"/>
              <a:t>Consulter les réponses du conseil de classe</a:t>
            </a:r>
            <a:endParaRPr lang="fr-FR" sz="2400" dirty="0"/>
          </a:p>
          <a:p>
            <a:endParaRPr lang="fr-FR" sz="800" dirty="0"/>
          </a:p>
          <a:p>
            <a:r>
              <a:rPr lang="fr-FR" sz="2400" dirty="0" err="1" smtClean="0">
                <a:solidFill>
                  <a:srgbClr val="0070C0"/>
                </a:solidFill>
              </a:rPr>
              <a:t>Téléservice</a:t>
            </a:r>
            <a:r>
              <a:rPr lang="fr-FR" sz="2400" dirty="0" smtClean="0">
                <a:solidFill>
                  <a:srgbClr val="0070C0"/>
                </a:solidFill>
              </a:rPr>
              <a:t> affectation 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dirty="0" smtClean="0"/>
              <a:t>Consulter les offres de formation et leur contenu </a:t>
            </a:r>
            <a:r>
              <a:rPr lang="fr-FR" dirty="0"/>
              <a:t>(à partir de mi-avril)</a:t>
            </a:r>
            <a:endParaRPr lang="fr-FR" sz="2400" dirty="0"/>
          </a:p>
          <a:p>
            <a:r>
              <a:rPr lang="fr-FR" sz="2400" dirty="0"/>
              <a:t>Saisir les demandes de poursuite d’étude </a:t>
            </a:r>
            <a:r>
              <a:rPr lang="fr-FR" sz="2400" dirty="0" smtClean="0"/>
              <a:t>(formation + établissement) </a:t>
            </a:r>
            <a:r>
              <a:rPr lang="fr-FR" dirty="0"/>
              <a:t>(de fin mai à début juin</a:t>
            </a:r>
            <a:r>
              <a:rPr lang="fr-FR" dirty="0" smtClean="0"/>
              <a:t>)</a:t>
            </a:r>
          </a:p>
          <a:p>
            <a:r>
              <a:rPr lang="fr-FR" sz="2400" dirty="0"/>
              <a:t>C</a:t>
            </a:r>
            <a:r>
              <a:rPr lang="fr-FR" sz="2400" dirty="0" smtClean="0"/>
              <a:t>onsulter </a:t>
            </a:r>
            <a:r>
              <a:rPr lang="fr-FR" sz="2400" dirty="0"/>
              <a:t>les résultats </a:t>
            </a:r>
            <a:r>
              <a:rPr lang="fr-FR" dirty="0" smtClean="0"/>
              <a:t>(</a:t>
            </a:r>
            <a:r>
              <a:rPr lang="fr-FR" dirty="0"/>
              <a:t>fin juin - début juillet)</a:t>
            </a:r>
            <a:endParaRPr lang="fr-FR" sz="2400" dirty="0" smtClean="0"/>
          </a:p>
          <a:p>
            <a:pPr marL="0" indent="0">
              <a:buNone/>
            </a:pPr>
            <a:r>
              <a:rPr lang="fr-FR" sz="2000" i="1" dirty="0" smtClean="0"/>
              <a:t> Pour les vœux dans le privé : la famille doit contacter l’établissement </a:t>
            </a:r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87927"/>
            <a:ext cx="8596668" cy="73429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ATTENTION pour les vœux en LP en scolaire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260764"/>
            <a:ext cx="9616594" cy="4697471"/>
          </a:xfrm>
        </p:spPr>
        <p:txBody>
          <a:bodyPr>
            <a:noAutofit/>
          </a:bodyPr>
          <a:lstStyle/>
          <a:p>
            <a:r>
              <a:rPr lang="fr-FR" sz="2400" dirty="0" smtClean="0"/>
              <a:t>Seconde pro et CAP : nombre limité de places</a:t>
            </a:r>
          </a:p>
          <a:p>
            <a:r>
              <a:rPr lang="fr-FR" sz="2400" dirty="0" smtClean="0"/>
              <a:t>Certaines </a:t>
            </a:r>
            <a:r>
              <a:rPr lang="fr-FR" sz="2400" dirty="0"/>
              <a:t>sections sont très demandées !! </a:t>
            </a:r>
            <a:endParaRPr lang="fr-FR" sz="2400" dirty="0" smtClean="0"/>
          </a:p>
          <a:p>
            <a:r>
              <a:rPr lang="fr-FR" sz="2400" dirty="0" smtClean="0">
                <a:solidFill>
                  <a:srgbClr val="FF0000"/>
                </a:solidFill>
              </a:rPr>
              <a:t>Conseil : formuler </a:t>
            </a:r>
            <a:r>
              <a:rPr lang="fr-FR" sz="2400" dirty="0">
                <a:solidFill>
                  <a:srgbClr val="FF0000"/>
                </a:solidFill>
              </a:rPr>
              <a:t>un maximum de vœux </a:t>
            </a:r>
            <a:r>
              <a:rPr lang="fr-FR" sz="2400" dirty="0"/>
              <a:t>(10 possibles)</a:t>
            </a:r>
          </a:p>
          <a:p>
            <a:endParaRPr lang="fr-FR" sz="2400" dirty="0"/>
          </a:p>
          <a:p>
            <a:r>
              <a:rPr lang="fr-FR" sz="2400" dirty="0" smtClean="0"/>
              <a:t>Résultats de l’affectation fin </a:t>
            </a:r>
            <a:r>
              <a:rPr lang="fr-FR" sz="2400" dirty="0"/>
              <a:t>juin</a:t>
            </a:r>
          </a:p>
          <a:p>
            <a:r>
              <a:rPr lang="fr-FR" sz="2400" dirty="0" smtClean="0"/>
              <a:t>Inscriptions en établissement </a:t>
            </a:r>
            <a:r>
              <a:rPr lang="fr-FR" sz="2400" dirty="0"/>
              <a:t>début </a:t>
            </a:r>
            <a:r>
              <a:rPr lang="fr-FR" sz="2400" dirty="0" smtClean="0"/>
              <a:t>juillet</a:t>
            </a:r>
          </a:p>
          <a:p>
            <a:endParaRPr lang="fr-FR" sz="2400" dirty="0"/>
          </a:p>
          <a:p>
            <a:r>
              <a:rPr lang="fr-FR" sz="2400" dirty="0" smtClean="0"/>
              <a:t>Si refusé ou en liste d’attente : 2eme Tour de vœux début juillet</a:t>
            </a:r>
          </a:p>
          <a:p>
            <a:r>
              <a:rPr lang="fr-FR" sz="2400" dirty="0" smtClean="0"/>
              <a:t>3eme Tour de vœux en septembre</a:t>
            </a:r>
            <a:endParaRPr lang="fr-FR" sz="2400" dirty="0"/>
          </a:p>
          <a:p>
            <a:endParaRPr lang="fr-FR" sz="2400" dirty="0" smtClean="0"/>
          </a:p>
          <a:p>
            <a:r>
              <a:rPr lang="fr-FR" sz="2400" u="sng" dirty="0" smtClean="0"/>
              <a:t>Privé : </a:t>
            </a:r>
            <a:r>
              <a:rPr lang="fr-FR" sz="2400" u="sng" dirty="0"/>
              <a:t>c’est à la famille de prendre contact avec </a:t>
            </a:r>
            <a:r>
              <a:rPr lang="fr-FR" sz="2400" u="sng" dirty="0" smtClean="0"/>
              <a:t>l’établissement</a:t>
            </a:r>
            <a:endParaRPr lang="fr-FR" sz="2400" u="sng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216" y="205686"/>
            <a:ext cx="8596668" cy="678873"/>
          </a:xfrm>
        </p:spPr>
        <p:txBody>
          <a:bodyPr>
            <a:normAutofit/>
          </a:bodyPr>
          <a:lstStyle/>
          <a:p>
            <a:r>
              <a:rPr lang="fr-FR" dirty="0" smtClean="0"/>
              <a:t>Recrutements particuliers : dates limites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371601"/>
            <a:ext cx="8596668" cy="5153890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/>
              <a:t>CAP Accompagnement éducatif Petite enfance </a:t>
            </a:r>
            <a:r>
              <a:rPr lang="fr-FR" altLang="fr-FR" sz="2000" dirty="0" smtClean="0"/>
              <a:t>(Bressuire) </a:t>
            </a:r>
            <a:r>
              <a:rPr lang="fr-FR" altLang="fr-FR" sz="2000" dirty="0" smtClean="0">
                <a:solidFill>
                  <a:srgbClr val="FF0000"/>
                </a:solidFill>
              </a:rPr>
              <a:t>mai</a:t>
            </a:r>
            <a:endParaRPr lang="fr-FR" altLang="fr-FR" sz="2000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/>
              <a:t>CAP </a:t>
            </a:r>
            <a:r>
              <a:rPr lang="fr-FR" altLang="fr-FR" sz="2000" dirty="0" smtClean="0"/>
              <a:t>Bijouterie-joaillerie option sertissage (Bressuire) </a:t>
            </a:r>
            <a:r>
              <a:rPr lang="fr-FR" altLang="fr-FR" sz="2000" dirty="0" smtClean="0">
                <a:solidFill>
                  <a:srgbClr val="FF0000"/>
                </a:solidFill>
              </a:rPr>
              <a:t>mai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/>
              <a:t>CAP </a:t>
            </a:r>
            <a:r>
              <a:rPr lang="fr-FR" altLang="fr-FR" sz="2000" dirty="0"/>
              <a:t>Cordonnier bottier </a:t>
            </a:r>
            <a:r>
              <a:rPr lang="fr-FR" altLang="fr-FR" sz="2000" dirty="0" smtClean="0"/>
              <a:t>(Angoulême)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fr-FR" altLang="fr-FR" sz="2000" dirty="0" smtClean="0"/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/>
              <a:t>Bac </a:t>
            </a:r>
            <a:r>
              <a:rPr lang="fr-FR" altLang="fr-FR" sz="2000" dirty="0"/>
              <a:t>Pro Aéronautique option structure (Rochefort</a:t>
            </a:r>
            <a:r>
              <a:rPr lang="fr-FR" altLang="fr-FR" sz="2000" dirty="0" smtClean="0"/>
              <a:t>) </a:t>
            </a:r>
            <a:r>
              <a:rPr lang="fr-FR" altLang="fr-FR" sz="2000" dirty="0" smtClean="0">
                <a:solidFill>
                  <a:srgbClr val="FF0000"/>
                </a:solidFill>
              </a:rPr>
              <a:t>avril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/>
              <a:t>Bac Pro MELEC, MEI, Systèmes Numériques avec La Marine </a:t>
            </a:r>
            <a:r>
              <a:rPr lang="fr-FR" altLang="fr-FR" sz="2000" dirty="0" smtClean="0"/>
              <a:t>Nationale            </a:t>
            </a:r>
            <a:r>
              <a:rPr lang="fr-FR" altLang="fr-FR" sz="2000" dirty="0"/>
              <a:t>(La </a:t>
            </a:r>
            <a:r>
              <a:rPr lang="fr-FR" altLang="fr-FR" sz="2000" dirty="0" smtClean="0"/>
              <a:t>Rochelle, Châtellerault) </a:t>
            </a:r>
            <a:r>
              <a:rPr lang="fr-FR" altLang="fr-FR" sz="2000" dirty="0" smtClean="0">
                <a:solidFill>
                  <a:srgbClr val="FF0000"/>
                </a:solidFill>
              </a:rPr>
              <a:t>mai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fr-FR" altLang="fr-FR" sz="2000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/>
              <a:t>BAC </a:t>
            </a:r>
            <a:r>
              <a:rPr lang="fr-FR" altLang="fr-FR" sz="2000" dirty="0"/>
              <a:t>Pro Gestion d’une entreprise hippique (Montmorillon</a:t>
            </a:r>
            <a:r>
              <a:rPr lang="fr-FR" altLang="fr-FR" sz="2000" dirty="0" smtClean="0"/>
              <a:t>) </a:t>
            </a:r>
            <a:r>
              <a:rPr lang="fr-FR" altLang="fr-FR" sz="2000" dirty="0" smtClean="0">
                <a:solidFill>
                  <a:srgbClr val="FF0000"/>
                </a:solidFill>
              </a:rPr>
              <a:t>avril</a:t>
            </a:r>
            <a:endParaRPr lang="fr-FR" altLang="fr-FR" sz="2000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/>
              <a:t>BAC Pro Elevage Canin et Félin (Montmorillon) </a:t>
            </a:r>
            <a:r>
              <a:rPr lang="fr-FR" altLang="fr-FR" sz="2000" dirty="0" smtClean="0">
                <a:solidFill>
                  <a:srgbClr val="FF0000"/>
                </a:solidFill>
              </a:rPr>
              <a:t>avril</a:t>
            </a:r>
            <a:endParaRPr lang="fr-FR" altLang="fr-FR" sz="2000" dirty="0" smtClean="0"/>
          </a:p>
          <a:p>
            <a:endParaRPr lang="fr-FR" dirty="0" smtClean="0"/>
          </a:p>
          <a:p>
            <a:r>
              <a:rPr lang="fr-FR" altLang="fr-FR" sz="2000" dirty="0"/>
              <a:t>Toutes les 2des pro et CAP maritimes</a:t>
            </a:r>
          </a:p>
          <a:p>
            <a:endParaRPr lang="fr-FR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 formation ? S’informer et vérifier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420837"/>
            <a:ext cx="9713575" cy="5275385"/>
          </a:xfrm>
        </p:spPr>
        <p:txBody>
          <a:bodyPr>
            <a:normAutofit fontScale="92500" lnSpcReduction="20000"/>
          </a:bodyPr>
          <a:lstStyle/>
          <a:p>
            <a:endParaRPr lang="fr-FR" sz="2400" dirty="0" smtClean="0"/>
          </a:p>
          <a:p>
            <a:r>
              <a:rPr lang="fr-FR" sz="2400" dirty="0">
                <a:hlinkClick r:id="rId4"/>
              </a:rPr>
              <a:t>www.nouvelle-voiepro.fr</a:t>
            </a:r>
            <a:r>
              <a:rPr lang="fr-FR" sz="2400" dirty="0"/>
              <a:t>  </a:t>
            </a:r>
            <a:r>
              <a:rPr lang="fr-FR" sz="2400" dirty="0" smtClean="0"/>
              <a:t>sur le site Onisep (familles de </a:t>
            </a:r>
            <a:r>
              <a:rPr lang="fr-FR" sz="2400" dirty="0"/>
              <a:t>métiers bac pro)</a:t>
            </a:r>
          </a:p>
          <a:p>
            <a:endParaRPr lang="fr-FR" sz="2400" dirty="0" smtClean="0"/>
          </a:p>
          <a:p>
            <a:r>
              <a:rPr lang="fr-FR" sz="2400" dirty="0"/>
              <a:t>Portes ouvertes des établissements (Février - avril)</a:t>
            </a:r>
          </a:p>
          <a:p>
            <a:pPr marL="0" indent="0">
              <a:buNone/>
            </a:pPr>
            <a:r>
              <a:rPr lang="fr-FR" sz="2400" dirty="0" smtClean="0"/>
              <a:t>    </a:t>
            </a:r>
            <a:endParaRPr lang="fr-FR" sz="2400" dirty="0"/>
          </a:p>
          <a:p>
            <a:r>
              <a:rPr lang="fr-FR" sz="2400" dirty="0" smtClean="0"/>
              <a:t>Mini-stages </a:t>
            </a:r>
            <a:r>
              <a:rPr lang="fr-FR" sz="2400" dirty="0"/>
              <a:t>de découverte en Lycée Professionnel (Janvier - </a:t>
            </a:r>
            <a:r>
              <a:rPr lang="fr-FR" sz="2400" dirty="0" smtClean="0"/>
              <a:t>avril</a:t>
            </a:r>
            <a:r>
              <a:rPr lang="fr-FR" sz="2400" dirty="0"/>
              <a:t>)</a:t>
            </a:r>
          </a:p>
          <a:p>
            <a:endParaRPr lang="fr-FR" sz="2400" dirty="0" smtClean="0"/>
          </a:p>
          <a:p>
            <a:r>
              <a:rPr lang="fr-FR" sz="2400" dirty="0" smtClean="0"/>
              <a:t>Périodes de découverte en entreprise = stage(s)</a:t>
            </a:r>
          </a:p>
          <a:p>
            <a:endParaRPr lang="fr-FR" sz="2400" dirty="0"/>
          </a:p>
          <a:p>
            <a:r>
              <a:rPr lang="fr-FR" sz="2400" dirty="0" smtClean="0"/>
              <a:t>Site Onisep + </a:t>
            </a:r>
            <a:r>
              <a:rPr lang="fr-FR" sz="2400" dirty="0" err="1" smtClean="0"/>
              <a:t>onisep</a:t>
            </a:r>
            <a:r>
              <a:rPr lang="fr-FR" sz="2400" dirty="0" smtClean="0"/>
              <a:t> TV + sites des établissements</a:t>
            </a:r>
          </a:p>
          <a:p>
            <a:endParaRPr lang="fr-FR" sz="2400" dirty="0" smtClean="0"/>
          </a:p>
          <a:p>
            <a:r>
              <a:rPr lang="fr-FR" sz="2400" dirty="0" smtClean="0"/>
              <a:t>Conseil en orientation (Professeur principal et/ou Psychologue </a:t>
            </a:r>
          </a:p>
          <a:p>
            <a:r>
              <a:rPr lang="fr-FR" sz="2400" dirty="0" smtClean="0"/>
              <a:t>de l’éducation nationale)</a:t>
            </a:r>
          </a:p>
          <a:p>
            <a:endParaRPr lang="fr-FR" sz="2400" dirty="0" smtClean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544" y="2998643"/>
            <a:ext cx="2676525" cy="34956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47866" cy="1320800"/>
          </a:xfrm>
        </p:spPr>
        <p:txBody>
          <a:bodyPr/>
          <a:lstStyle/>
          <a:p>
            <a:r>
              <a:rPr lang="fr-FR" dirty="0" smtClean="0"/>
              <a:t>Portes ouvertes </a:t>
            </a:r>
            <a:r>
              <a:rPr lang="fr-FR" dirty="0" smtClean="0">
                <a:solidFill>
                  <a:srgbClr val="FF0000"/>
                </a:solidFill>
              </a:rPr>
              <a:t>virtuelles</a:t>
            </a:r>
            <a:r>
              <a:rPr lang="fr-FR" dirty="0" smtClean="0"/>
              <a:t> lycées professionnels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385455"/>
            <a:ext cx="10447866" cy="5472545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JF </a:t>
            </a:r>
            <a:r>
              <a:rPr lang="fr-FR" sz="2400" dirty="0" err="1" smtClean="0">
                <a:solidFill>
                  <a:srgbClr val="0070C0"/>
                </a:solidFill>
              </a:rPr>
              <a:t>Cail</a:t>
            </a:r>
            <a:r>
              <a:rPr lang="fr-FR" sz="2400" dirty="0" smtClean="0">
                <a:solidFill>
                  <a:srgbClr val="0070C0"/>
                </a:solidFill>
              </a:rPr>
              <a:t> à Chef Boutonne    </a:t>
            </a:r>
            <a:r>
              <a:rPr lang="fr-FR" sz="2400" dirty="0" smtClean="0"/>
              <a:t>en attente des dates</a:t>
            </a:r>
          </a:p>
          <a:p>
            <a:r>
              <a:rPr lang="fr-FR" sz="2400" dirty="0" smtClean="0">
                <a:solidFill>
                  <a:srgbClr val="0070C0"/>
                </a:solidFill>
              </a:rPr>
              <a:t>Paul Guérin à Niort </a:t>
            </a:r>
            <a:r>
              <a:rPr lang="fr-FR" sz="2400" dirty="0" smtClean="0"/>
              <a:t>  	   samedi 6 </a:t>
            </a:r>
            <a:r>
              <a:rPr lang="fr-FR" sz="2400" dirty="0"/>
              <a:t>mars </a:t>
            </a:r>
            <a:r>
              <a:rPr lang="fr-FR" sz="2400" dirty="0" smtClean="0"/>
              <a:t>9h-12h</a:t>
            </a:r>
          </a:p>
          <a:p>
            <a:r>
              <a:rPr lang="fr-FR" sz="2400" dirty="0">
                <a:solidFill>
                  <a:srgbClr val="0070C0"/>
                </a:solidFill>
              </a:rPr>
              <a:t>Gaston Barré à Niort  </a:t>
            </a:r>
            <a:r>
              <a:rPr lang="fr-FR" sz="2400" dirty="0" smtClean="0"/>
              <a:t>vend 5 mars 17h-20h et </a:t>
            </a:r>
            <a:r>
              <a:rPr lang="fr-FR" sz="2400" dirty="0" err="1" smtClean="0"/>
              <a:t>sam</a:t>
            </a:r>
            <a:r>
              <a:rPr lang="fr-FR" sz="2400" dirty="0" smtClean="0"/>
              <a:t> 6 mars 9h-13h</a:t>
            </a:r>
          </a:p>
          <a:p>
            <a:r>
              <a:rPr lang="fr-FR" sz="2400" dirty="0" smtClean="0">
                <a:solidFill>
                  <a:srgbClr val="0070C0"/>
                </a:solidFill>
              </a:rPr>
              <a:t>Les </a:t>
            </a:r>
            <a:r>
              <a:rPr lang="fr-FR" sz="2400" dirty="0" err="1">
                <a:solidFill>
                  <a:srgbClr val="0070C0"/>
                </a:solidFill>
              </a:rPr>
              <a:t>G</a:t>
            </a:r>
            <a:r>
              <a:rPr lang="fr-FR" sz="2400" dirty="0" err="1" smtClean="0">
                <a:solidFill>
                  <a:srgbClr val="0070C0"/>
                </a:solidFill>
              </a:rPr>
              <a:t>rippeaux</a:t>
            </a:r>
            <a:r>
              <a:rPr lang="fr-FR" sz="2400" dirty="0" smtClean="0">
                <a:solidFill>
                  <a:srgbClr val="0070C0"/>
                </a:solidFill>
              </a:rPr>
              <a:t> à Parthenay </a:t>
            </a:r>
            <a:r>
              <a:rPr lang="fr-FR" sz="2400" dirty="0" smtClean="0"/>
              <a:t>lundi </a:t>
            </a:r>
            <a:r>
              <a:rPr lang="fr-FR" sz="2400" dirty="0"/>
              <a:t>15 mars </a:t>
            </a:r>
            <a:r>
              <a:rPr lang="fr-FR" sz="2400" dirty="0" smtClean="0"/>
              <a:t>18h30-19h30</a:t>
            </a:r>
          </a:p>
          <a:p>
            <a:r>
              <a:rPr lang="fr-FR" sz="2400" dirty="0" err="1">
                <a:solidFill>
                  <a:srgbClr val="0070C0"/>
                </a:solidFill>
              </a:rPr>
              <a:t>Chabanne</a:t>
            </a:r>
            <a:r>
              <a:rPr lang="fr-FR" sz="2400" dirty="0">
                <a:solidFill>
                  <a:srgbClr val="0070C0"/>
                </a:solidFill>
              </a:rPr>
              <a:t> à </a:t>
            </a:r>
            <a:r>
              <a:rPr lang="fr-FR" sz="2400" dirty="0" err="1">
                <a:solidFill>
                  <a:srgbClr val="0070C0"/>
                </a:solidFill>
              </a:rPr>
              <a:t>Chasseneuil</a:t>
            </a:r>
            <a:r>
              <a:rPr lang="fr-FR" sz="2400" dirty="0">
                <a:solidFill>
                  <a:srgbClr val="0070C0"/>
                </a:solidFill>
              </a:rPr>
              <a:t>/</a:t>
            </a:r>
            <a:r>
              <a:rPr lang="fr-FR" sz="2400" dirty="0" err="1">
                <a:solidFill>
                  <a:srgbClr val="0070C0"/>
                </a:solidFill>
              </a:rPr>
              <a:t>Bonnieure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pt-BR" sz="2400" dirty="0">
                <a:solidFill>
                  <a:srgbClr val="0070C0"/>
                </a:solidFill>
              </a:rPr>
              <a:t> </a:t>
            </a:r>
            <a:r>
              <a:rPr lang="pt-BR" sz="2400" dirty="0"/>
              <a:t>suspendues pour le moment</a:t>
            </a:r>
            <a:endParaRPr lang="fr-FR" sz="2400" dirty="0"/>
          </a:p>
          <a:p>
            <a:r>
              <a:rPr lang="fr-FR" sz="2400" dirty="0">
                <a:solidFill>
                  <a:srgbClr val="0070C0"/>
                </a:solidFill>
              </a:rPr>
              <a:t>Marc </a:t>
            </a:r>
            <a:r>
              <a:rPr lang="fr-FR" sz="2400" dirty="0" err="1">
                <a:solidFill>
                  <a:srgbClr val="0070C0"/>
                </a:solidFill>
              </a:rPr>
              <a:t>Godrie</a:t>
            </a:r>
            <a:r>
              <a:rPr lang="fr-FR" sz="2400" dirty="0">
                <a:solidFill>
                  <a:srgbClr val="0070C0"/>
                </a:solidFill>
              </a:rPr>
              <a:t> à </a:t>
            </a:r>
            <a:r>
              <a:rPr lang="fr-FR" sz="2400" dirty="0" smtClean="0">
                <a:solidFill>
                  <a:srgbClr val="0070C0"/>
                </a:solidFill>
              </a:rPr>
              <a:t>Loudun   </a:t>
            </a:r>
            <a:r>
              <a:rPr lang="fr-FR" sz="2400" dirty="0" smtClean="0"/>
              <a:t>en attente des dates</a:t>
            </a:r>
            <a:endParaRPr lang="fr-FR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Portes ouvertes </a:t>
            </a:r>
            <a:r>
              <a:rPr lang="fr-FR" sz="3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sur place </a:t>
            </a:r>
            <a:r>
              <a:rPr lang="fr-F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: s’inscrire auparavant</a:t>
            </a:r>
          </a:p>
          <a:p>
            <a:r>
              <a:rPr lang="fr-FR" sz="2400" dirty="0" smtClean="0">
                <a:solidFill>
                  <a:srgbClr val="0070C0"/>
                </a:solidFill>
              </a:rPr>
              <a:t>Lycée </a:t>
            </a:r>
            <a:r>
              <a:rPr lang="fr-FR" sz="2400" dirty="0">
                <a:solidFill>
                  <a:srgbClr val="0070C0"/>
                </a:solidFill>
              </a:rPr>
              <a:t>agricole </a:t>
            </a:r>
            <a:r>
              <a:rPr lang="fr-FR" sz="2400" dirty="0" err="1">
                <a:solidFill>
                  <a:srgbClr val="0070C0"/>
                </a:solidFill>
              </a:rPr>
              <a:t>Bujault</a:t>
            </a:r>
            <a:r>
              <a:rPr lang="fr-FR" sz="2400" dirty="0">
                <a:solidFill>
                  <a:srgbClr val="0070C0"/>
                </a:solidFill>
              </a:rPr>
              <a:t> à Melle </a:t>
            </a:r>
            <a:r>
              <a:rPr lang="fr-FR" sz="2400" dirty="0" smtClean="0"/>
              <a:t>samedi 13 mars 9h-13h </a:t>
            </a:r>
          </a:p>
          <a:p>
            <a:r>
              <a:rPr lang="fr-FR" sz="2400" dirty="0" smtClean="0">
                <a:solidFill>
                  <a:srgbClr val="0070C0"/>
                </a:solidFill>
              </a:rPr>
              <a:t>Lycée </a:t>
            </a:r>
            <a:r>
              <a:rPr lang="fr-FR" sz="2400" dirty="0">
                <a:solidFill>
                  <a:srgbClr val="0070C0"/>
                </a:solidFill>
              </a:rPr>
              <a:t>horticole </a:t>
            </a:r>
            <a:r>
              <a:rPr lang="fr-FR" sz="2400" dirty="0" err="1">
                <a:solidFill>
                  <a:srgbClr val="0070C0"/>
                </a:solidFill>
              </a:rPr>
              <a:t>Chaissac</a:t>
            </a:r>
            <a:r>
              <a:rPr lang="fr-FR" sz="2400" dirty="0">
                <a:solidFill>
                  <a:srgbClr val="0070C0"/>
                </a:solidFill>
              </a:rPr>
              <a:t> à Niort </a:t>
            </a:r>
            <a:r>
              <a:rPr lang="fr-FR" sz="2400" dirty="0" err="1"/>
              <a:t>s</a:t>
            </a:r>
            <a:r>
              <a:rPr lang="fr-FR" sz="2400" dirty="0" err="1" smtClean="0"/>
              <a:t>am</a:t>
            </a:r>
            <a:r>
              <a:rPr lang="fr-FR" sz="2400" dirty="0" smtClean="0"/>
              <a:t> 13 mars 9h-17h </a:t>
            </a:r>
          </a:p>
          <a:p>
            <a:r>
              <a:rPr lang="fr-FR" sz="2400" dirty="0" smtClean="0">
                <a:solidFill>
                  <a:srgbClr val="0070C0"/>
                </a:solidFill>
              </a:rPr>
              <a:t>CFA </a:t>
            </a:r>
            <a:r>
              <a:rPr lang="fr-FR" sz="2400" dirty="0">
                <a:solidFill>
                  <a:srgbClr val="0070C0"/>
                </a:solidFill>
              </a:rPr>
              <a:t>Parthenay </a:t>
            </a:r>
            <a:r>
              <a:rPr lang="fr-FR" sz="2400" dirty="0" smtClean="0">
                <a:solidFill>
                  <a:srgbClr val="0070C0"/>
                </a:solidFill>
              </a:rPr>
              <a:t>et Niort </a:t>
            </a:r>
            <a:r>
              <a:rPr lang="fr-FR" sz="2400" dirty="0" smtClean="0"/>
              <a:t>vend 12 mars 13h-17h et Sam 13 mars 9h-17h</a:t>
            </a:r>
          </a:p>
          <a:p>
            <a:pPr marL="0" indent="0">
              <a:buNone/>
            </a:pPr>
            <a:r>
              <a:rPr lang="fr-FR" sz="2400" dirty="0" smtClean="0"/>
              <a:t>                                       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2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74073"/>
            <a:ext cx="8596668" cy="914400"/>
          </a:xfrm>
        </p:spPr>
        <p:txBody>
          <a:bodyPr/>
          <a:lstStyle/>
          <a:p>
            <a:r>
              <a:rPr lang="fr-FR" dirty="0" smtClean="0"/>
              <a:t>Rendez-vous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524001"/>
            <a:ext cx="9145539" cy="4517362"/>
          </a:xfrm>
        </p:spPr>
        <p:txBody>
          <a:bodyPr>
            <a:normAutofit/>
          </a:bodyPr>
          <a:lstStyle/>
          <a:p>
            <a:r>
              <a:rPr lang="fr-FR" sz="2400" dirty="0"/>
              <a:t>Avec M</a:t>
            </a:r>
            <a:r>
              <a:rPr lang="fr-FR" sz="2400" dirty="0" smtClean="0"/>
              <a:t>adame </a:t>
            </a:r>
            <a:r>
              <a:rPr lang="fr-FR" sz="2400" dirty="0"/>
              <a:t>PROUST </a:t>
            </a:r>
            <a:r>
              <a:rPr lang="fr-FR" sz="2400" dirty="0" smtClean="0"/>
              <a:t>psychologue en charge de l’orientation  </a:t>
            </a:r>
            <a:endParaRPr lang="fr-FR" sz="2400" dirty="0"/>
          </a:p>
          <a:p>
            <a:r>
              <a:rPr lang="fr-FR" sz="2400" dirty="0" smtClean="0"/>
              <a:t>Présente </a:t>
            </a:r>
            <a:r>
              <a:rPr lang="fr-FR" sz="2400" dirty="0"/>
              <a:t>au </a:t>
            </a:r>
            <a:r>
              <a:rPr lang="fr-FR" sz="2400" dirty="0" smtClean="0"/>
              <a:t>collège du </a:t>
            </a:r>
            <a:r>
              <a:rPr lang="fr-FR" sz="2400" dirty="0" err="1" smtClean="0"/>
              <a:t>Pinier</a:t>
            </a:r>
            <a:r>
              <a:rPr lang="fr-FR" sz="2400" dirty="0" smtClean="0"/>
              <a:t> le lundi </a:t>
            </a:r>
          </a:p>
          <a:p>
            <a:r>
              <a:rPr lang="fr-FR" sz="2400" dirty="0" smtClean="0"/>
              <a:t>Contacter la vie scolaire       </a:t>
            </a:r>
            <a:r>
              <a:rPr lang="fr-FR" sz="2400" dirty="0" smtClean="0">
                <a:solidFill>
                  <a:srgbClr val="FF0000"/>
                </a:solidFill>
              </a:rPr>
              <a:t>05 49 27 25 44</a:t>
            </a:r>
            <a:r>
              <a:rPr lang="fr-FR" sz="2400" dirty="0" smtClean="0"/>
              <a:t>                                                             </a:t>
            </a:r>
            <a:endParaRPr lang="fr-FR" sz="2400" dirty="0"/>
          </a:p>
          <a:p>
            <a:pPr lvl="1"/>
            <a:endParaRPr lang="fr-FR" sz="2400" dirty="0"/>
          </a:p>
          <a:p>
            <a:r>
              <a:rPr lang="fr-FR" sz="2400" dirty="0"/>
              <a:t>Au C.I.O. de NIORT </a:t>
            </a:r>
            <a:r>
              <a:rPr lang="fr-FR" sz="2400" dirty="0" smtClean="0"/>
              <a:t>Centre d’Information et d’Orientation</a:t>
            </a:r>
            <a:endParaRPr lang="fr-FR" sz="2400" dirty="0"/>
          </a:p>
          <a:p>
            <a:r>
              <a:rPr lang="fr-FR" sz="2400" dirty="0"/>
              <a:t>D</a:t>
            </a:r>
            <a:r>
              <a:rPr lang="fr-FR" sz="2400" dirty="0" smtClean="0"/>
              <a:t>u </a:t>
            </a:r>
            <a:r>
              <a:rPr lang="fr-FR" sz="2400" dirty="0"/>
              <a:t>lundi au vendredi </a:t>
            </a:r>
            <a:r>
              <a:rPr lang="fr-FR" sz="2400" dirty="0" smtClean="0"/>
              <a:t>9h-12h30 et 13h30-17h</a:t>
            </a:r>
            <a:endParaRPr lang="fr-FR" sz="2400" dirty="0"/>
          </a:p>
          <a:p>
            <a:r>
              <a:rPr lang="pt-BR" sz="2400" dirty="0"/>
              <a:t> Le mercredi </a:t>
            </a:r>
            <a:r>
              <a:rPr lang="pt-BR" sz="2400" dirty="0" smtClean="0"/>
              <a:t>jusqu’à </a:t>
            </a:r>
            <a:r>
              <a:rPr lang="pt-BR" sz="2400" dirty="0"/>
              <a:t>18h</a:t>
            </a:r>
          </a:p>
          <a:p>
            <a:r>
              <a:rPr lang="fr-FR" sz="2400" dirty="0"/>
              <a:t> O</a:t>
            </a:r>
            <a:r>
              <a:rPr lang="fr-FR" sz="2400" dirty="0" smtClean="0"/>
              <a:t>uvert pendant </a:t>
            </a:r>
            <a:r>
              <a:rPr lang="fr-FR" sz="2400" dirty="0"/>
              <a:t>les vacances </a:t>
            </a:r>
            <a:r>
              <a:rPr lang="fr-FR" sz="2400" dirty="0" smtClean="0"/>
              <a:t>scolaires    </a:t>
            </a:r>
            <a:r>
              <a:rPr lang="fr-FR" sz="2400" dirty="0" smtClean="0">
                <a:solidFill>
                  <a:srgbClr val="FF0000"/>
                </a:solidFill>
              </a:rPr>
              <a:t>05 16 52 69 29</a:t>
            </a:r>
            <a:endParaRPr lang="fr-FR" sz="2400" dirty="0">
              <a:solidFill>
                <a:srgbClr val="FF0000"/>
              </a:solidFill>
            </a:endParaRP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Première question à se poser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270000"/>
            <a:ext cx="10393940" cy="489065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fr-FR" sz="2800" b="1" dirty="0" smtClean="0"/>
          </a:p>
          <a:p>
            <a:pPr marL="0" indent="0" algn="ctr">
              <a:buNone/>
            </a:pPr>
            <a:r>
              <a:rPr lang="fr-FR" sz="3200" b="1" dirty="0" smtClean="0">
                <a:solidFill>
                  <a:srgbClr val="0070C0"/>
                </a:solidFill>
              </a:rPr>
              <a:t>Études </a:t>
            </a:r>
            <a:r>
              <a:rPr lang="fr-FR" sz="3200" b="1" dirty="0">
                <a:solidFill>
                  <a:srgbClr val="0070C0"/>
                </a:solidFill>
              </a:rPr>
              <a:t>générales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endParaRPr lang="fr-FR" dirty="0" smtClean="0">
              <a:solidFill>
                <a:srgbClr val="0070C0"/>
              </a:solidFill>
            </a:endParaRPr>
          </a:p>
          <a:p>
            <a:r>
              <a:rPr lang="fr-FR" sz="2400" dirty="0" smtClean="0"/>
              <a:t>Cours théoriques sur </a:t>
            </a:r>
            <a:r>
              <a:rPr lang="fr-FR" sz="2400" dirty="0"/>
              <a:t>le même principe que le </a:t>
            </a:r>
            <a:r>
              <a:rPr lang="fr-FR" sz="2400" dirty="0" smtClean="0"/>
              <a:t>collège</a:t>
            </a:r>
          </a:p>
          <a:p>
            <a:r>
              <a:rPr lang="fr-FR" sz="2400" dirty="0" smtClean="0"/>
              <a:t>3 </a:t>
            </a:r>
            <a:r>
              <a:rPr lang="fr-FR" sz="2400" dirty="0"/>
              <a:t>ans au lycée + 2 à 5 ans d'études pour se </a:t>
            </a:r>
            <a:r>
              <a:rPr lang="fr-FR" sz="2400" dirty="0" smtClean="0"/>
              <a:t>spécialiser</a:t>
            </a:r>
            <a:endParaRPr lang="fr-FR" sz="2400" dirty="0"/>
          </a:p>
          <a:p>
            <a:pPr marL="0" indent="0" algn="ctr">
              <a:buNone/>
            </a:pPr>
            <a:r>
              <a:rPr lang="fr-FR" sz="3200" b="1" dirty="0" smtClean="0">
                <a:solidFill>
                  <a:srgbClr val="0070C0"/>
                </a:solidFill>
              </a:rPr>
              <a:t>ou</a:t>
            </a:r>
            <a:endParaRPr lang="fr-FR" sz="3200" b="1" dirty="0">
              <a:solidFill>
                <a:srgbClr val="0070C0"/>
              </a:solidFill>
            </a:endParaRPr>
          </a:p>
          <a:p>
            <a:endParaRPr lang="fr-FR" dirty="0"/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Études </a:t>
            </a:r>
            <a:r>
              <a:rPr lang="fr-FR" sz="3200" b="1" dirty="0" smtClean="0">
                <a:solidFill>
                  <a:srgbClr val="0070C0"/>
                </a:solidFill>
              </a:rPr>
              <a:t>professionnelles</a:t>
            </a:r>
            <a:r>
              <a:rPr lang="fr-FR" sz="3200" b="1" dirty="0" smtClean="0"/>
              <a:t> </a:t>
            </a:r>
            <a:endParaRPr lang="fr-FR" sz="3200" b="1" dirty="0"/>
          </a:p>
          <a:p>
            <a:r>
              <a:rPr lang="fr-FR" sz="2400" dirty="0"/>
              <a:t>pour apprendre directement un métier après la </a:t>
            </a:r>
            <a:r>
              <a:rPr lang="fr-FR" sz="2400" dirty="0" smtClean="0"/>
              <a:t>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(CAP en 2 ans)</a:t>
            </a:r>
            <a:endParaRPr lang="fr-FR" sz="2400" dirty="0"/>
          </a:p>
          <a:p>
            <a:r>
              <a:rPr lang="fr-FR" sz="2400" dirty="0"/>
              <a:t>ou se spécialiser dans un secteur </a:t>
            </a:r>
            <a:r>
              <a:rPr lang="fr-FR" sz="2400" dirty="0" smtClean="0"/>
              <a:t>professionnel (Bac pro en 3 ans)</a:t>
            </a:r>
          </a:p>
          <a:p>
            <a:r>
              <a:rPr lang="fr-FR" sz="2400" dirty="0" smtClean="0"/>
              <a:t>Matières générales et professionnelles + pratique professionnelle + 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temps en entreprise 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0377" y="277091"/>
            <a:ext cx="8596668" cy="775855"/>
          </a:xfrm>
        </p:spPr>
        <p:txBody>
          <a:bodyPr/>
          <a:lstStyle/>
          <a:p>
            <a:r>
              <a:rPr lang="fr-FR" dirty="0" smtClean="0"/>
              <a:t>L’orientation après la 3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0377" y="1052945"/>
            <a:ext cx="8454350" cy="54171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CAP (2 ans) : 200 spécialités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04109"/>
            <a:ext cx="8596668" cy="4710546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Pour les élèves intéressés par un métier précis</a:t>
            </a:r>
          </a:p>
          <a:p>
            <a:pPr marL="0" indent="0">
              <a:buNone/>
            </a:pPr>
            <a:r>
              <a:rPr lang="fr-FR" sz="2400" i="1" dirty="0" smtClean="0"/>
              <a:t>   ex : coiffure</a:t>
            </a:r>
            <a:r>
              <a:rPr lang="fr-FR" sz="2400" i="1" dirty="0"/>
              <a:t>, maçon, boucher, sérigraphie industrielle</a:t>
            </a:r>
            <a:r>
              <a:rPr lang="fr-FR" sz="2400" i="1" dirty="0" smtClean="0"/>
              <a:t>…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Enseignement général 40 %</a:t>
            </a:r>
          </a:p>
          <a:p>
            <a:r>
              <a:rPr lang="fr-FR" sz="2400" dirty="0"/>
              <a:t>Enseignement professionnel 60 %</a:t>
            </a:r>
          </a:p>
          <a:p>
            <a:endParaRPr lang="fr-FR" sz="2400" dirty="0"/>
          </a:p>
          <a:p>
            <a:r>
              <a:rPr lang="fr-FR" sz="2400" dirty="0"/>
              <a:t>Stages en entreprise </a:t>
            </a:r>
            <a:r>
              <a:rPr lang="fr-FR" sz="2400" dirty="0" smtClean="0"/>
              <a:t>12 à 16 </a:t>
            </a:r>
            <a:r>
              <a:rPr lang="fr-FR" sz="2400" dirty="0"/>
              <a:t>semaines sur les 2 ans</a:t>
            </a:r>
          </a:p>
          <a:p>
            <a:endParaRPr lang="fr-FR" sz="2400" dirty="0"/>
          </a:p>
          <a:p>
            <a:r>
              <a:rPr lang="fr-FR" sz="2400" dirty="0"/>
              <a:t>Après : insertion professionnelle</a:t>
            </a:r>
          </a:p>
          <a:p>
            <a:pPr marL="0" indent="0">
              <a:buNone/>
            </a:pPr>
            <a:r>
              <a:rPr lang="fr-FR" sz="2400" dirty="0" smtClean="0"/>
              <a:t>    ou Poursuite </a:t>
            </a:r>
            <a:r>
              <a:rPr lang="fr-FR" sz="2400" dirty="0"/>
              <a:t>d'études (Bac Pro, BP, MC)</a:t>
            </a:r>
          </a:p>
          <a:p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982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Bac Professionnel (3 ans) : 80 spécialités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620983"/>
            <a:ext cx="8596668" cy="4849090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Élèves intéressés par un domaine professionnel</a:t>
            </a:r>
          </a:p>
          <a:p>
            <a:pPr marL="0" indent="0">
              <a:buNone/>
            </a:pPr>
            <a:r>
              <a:rPr lang="fr-FR" sz="2400" i="1" dirty="0" smtClean="0"/>
              <a:t>     ex : bâtiment</a:t>
            </a:r>
            <a:r>
              <a:rPr lang="fr-FR" sz="2400" i="1" dirty="0"/>
              <a:t>, commerce, mécanique</a:t>
            </a:r>
            <a:r>
              <a:rPr lang="fr-FR" sz="2400" i="1" dirty="0" smtClean="0"/>
              <a:t>, social…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Enseignement général 50 %</a:t>
            </a:r>
          </a:p>
          <a:p>
            <a:r>
              <a:rPr lang="fr-FR" sz="2400" dirty="0"/>
              <a:t>Enseignement professionnel 50 </a:t>
            </a:r>
            <a:r>
              <a:rPr lang="fr-FR" sz="2400" dirty="0" smtClean="0"/>
              <a:t>% </a:t>
            </a:r>
            <a:endParaRPr lang="fr-FR" sz="2400" dirty="0"/>
          </a:p>
          <a:p>
            <a:pPr marL="0" indent="0">
              <a:buNone/>
            </a:pPr>
            <a:r>
              <a:rPr lang="fr-FR" sz="2400" i="1" dirty="0" smtClean="0"/>
              <a:t>     (</a:t>
            </a:r>
            <a:r>
              <a:rPr lang="fr-FR" sz="2400" i="1" dirty="0"/>
              <a:t>atelier, laboratoire, salle informatique)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Stages en entreprise </a:t>
            </a:r>
            <a:r>
              <a:rPr lang="fr-FR" sz="2400" dirty="0" smtClean="0"/>
              <a:t>18 à 22 </a:t>
            </a:r>
            <a:r>
              <a:rPr lang="fr-FR" sz="2400" dirty="0"/>
              <a:t>semaines sur les 3 ans</a:t>
            </a:r>
          </a:p>
          <a:p>
            <a:endParaRPr lang="fr-FR" sz="2400" dirty="0"/>
          </a:p>
          <a:p>
            <a:r>
              <a:rPr lang="fr-FR" sz="2400" dirty="0"/>
              <a:t>Après : insertion professionnelle ou BTS</a:t>
            </a:r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338" y="131299"/>
            <a:ext cx="9043441" cy="1162929"/>
          </a:xfrm>
        </p:spPr>
        <p:txBody>
          <a:bodyPr>
            <a:normAutofit fontScale="90000"/>
          </a:bodyPr>
          <a:lstStyle/>
          <a:p>
            <a:r>
              <a:rPr lang="fr-FR" dirty="0"/>
              <a:t>U</a:t>
            </a:r>
            <a:r>
              <a:rPr lang="fr-FR" dirty="0" smtClean="0"/>
              <a:t>ne seconde professionnelle organisée par familles de métiers- choix du bac fin de 2</a:t>
            </a:r>
            <a:r>
              <a:rPr lang="fr-FR" baseline="30000" dirty="0" smtClean="0"/>
              <a:t>nde</a:t>
            </a:r>
            <a:r>
              <a:rPr lang="fr-FR" dirty="0" smtClean="0"/>
              <a:t> pro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3947" y="1111348"/>
            <a:ext cx="10293769" cy="55708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sz="2400" dirty="0"/>
          </a:p>
          <a:p>
            <a:r>
              <a:rPr lang="fr-FR" sz="2000" dirty="0"/>
              <a:t>métiers de la construction durable, du bâtiment et des travaux </a:t>
            </a:r>
            <a:r>
              <a:rPr lang="fr-FR" sz="2000" dirty="0" smtClean="0"/>
              <a:t>publics : 8 bacs</a:t>
            </a:r>
            <a:endParaRPr lang="fr-FR" sz="2000" dirty="0"/>
          </a:p>
          <a:p>
            <a:r>
              <a:rPr lang="fr-FR" sz="2000" dirty="0"/>
              <a:t>métiers de la gestion administrative, du transport et de la </a:t>
            </a:r>
            <a:r>
              <a:rPr lang="fr-FR" sz="2000" dirty="0" smtClean="0"/>
              <a:t>logistique : 3 bacs</a:t>
            </a:r>
            <a:endParaRPr lang="fr-FR" sz="2000" dirty="0"/>
          </a:p>
          <a:p>
            <a:r>
              <a:rPr lang="fr-FR" sz="2000" dirty="0"/>
              <a:t>métiers de la relation client (commerce, vente, accueil</a:t>
            </a:r>
            <a:r>
              <a:rPr lang="fr-FR" sz="2000" dirty="0" smtClean="0"/>
              <a:t>) : 3 bacs</a:t>
            </a:r>
          </a:p>
          <a:p>
            <a:r>
              <a:rPr lang="fr-FR" sz="2000" dirty="0"/>
              <a:t>m</a:t>
            </a:r>
            <a:r>
              <a:rPr lang="fr-FR" sz="2000" dirty="0" smtClean="0"/>
              <a:t>étiers des industries graphiques et de la communication : 3 bacs</a:t>
            </a:r>
          </a:p>
          <a:p>
            <a:r>
              <a:rPr lang="fr-FR" sz="2000" dirty="0"/>
              <a:t>m</a:t>
            </a:r>
            <a:r>
              <a:rPr lang="fr-FR" sz="2000" dirty="0" smtClean="0"/>
              <a:t>étiers des études et de la modélisation numérique du bâtiment : 3 bacs</a:t>
            </a:r>
          </a:p>
          <a:p>
            <a:r>
              <a:rPr lang="fr-FR" sz="2000" dirty="0"/>
              <a:t>m</a:t>
            </a:r>
            <a:r>
              <a:rPr lang="fr-FR" sz="2000" dirty="0" smtClean="0"/>
              <a:t>étiers de l’alimentation : 3 bacs</a:t>
            </a:r>
          </a:p>
          <a:p>
            <a:r>
              <a:rPr lang="fr-FR" sz="2000" dirty="0" smtClean="0"/>
              <a:t>Métiers de la mer : 4 bacs</a:t>
            </a:r>
          </a:p>
          <a:p>
            <a:r>
              <a:rPr lang="fr-FR" sz="2000" dirty="0"/>
              <a:t>métiers de la beauté et du bien-être : 2 bacs</a:t>
            </a:r>
          </a:p>
          <a:p>
            <a:r>
              <a:rPr lang="fr-FR" sz="2000" dirty="0"/>
              <a:t>métiers de l’aéronautique : 4 bacs</a:t>
            </a:r>
          </a:p>
          <a:p>
            <a:r>
              <a:rPr lang="fr-FR" sz="2000" dirty="0"/>
              <a:t>métiers de l’hôtellerie et de la restauration : 2 bacs</a:t>
            </a:r>
          </a:p>
          <a:p>
            <a:r>
              <a:rPr lang="fr-FR" sz="2000" dirty="0"/>
              <a:t>métiers du bois : 3 bacs</a:t>
            </a:r>
          </a:p>
          <a:p>
            <a:r>
              <a:rPr lang="fr-FR" sz="2000" dirty="0"/>
              <a:t>métiers du </a:t>
            </a:r>
            <a:r>
              <a:rPr lang="fr-FR" sz="2000" dirty="0" smtClean="0"/>
              <a:t>pilotage </a:t>
            </a:r>
            <a:r>
              <a:rPr lang="fr-FR" sz="2000" dirty="0"/>
              <a:t>d’installations automatisées : 4 bacs</a:t>
            </a:r>
          </a:p>
          <a:p>
            <a:r>
              <a:rPr lang="fr-FR" sz="2000" dirty="0"/>
              <a:t>métiers de la maintenance : 6 bacs</a:t>
            </a:r>
          </a:p>
          <a:p>
            <a:r>
              <a:rPr lang="fr-FR" sz="2000" dirty="0"/>
              <a:t>métiers de la réalisation de produits mécaniques : 8 bacs</a:t>
            </a:r>
          </a:p>
          <a:p>
            <a:r>
              <a:rPr lang="fr-FR" sz="2000" dirty="0"/>
              <a:t>métiers du numérique et de la transition énergétique : 6 bacs</a:t>
            </a:r>
          </a:p>
          <a:p>
            <a:endParaRPr lang="fr-FR" sz="2000" dirty="0"/>
          </a:p>
          <a:p>
            <a:r>
              <a:rPr lang="fr-FR" sz="2000" dirty="0"/>
              <a:t>Et quelques spécialités de bacs pro à choisir dès la 3eme (ex : service à la personne, métiers de la sécurité, etc.)</a:t>
            </a:r>
          </a:p>
          <a:p>
            <a:endParaRPr lang="fr-FR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3219" y="609600"/>
            <a:ext cx="10775852" cy="853440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2ndes pro agricoles : 4 familles de métiers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60589"/>
            <a:ext cx="9451404" cy="388077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Métiers des productions : 7 bacs (élevage et gestion d’entreprises agricoles)</a:t>
            </a:r>
          </a:p>
          <a:p>
            <a:r>
              <a:rPr lang="fr-FR" sz="2400" dirty="0" smtClean="0"/>
              <a:t>Métiers de la Nature, jardin , paysage, forêt : 3 bacs</a:t>
            </a:r>
          </a:p>
          <a:p>
            <a:r>
              <a:rPr lang="fr-FR" sz="2400" dirty="0" smtClean="0"/>
              <a:t>Métiers du Conseil </a:t>
            </a:r>
            <a:r>
              <a:rPr lang="fr-FR" sz="2400" dirty="0"/>
              <a:t>V</a:t>
            </a:r>
            <a:r>
              <a:rPr lang="fr-FR" sz="2400" dirty="0" smtClean="0"/>
              <a:t>ente : 3 bacs</a:t>
            </a:r>
          </a:p>
          <a:p>
            <a:r>
              <a:rPr lang="fr-FR" sz="2400" dirty="0" smtClean="0"/>
              <a:t>Métiers de l’Alimentation-Bio-Industrie de laboratoire : 2 bacs</a:t>
            </a:r>
          </a:p>
          <a:p>
            <a:endParaRPr lang="fr-FR" sz="2400" dirty="0"/>
          </a:p>
          <a:p>
            <a:r>
              <a:rPr lang="fr-FR" sz="2400" dirty="0" smtClean="0"/>
              <a:t>Hors familles de métiers : service aux personnes et aux territoires et technicien en expérimentation animale.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4962" y="328247"/>
            <a:ext cx="9168355" cy="1162929"/>
          </a:xfrm>
        </p:spPr>
        <p:txBody>
          <a:bodyPr>
            <a:normAutofit fontScale="90000"/>
          </a:bodyPr>
          <a:lstStyle/>
          <a:p>
            <a:r>
              <a:rPr lang="fr-FR" dirty="0"/>
              <a:t>U</a:t>
            </a:r>
            <a:r>
              <a:rPr lang="fr-FR" dirty="0" smtClean="0"/>
              <a:t>ne seconde commune puis choix d’une spécialité pour la 1</a:t>
            </a:r>
            <a:r>
              <a:rPr lang="fr-FR" baseline="30000" dirty="0" smtClean="0"/>
              <a:t>ère</a:t>
            </a:r>
            <a:r>
              <a:rPr lang="fr-FR" dirty="0" smtClean="0"/>
              <a:t>. </a:t>
            </a:r>
            <a:r>
              <a:rPr lang="fr-FR" i="1" dirty="0" smtClean="0"/>
              <a:t>Exemples :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15" y="1491176"/>
            <a:ext cx="10293769" cy="5387926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Métiers </a:t>
            </a:r>
            <a:r>
              <a:rPr lang="fr-FR" sz="3200" dirty="0">
                <a:solidFill>
                  <a:srgbClr val="0070C0"/>
                </a:solidFill>
              </a:rPr>
              <a:t>de la relation client </a:t>
            </a:r>
            <a:r>
              <a:rPr lang="fr-FR" sz="3200" dirty="0" smtClean="0">
                <a:solidFill>
                  <a:srgbClr val="0070C0"/>
                </a:solidFill>
              </a:rPr>
              <a:t>: </a:t>
            </a:r>
            <a:r>
              <a:rPr lang="fr-FR" sz="3200" dirty="0">
                <a:solidFill>
                  <a:srgbClr val="0070C0"/>
                </a:solidFill>
              </a:rPr>
              <a:t>3 </a:t>
            </a:r>
            <a:r>
              <a:rPr lang="fr-FR" sz="3200" dirty="0" smtClean="0">
                <a:solidFill>
                  <a:srgbClr val="0070C0"/>
                </a:solidFill>
              </a:rPr>
              <a:t>bacs</a:t>
            </a:r>
          </a:p>
          <a:p>
            <a:pPr marL="457200" lvl="1" indent="0">
              <a:buFont typeface="Wingdings 3" charset="2"/>
              <a:buNone/>
            </a:pPr>
            <a:r>
              <a:rPr lang="fr-FR" sz="2000" dirty="0"/>
              <a:t>	- Métiers de l’accueil</a:t>
            </a:r>
          </a:p>
          <a:p>
            <a:pPr marL="457200" lvl="1" indent="0">
              <a:buFont typeface="Wingdings 3" charset="2"/>
              <a:buNone/>
            </a:pPr>
            <a:r>
              <a:rPr lang="fr-FR" sz="2000" dirty="0"/>
              <a:t>	- Métiers du commerce et de la vente </a:t>
            </a:r>
            <a:r>
              <a:rPr lang="fr-FR" sz="2000" dirty="0" smtClean="0"/>
              <a:t>option </a:t>
            </a:r>
            <a:r>
              <a:rPr lang="fr-FR" sz="2000" dirty="0"/>
              <a:t>A animation et gestion de l’espace </a:t>
            </a:r>
            <a:r>
              <a:rPr lang="fr-FR" sz="2000" dirty="0" smtClean="0"/>
              <a:t>		commercial</a:t>
            </a:r>
            <a:endParaRPr lang="fr-FR" sz="2000" dirty="0"/>
          </a:p>
          <a:p>
            <a:pPr marL="457200" lvl="1" indent="0">
              <a:buFont typeface="Wingdings 3" charset="2"/>
              <a:buNone/>
            </a:pPr>
            <a:r>
              <a:rPr lang="fr-FR" sz="2000" dirty="0"/>
              <a:t>	- Métiers du commerce et de la vente option B prospection clientèle et </a:t>
            </a:r>
            <a:r>
              <a:rPr lang="fr-FR" sz="2000" dirty="0" smtClean="0"/>
              <a:t>					valorisation </a:t>
            </a:r>
            <a:r>
              <a:rPr lang="fr-FR" sz="2000" dirty="0"/>
              <a:t>de l’offre commerciale </a:t>
            </a:r>
          </a:p>
          <a:p>
            <a:r>
              <a:rPr lang="fr-FR" sz="3200" dirty="0" smtClean="0">
                <a:solidFill>
                  <a:srgbClr val="0070C0"/>
                </a:solidFill>
              </a:rPr>
              <a:t>Métiers </a:t>
            </a:r>
            <a:r>
              <a:rPr lang="fr-FR" sz="3200" dirty="0">
                <a:solidFill>
                  <a:srgbClr val="0070C0"/>
                </a:solidFill>
              </a:rPr>
              <a:t>de la beauté et du bien-être : 2 </a:t>
            </a:r>
            <a:r>
              <a:rPr lang="fr-FR" sz="3200" dirty="0" smtClean="0">
                <a:solidFill>
                  <a:srgbClr val="0070C0"/>
                </a:solidFill>
              </a:rPr>
              <a:t>bacs </a:t>
            </a:r>
          </a:p>
          <a:p>
            <a:pPr marL="0" indent="0">
              <a:buNone/>
            </a:pPr>
            <a:r>
              <a:rPr lang="fr-FR" sz="2000" dirty="0" smtClean="0"/>
              <a:t>		- Esthétique cosmétique et parfumerie</a:t>
            </a:r>
          </a:p>
          <a:p>
            <a:pPr marL="0" indent="0">
              <a:buNone/>
            </a:pPr>
            <a:r>
              <a:rPr lang="fr-FR" sz="2000" dirty="0" smtClean="0"/>
              <a:t>		- Métiers de la coiffure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400" b="1" dirty="0" smtClean="0"/>
              <a:t>Familles de métiers sur </a:t>
            </a:r>
            <a:r>
              <a:rPr lang="fr-FR" sz="2800" b="1" dirty="0" smtClean="0">
                <a:solidFill>
                  <a:srgbClr val="0070C0"/>
                </a:solidFill>
                <a:hlinkClick r:id="rId5"/>
              </a:rPr>
              <a:t>http</a:t>
            </a:r>
            <a:r>
              <a:rPr lang="fr-FR" sz="2800" b="1" dirty="0">
                <a:solidFill>
                  <a:srgbClr val="0070C0"/>
                </a:solidFill>
                <a:hlinkClick r:id="rId5"/>
              </a:rPr>
              <a:t>://</a:t>
            </a:r>
            <a:r>
              <a:rPr lang="fr-FR" sz="2800" b="1" dirty="0" smtClean="0">
                <a:solidFill>
                  <a:srgbClr val="0070C0"/>
                </a:solidFill>
                <a:hlinkClick r:id="rId5"/>
              </a:rPr>
              <a:t>www.nouvelle-voiepro.fr</a:t>
            </a:r>
            <a:endParaRPr lang="fr-FR" sz="2800" b="1" dirty="0">
              <a:solidFill>
                <a:srgbClr val="0070C0"/>
              </a:solidFill>
            </a:endParaRPr>
          </a:p>
          <a:p>
            <a:endParaRPr lang="fr-FR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3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9491" y="609600"/>
            <a:ext cx="9005454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Sections européennes en lycée professionnel dans le département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537855"/>
            <a:ext cx="9949103" cy="49045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600" dirty="0" smtClean="0">
                <a:solidFill>
                  <a:srgbClr val="0070C0"/>
                </a:solidFill>
              </a:rPr>
              <a:t>Lycée JF </a:t>
            </a:r>
            <a:r>
              <a:rPr lang="fr-FR" sz="2600" dirty="0" err="1" smtClean="0">
                <a:solidFill>
                  <a:srgbClr val="0070C0"/>
                </a:solidFill>
              </a:rPr>
              <a:t>Cail</a:t>
            </a:r>
            <a:r>
              <a:rPr lang="fr-FR" sz="2600" dirty="0" smtClean="0">
                <a:solidFill>
                  <a:srgbClr val="0070C0"/>
                </a:solidFill>
              </a:rPr>
              <a:t> à Chef Boutonne</a:t>
            </a:r>
          </a:p>
          <a:p>
            <a:r>
              <a:rPr lang="fr-FR" sz="2400" dirty="0" smtClean="0"/>
              <a:t>Anglais ou espagnol euro en Bac </a:t>
            </a:r>
            <a:r>
              <a:rPr lang="fr-FR" sz="2400" dirty="0"/>
              <a:t>pro Commerce </a:t>
            </a:r>
            <a:r>
              <a:rPr lang="fr-FR" sz="2400" dirty="0" smtClean="0"/>
              <a:t>et vente</a:t>
            </a:r>
          </a:p>
          <a:p>
            <a:pPr marL="0" indent="0">
              <a:buNone/>
            </a:pPr>
            <a:r>
              <a:rPr lang="fr-FR" sz="2600" dirty="0">
                <a:solidFill>
                  <a:srgbClr val="0070C0"/>
                </a:solidFill>
              </a:rPr>
              <a:t>Lycée les </a:t>
            </a:r>
            <a:r>
              <a:rPr lang="fr-FR" sz="2600" dirty="0" err="1">
                <a:solidFill>
                  <a:srgbClr val="0070C0"/>
                </a:solidFill>
              </a:rPr>
              <a:t>Grippeaux</a:t>
            </a:r>
            <a:r>
              <a:rPr lang="fr-FR" sz="2600" dirty="0">
                <a:solidFill>
                  <a:srgbClr val="0070C0"/>
                </a:solidFill>
              </a:rPr>
              <a:t> à Parthenay</a:t>
            </a:r>
          </a:p>
          <a:p>
            <a:r>
              <a:rPr lang="fr-FR" sz="2400" dirty="0"/>
              <a:t>Anglais </a:t>
            </a:r>
            <a:r>
              <a:rPr lang="fr-FR" sz="2400" dirty="0" smtClean="0"/>
              <a:t>euro en Bac </a:t>
            </a:r>
            <a:r>
              <a:rPr lang="fr-FR" sz="2400" dirty="0"/>
              <a:t>pro </a:t>
            </a:r>
            <a:r>
              <a:rPr lang="fr-FR" sz="2400" dirty="0" smtClean="0"/>
              <a:t>Cuisine et service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70C0"/>
                </a:solidFill>
              </a:rPr>
              <a:t>Lycée </a:t>
            </a:r>
            <a:r>
              <a:rPr lang="fr-FR" sz="2400" dirty="0" smtClean="0">
                <a:solidFill>
                  <a:srgbClr val="0070C0"/>
                </a:solidFill>
              </a:rPr>
              <a:t>Signoret à Bressuire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dirty="0"/>
              <a:t>Anglais ou espagnol euro en Bac pro </a:t>
            </a:r>
            <a:r>
              <a:rPr lang="fr-FR" sz="2400" dirty="0" smtClean="0"/>
              <a:t>gestion administration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70C0"/>
                </a:solidFill>
              </a:rPr>
              <a:t>Lycée </a:t>
            </a:r>
            <a:r>
              <a:rPr lang="fr-FR" sz="2400" dirty="0" smtClean="0">
                <a:solidFill>
                  <a:srgbClr val="0070C0"/>
                </a:solidFill>
              </a:rPr>
              <a:t>horticole de Niort</a:t>
            </a:r>
          </a:p>
          <a:p>
            <a:pPr marL="0" indent="0">
              <a:buNone/>
            </a:pPr>
            <a:r>
              <a:rPr lang="fr-FR" sz="2400" dirty="0" smtClean="0"/>
              <a:t>  Anglais euro </a:t>
            </a:r>
            <a:r>
              <a:rPr lang="fr-FR" sz="2400" dirty="0"/>
              <a:t>en Bac pro </a:t>
            </a:r>
            <a:r>
              <a:rPr lang="fr-FR" sz="2400" dirty="0" smtClean="0"/>
              <a:t>horticole et vente</a:t>
            </a:r>
            <a:endParaRPr lang="fr-FR" sz="2400" dirty="0"/>
          </a:p>
          <a:p>
            <a:pPr marL="0" indent="0">
              <a:buNone/>
            </a:pPr>
            <a:endParaRPr lang="fr-FR" sz="2400" dirty="0">
              <a:solidFill>
                <a:srgbClr val="0070C0"/>
              </a:solidFill>
            </a:endParaRPr>
          </a:p>
          <a:p>
            <a:endParaRPr lang="fr-FR" sz="2400" dirty="0"/>
          </a:p>
          <a:p>
            <a:endParaRPr lang="fr-FR" sz="24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1521</TotalTime>
  <Words>1407</Words>
  <Application>Microsoft Office PowerPoint</Application>
  <PresentationFormat>Grand écran</PresentationFormat>
  <Paragraphs>214</Paragraphs>
  <Slides>19</Slides>
  <Notes>3</Notes>
  <HiddenSlides>0</HiddenSlides>
  <MMClips>19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Trebuchet MS</vt:lpstr>
      <vt:lpstr>Wingdings</vt:lpstr>
      <vt:lpstr>Wingdings 3</vt:lpstr>
      <vt:lpstr>Facette</vt:lpstr>
      <vt:lpstr>  </vt:lpstr>
      <vt:lpstr>Première question à se poser</vt:lpstr>
      <vt:lpstr>L’orientation après la 3ème </vt:lpstr>
      <vt:lpstr>Le CAP (2 ans) : 200 spécialités </vt:lpstr>
      <vt:lpstr>Bac Professionnel (3 ans) : 80 spécialités </vt:lpstr>
      <vt:lpstr>Une seconde professionnelle organisée par familles de métiers- choix du bac fin de 2nde pro</vt:lpstr>
      <vt:lpstr>2ndes pro agricoles : 4 familles de métiers</vt:lpstr>
      <vt:lpstr>Une seconde commune puis choix d’une spécialité pour la 1ère. Exemples : </vt:lpstr>
      <vt:lpstr>Sections européennes en lycée professionnel dans le département </vt:lpstr>
      <vt:lpstr>VOIE PRO : 2 façons d’apprendre</vt:lpstr>
      <vt:lpstr>POUR ENTRER EN APPRENTISSAGE</vt:lpstr>
      <vt:lpstr>APPRENTISSAGE : chercher une entreprise</vt:lpstr>
      <vt:lpstr>Calendrier et procédures</vt:lpstr>
      <vt:lpstr>Formulation des vœux en ligne</vt:lpstr>
      <vt:lpstr>ATTENTION pour les vœux en LP en scolaire</vt:lpstr>
      <vt:lpstr>Recrutements particuliers : dates limites</vt:lpstr>
      <vt:lpstr>Quelle formation ? S’informer et vérifier</vt:lpstr>
      <vt:lpstr>Portes ouvertes virtuelles lycées professionnels</vt:lpstr>
      <vt:lpstr>Rendez-vous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nproust</dc:creator>
  <cp:lastModifiedBy>nproust2</cp:lastModifiedBy>
  <cp:revision>150</cp:revision>
  <dcterms:created xsi:type="dcterms:W3CDTF">2018-02-20T14:34:55Z</dcterms:created>
  <dcterms:modified xsi:type="dcterms:W3CDTF">2021-02-28T15:03:39Z</dcterms:modified>
  <cp:contentStatus/>
</cp:coreProperties>
</file>