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8" r:id="rId4"/>
    <p:sldId id="257" r:id="rId5"/>
    <p:sldId id="258" r:id="rId6"/>
    <p:sldId id="259" r:id="rId7"/>
    <p:sldId id="260" r:id="rId8"/>
    <p:sldId id="261" r:id="rId9"/>
    <p:sldId id="262" r:id="rId10"/>
    <p:sldId id="263" r:id="rId11"/>
    <p:sldId id="264" r:id="rId12"/>
    <p:sldId id="265" r:id="rId13"/>
    <p:sldId id="269" r:id="rId14"/>
    <p:sldId id="270" r:id="rId15"/>
    <p:sldId id="271" r:id="rId16"/>
    <p:sldId id="272" r:id="rId17"/>
    <p:sldId id="273" r:id="rId18"/>
    <p:sldId id="288" r:id="rId19"/>
    <p:sldId id="266" r:id="rId20"/>
    <p:sldId id="267"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90" r:id="rId35"/>
    <p:sldId id="299" r:id="rId36"/>
    <p:sldId id="291" r:id="rId37"/>
    <p:sldId id="292" r:id="rId38"/>
    <p:sldId id="289" r:id="rId39"/>
    <p:sldId id="293" r:id="rId40"/>
    <p:sldId id="294" r:id="rId41"/>
    <p:sldId id="295" r:id="rId42"/>
    <p:sldId id="296" r:id="rId43"/>
    <p:sldId id="297" r:id="rId44"/>
    <p:sldId id="298"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420295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104252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403091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157044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8199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155218-20F3-4984-A248-D20AE833C096}"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301184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0155218-20F3-4984-A248-D20AE833C096}" type="datetimeFigureOut">
              <a:rPr lang="fr-FR" smtClean="0"/>
              <a:t>13/05/2020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86557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0155218-20F3-4984-A248-D20AE833C096}" type="datetimeFigureOut">
              <a:rPr lang="fr-FR" smtClean="0"/>
              <a:t>13/05/2020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425094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155218-20F3-4984-A248-D20AE833C096}" type="datetimeFigureOut">
              <a:rPr lang="fr-FR" smtClean="0"/>
              <a:t>13/05/2020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271802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155218-20F3-4984-A248-D20AE833C096}"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35187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155218-20F3-4984-A248-D20AE833C096}" type="datetimeFigureOut">
              <a:rPr lang="fr-FR" smtClean="0"/>
              <a:t>13/05/2020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AC8D9BD-6841-4501-BF1B-230E5AF5F891}" type="slidenum">
              <a:rPr lang="fr-FR" smtClean="0"/>
              <a:t>‹N°›</a:t>
            </a:fld>
            <a:endParaRPr lang="fr-FR"/>
          </a:p>
        </p:txBody>
      </p:sp>
    </p:spTree>
    <p:extLst>
      <p:ext uri="{BB962C8B-B14F-4D97-AF65-F5344CB8AC3E}">
        <p14:creationId xmlns:p14="http://schemas.microsoft.com/office/powerpoint/2010/main" val="208087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rgbClr val="8488C4">
                <a:lumMod val="11000"/>
                <a:lumOff val="89000"/>
              </a:srgbClr>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55218-20F3-4984-A248-D20AE833C096}" type="datetimeFigureOut">
              <a:rPr lang="fr-FR" smtClean="0"/>
              <a:t>13/05/2020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8D9BD-6841-4501-BF1B-230E5AF5F891}" type="slidenum">
              <a:rPr lang="fr-FR" smtClean="0"/>
              <a:t>‹N°›</a:t>
            </a:fld>
            <a:endParaRPr lang="fr-FR"/>
          </a:p>
        </p:txBody>
      </p:sp>
    </p:spTree>
    <p:extLst>
      <p:ext uri="{BB962C8B-B14F-4D97-AF65-F5344CB8AC3E}">
        <p14:creationId xmlns:p14="http://schemas.microsoft.com/office/powerpoint/2010/main" val="292414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CHORALE.jpg" TargetMode="External"/><Relationship Id="rId3" Type="http://schemas.openxmlformats.org/officeDocument/2006/relationships/hyperlink" Target="Portes%20ouvertes%20diapo%202020%20%20Sciences%20Physiques%20Partie2.pdf" TargetMode="External"/><Relationship Id="rId7" Type="http://schemas.openxmlformats.org/officeDocument/2006/relationships/hyperlink" Target="CHAM%202019%202020.jpg" TargetMode="External"/><Relationship Id="rId2" Type="http://schemas.openxmlformats.org/officeDocument/2006/relationships/hyperlink" Target="Portes%20ouvertes%20diapo%202020%20Sciences%20Physiques%20Partie1.pdf" TargetMode="External"/><Relationship Id="rId1" Type="http://schemas.openxmlformats.org/officeDocument/2006/relationships/slideLayout" Target="../slideLayouts/slideLayout1.xml"/><Relationship Id="rId6" Type="http://schemas.openxmlformats.org/officeDocument/2006/relationships/hyperlink" Target="Portes%20ouvertes%20virtuelles%20&#233;ducation%20musicale.odt" TargetMode="External"/><Relationship Id="rId5" Type="http://schemas.openxmlformats.org/officeDocument/2006/relationships/hyperlink" Target="pr&#233;sentation%20EPS.pptx" TargetMode="External"/><Relationship Id="rId4" Type="http://schemas.openxmlformats.org/officeDocument/2006/relationships/hyperlink" Target="pr&#233;sentation%20AS.pptx" TargetMode="External"/><Relationship Id="rId9" Type="http://schemas.openxmlformats.org/officeDocument/2006/relationships/hyperlink" Target="CLASSE%20CHANTANTE.jp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7808" y="116632"/>
            <a:ext cx="7772400" cy="1470025"/>
          </a:xfrm>
        </p:spPr>
        <p:txBody>
          <a:bodyPr/>
          <a:lstStyle/>
          <a:p>
            <a:r>
              <a:rPr lang="fr-FR" dirty="0" smtClean="0"/>
              <a:t>COLLEGE ARSENE LAMBERT</a:t>
            </a:r>
            <a:endParaRPr lang="fr-FR" dirty="0"/>
          </a:p>
        </p:txBody>
      </p:sp>
      <p:sp>
        <p:nvSpPr>
          <p:cNvPr id="3" name="Sous-titre 2"/>
          <p:cNvSpPr>
            <a:spLocks noGrp="1"/>
          </p:cNvSpPr>
          <p:nvPr>
            <p:ph type="subTitle" idx="1"/>
          </p:nvPr>
        </p:nvSpPr>
        <p:spPr>
          <a:xfrm>
            <a:off x="1544751" y="4797152"/>
            <a:ext cx="6368752" cy="910952"/>
          </a:xfrm>
        </p:spPr>
        <p:txBody>
          <a:bodyPr/>
          <a:lstStyle/>
          <a:p>
            <a:r>
              <a:rPr lang="fr-FR" sz="4000" dirty="0" smtClean="0">
                <a:effectLst>
                  <a:outerShdw blurRad="38100" dist="38100" dir="2700000" algn="tl">
                    <a:srgbClr val="000000">
                      <a:alpha val="43137"/>
                    </a:srgbClr>
                  </a:outerShdw>
                </a:effectLst>
              </a:rPr>
              <a:t>Bienvenue</a:t>
            </a:r>
            <a:endParaRPr lang="fr-FR" dirty="0" smtClean="0">
              <a:effectLst>
                <a:outerShdw blurRad="38100" dist="38100" dir="2700000" algn="tl">
                  <a:srgbClr val="000000">
                    <a:alpha val="43137"/>
                  </a:srgbClr>
                </a:outerShdw>
              </a:effectLst>
            </a:endParaRPr>
          </a:p>
          <a:p>
            <a:endParaRPr lang="fr-FR" dirty="0"/>
          </a:p>
        </p:txBody>
      </p:sp>
      <p:sp>
        <p:nvSpPr>
          <p:cNvPr id="5" name="ZoneTexte 4"/>
          <p:cNvSpPr txBox="1"/>
          <p:nvPr/>
        </p:nvSpPr>
        <p:spPr>
          <a:xfrm>
            <a:off x="395536" y="5877272"/>
            <a:ext cx="8496944" cy="369332"/>
          </a:xfrm>
          <a:prstGeom prst="rect">
            <a:avLst/>
          </a:prstGeom>
          <a:noFill/>
        </p:spPr>
        <p:txBody>
          <a:bodyPr wrap="square" rtlCol="0">
            <a:spAutoFit/>
          </a:bodyPr>
          <a:lstStyle/>
          <a:p>
            <a:r>
              <a:rPr lang="fr-FR" dirty="0" smtClean="0"/>
              <a:t>6 Rue du stade – 86140 LENCLOITRE              05.49.90.50.68 – ce.0860020e@ac-poitiers.fr </a:t>
            </a:r>
            <a:endParaRPr lang="fr-FR" dirty="0"/>
          </a:p>
        </p:txBody>
      </p:sp>
      <p:pic>
        <p:nvPicPr>
          <p:cNvPr id="6" name="Image 5" descr="Résultat de recherche d'images pour &quot;eleves joyeux qui sautent&quot;"/>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899" b="5631"/>
          <a:stretch/>
        </p:blipFill>
        <p:spPr bwMode="auto">
          <a:xfrm>
            <a:off x="1403648" y="1124744"/>
            <a:ext cx="6696744"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0582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vie scolaire</a:t>
            </a:r>
            <a:endParaRPr lang="fr-F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394729"/>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580112" y="1844824"/>
            <a:ext cx="3168352" cy="2031325"/>
          </a:xfrm>
          <a:prstGeom prst="rect">
            <a:avLst/>
          </a:prstGeom>
          <a:noFill/>
        </p:spPr>
        <p:txBody>
          <a:bodyPr wrap="square" rtlCol="0">
            <a:spAutoFit/>
          </a:bodyPr>
          <a:lstStyle/>
          <a:p>
            <a:pPr algn="just"/>
            <a:r>
              <a:rPr lang="fr-FR" dirty="0" smtClean="0"/>
              <a:t>C’est ici que vous viendrez montrer vos mots de retard, d’absence. Un surveillant est présent au bureau tous les jours.  C’est ici aussi que vous serez accueilli si vous avez un souci</a:t>
            </a:r>
          </a:p>
        </p:txBody>
      </p:sp>
    </p:spTree>
    <p:extLst>
      <p:ext uri="{BB962C8B-B14F-4D97-AF65-F5344CB8AC3E}">
        <p14:creationId xmlns:p14="http://schemas.microsoft.com/office/powerpoint/2010/main" val="3091580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CDI</a:t>
            </a:r>
            <a:endParaRPr lang="fr-FR" dirty="0"/>
          </a:p>
        </p:txBody>
      </p:sp>
      <p:sp>
        <p:nvSpPr>
          <p:cNvPr id="3" name="Espace réservé du contenu 2"/>
          <p:cNvSpPr>
            <a:spLocks noGrp="1"/>
          </p:cNvSpPr>
          <p:nvPr>
            <p:ph idx="1"/>
          </p:nvPr>
        </p:nvSpPr>
        <p:spPr/>
        <p:txBody>
          <a:bodyPr/>
          <a:lstStyle/>
          <a:p>
            <a:endParaRPr lang="fr-FR" dirty="0"/>
          </a:p>
        </p:txBody>
      </p:sp>
      <p:grpSp>
        <p:nvGrpSpPr>
          <p:cNvPr id="4" name="Groupe 3"/>
          <p:cNvGrpSpPr/>
          <p:nvPr/>
        </p:nvGrpSpPr>
        <p:grpSpPr>
          <a:xfrm>
            <a:off x="539552" y="1628800"/>
            <a:ext cx="7093284" cy="4849200"/>
            <a:chOff x="539552" y="1628800"/>
            <a:chExt cx="7093284" cy="484920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628800"/>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28800"/>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3121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salle de technologie</a:t>
            </a:r>
            <a:endParaRPr lang="fr-F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628800"/>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8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Les personnels non enseignants</a:t>
            </a:r>
            <a:endParaRPr lang="fr-FR" u="sng" dirty="0"/>
          </a:p>
        </p:txBody>
      </p:sp>
      <p:sp>
        <p:nvSpPr>
          <p:cNvPr id="3" name="Espace réservé du contenu 2"/>
          <p:cNvSpPr>
            <a:spLocks noGrp="1"/>
          </p:cNvSpPr>
          <p:nvPr>
            <p:ph idx="1"/>
          </p:nvPr>
        </p:nvSpPr>
        <p:spPr/>
        <p:txBody>
          <a:bodyPr/>
          <a:lstStyle/>
          <a:p>
            <a:r>
              <a:rPr lang="fr-FR" dirty="0" smtClean="0"/>
              <a:t>Le principal et son adjoint,</a:t>
            </a:r>
          </a:p>
          <a:p>
            <a:r>
              <a:rPr lang="fr-FR" dirty="0" smtClean="0"/>
              <a:t>La gestionnaire,</a:t>
            </a:r>
          </a:p>
          <a:p>
            <a:r>
              <a:rPr lang="fr-FR" dirty="0" smtClean="0"/>
              <a:t>La CPE,</a:t>
            </a:r>
          </a:p>
          <a:p>
            <a:r>
              <a:rPr lang="fr-FR" dirty="0" smtClean="0"/>
              <a:t>La secrétaire,</a:t>
            </a:r>
          </a:p>
          <a:p>
            <a:r>
              <a:rPr lang="fr-FR" dirty="0" smtClean="0"/>
              <a:t>L’infirmière,</a:t>
            </a:r>
            <a:endParaRPr lang="fr-FR" dirty="0" smtClean="0"/>
          </a:p>
          <a:p>
            <a:r>
              <a:rPr lang="fr-FR" dirty="0" smtClean="0"/>
              <a:t>Autres </a:t>
            </a:r>
            <a:r>
              <a:rPr lang="fr-FR" dirty="0" smtClean="0"/>
              <a:t>intervenants extérieurs,</a:t>
            </a:r>
            <a:endParaRPr lang="fr-FR" dirty="0"/>
          </a:p>
        </p:txBody>
      </p:sp>
    </p:spTree>
    <p:extLst>
      <p:ext uri="{BB962C8B-B14F-4D97-AF65-F5344CB8AC3E}">
        <p14:creationId xmlns:p14="http://schemas.microsoft.com/office/powerpoint/2010/main" val="16344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476672"/>
            <a:ext cx="7772400" cy="1470025"/>
          </a:xfrm>
        </p:spPr>
        <p:txBody>
          <a:bodyPr/>
          <a:lstStyle/>
          <a:p>
            <a:r>
              <a:rPr lang="fr-FR" dirty="0" smtClean="0"/>
              <a:t>Le principal et son adjoint</a:t>
            </a:r>
            <a:endParaRPr lang="fr-FR" dirty="0"/>
          </a:p>
        </p:txBody>
      </p:sp>
      <p:sp>
        <p:nvSpPr>
          <p:cNvPr id="3" name="Sous-titre 2"/>
          <p:cNvSpPr>
            <a:spLocks noGrp="1"/>
          </p:cNvSpPr>
          <p:nvPr>
            <p:ph type="subTitle" idx="1"/>
          </p:nvPr>
        </p:nvSpPr>
        <p:spPr>
          <a:xfrm>
            <a:off x="755576" y="1988840"/>
            <a:ext cx="7704856" cy="4032448"/>
          </a:xfrm>
        </p:spPr>
        <p:txBody>
          <a:bodyPr/>
          <a:lstStyle/>
          <a:p>
            <a:pPr algn="l"/>
            <a:r>
              <a:rPr lang="fr-FR" dirty="0" smtClean="0">
                <a:solidFill>
                  <a:schemeClr val="tx1"/>
                </a:solidFill>
              </a:rPr>
              <a:t>Ils dirigent l’établissement,</a:t>
            </a:r>
          </a:p>
          <a:p>
            <a:pPr algn="l"/>
            <a:endParaRPr lang="fr-FR" dirty="0" smtClean="0">
              <a:solidFill>
                <a:schemeClr val="tx1"/>
              </a:solidFill>
            </a:endParaRPr>
          </a:p>
          <a:p>
            <a:pPr algn="l"/>
            <a:r>
              <a:rPr lang="fr-FR" dirty="0" smtClean="0">
                <a:solidFill>
                  <a:schemeClr val="tx1"/>
                </a:solidFill>
              </a:rPr>
              <a:t>Président les conseils de classe,</a:t>
            </a:r>
          </a:p>
          <a:p>
            <a:pPr algn="l"/>
            <a:endParaRPr lang="fr-FR" dirty="0" smtClean="0">
              <a:solidFill>
                <a:schemeClr val="tx1"/>
              </a:solidFill>
            </a:endParaRPr>
          </a:p>
          <a:p>
            <a:pPr algn="l"/>
            <a:r>
              <a:rPr lang="fr-FR" dirty="0" smtClean="0">
                <a:solidFill>
                  <a:schemeClr val="tx1"/>
                </a:solidFill>
              </a:rPr>
              <a:t>Reçoivent les familles et/ou élèves lorsque cela s’avère nécessaire</a:t>
            </a:r>
          </a:p>
          <a:p>
            <a:pPr algn="l"/>
            <a:endParaRPr lang="fr-FR" dirty="0">
              <a:solidFill>
                <a:schemeClr val="tx1"/>
              </a:solidFill>
            </a:endParaRPr>
          </a:p>
        </p:txBody>
      </p:sp>
    </p:spTree>
    <p:extLst>
      <p:ext uri="{BB962C8B-B14F-4D97-AF65-F5344CB8AC3E}">
        <p14:creationId xmlns:p14="http://schemas.microsoft.com/office/powerpoint/2010/main" val="354319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476672"/>
            <a:ext cx="7772400" cy="1470025"/>
          </a:xfrm>
        </p:spPr>
        <p:txBody>
          <a:bodyPr/>
          <a:lstStyle/>
          <a:p>
            <a:r>
              <a:rPr lang="fr-FR" dirty="0" smtClean="0"/>
              <a:t>La gestionnaire</a:t>
            </a:r>
            <a:endParaRPr lang="fr-FR" dirty="0"/>
          </a:p>
        </p:txBody>
      </p:sp>
      <p:sp>
        <p:nvSpPr>
          <p:cNvPr id="3" name="Sous-titre 2"/>
          <p:cNvSpPr>
            <a:spLocks noGrp="1"/>
          </p:cNvSpPr>
          <p:nvPr>
            <p:ph type="subTitle" idx="1"/>
          </p:nvPr>
        </p:nvSpPr>
        <p:spPr>
          <a:xfrm>
            <a:off x="899592" y="1700808"/>
            <a:ext cx="7704856" cy="4392488"/>
          </a:xfrm>
        </p:spPr>
        <p:txBody>
          <a:bodyPr/>
          <a:lstStyle/>
          <a:p>
            <a:pPr algn="just"/>
            <a:r>
              <a:rPr lang="fr-FR" dirty="0" smtClean="0">
                <a:solidFill>
                  <a:schemeClr val="tx1"/>
                </a:solidFill>
              </a:rPr>
              <a:t>Elle dirige une équipe d’agents qui entretiennent les locaux et extérieurs, qui préparent les repas confectionnés sur place en privilégiant la qualité </a:t>
            </a:r>
            <a:r>
              <a:rPr lang="fr-FR" dirty="0" err="1" smtClean="0">
                <a:solidFill>
                  <a:schemeClr val="tx1"/>
                </a:solidFill>
              </a:rPr>
              <a:t>Agrilocal</a:t>
            </a:r>
            <a:r>
              <a:rPr lang="fr-FR" dirty="0" smtClean="0">
                <a:solidFill>
                  <a:schemeClr val="tx1"/>
                </a:solidFill>
              </a:rPr>
              <a:t>,</a:t>
            </a:r>
          </a:p>
          <a:p>
            <a:pPr algn="l"/>
            <a:endParaRPr lang="fr-FR" dirty="0" smtClean="0">
              <a:solidFill>
                <a:schemeClr val="tx1"/>
              </a:solidFill>
            </a:endParaRPr>
          </a:p>
          <a:p>
            <a:pPr algn="just"/>
            <a:r>
              <a:rPr lang="fr-FR" dirty="0" smtClean="0">
                <a:solidFill>
                  <a:schemeClr val="tx1"/>
                </a:solidFill>
              </a:rPr>
              <a:t>Elle sera votre interlocuteur pour le paiement de la demi-pension, les bourses, …. </a:t>
            </a:r>
          </a:p>
          <a:p>
            <a:endParaRPr lang="fr-FR" dirty="0">
              <a:solidFill>
                <a:schemeClr val="tx1"/>
              </a:solidFill>
            </a:endParaRPr>
          </a:p>
        </p:txBody>
      </p:sp>
    </p:spTree>
    <p:extLst>
      <p:ext uri="{BB962C8B-B14F-4D97-AF65-F5344CB8AC3E}">
        <p14:creationId xmlns:p14="http://schemas.microsoft.com/office/powerpoint/2010/main" val="633888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CPE</a:t>
            </a:r>
            <a:endParaRPr lang="fr-FR" dirty="0"/>
          </a:p>
        </p:txBody>
      </p:sp>
      <p:sp>
        <p:nvSpPr>
          <p:cNvPr id="3" name="Espace réservé du contenu 2"/>
          <p:cNvSpPr>
            <a:spLocks noGrp="1"/>
          </p:cNvSpPr>
          <p:nvPr>
            <p:ph idx="1"/>
          </p:nvPr>
        </p:nvSpPr>
        <p:spPr/>
        <p:txBody>
          <a:bodyPr>
            <a:normAutofit/>
          </a:bodyPr>
          <a:lstStyle/>
          <a:p>
            <a:pPr algn="just"/>
            <a:r>
              <a:rPr lang="fr-FR" sz="2800" dirty="0"/>
              <a:t>La vie scolaire est heureuse de vous accueillir tous les jours de la semaine de 7h45 à 16h45, sauf le mercredi de 7h45 à 12h. La conseillère principale d’éducation et les assistants d’éducation aident vos enfants à se repérer dans l’établissement, gèrent les absences et retards. Ils organisent les études et les temps libres pour que les élèves vivent au mieux leur scolarité et s épanouissent au collège.</a:t>
            </a:r>
          </a:p>
        </p:txBody>
      </p:sp>
    </p:spTree>
    <p:extLst>
      <p:ext uri="{BB962C8B-B14F-4D97-AF65-F5344CB8AC3E}">
        <p14:creationId xmlns:p14="http://schemas.microsoft.com/office/powerpoint/2010/main" val="101027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secrétaire	</a:t>
            </a:r>
            <a:endParaRPr lang="fr-FR" dirty="0"/>
          </a:p>
        </p:txBody>
      </p:sp>
      <p:sp>
        <p:nvSpPr>
          <p:cNvPr id="3" name="Espace réservé du contenu 2"/>
          <p:cNvSpPr>
            <a:spLocks noGrp="1"/>
          </p:cNvSpPr>
          <p:nvPr>
            <p:ph idx="1"/>
          </p:nvPr>
        </p:nvSpPr>
        <p:spPr/>
        <p:txBody>
          <a:bodyPr/>
          <a:lstStyle/>
          <a:p>
            <a:pPr algn="just"/>
            <a:r>
              <a:rPr lang="fr-FR" dirty="0" smtClean="0"/>
              <a:t>Elle est votre interlocuteur pour toute question d’ordre administratif, toute demande de formulaire ou justificatif non financier,</a:t>
            </a:r>
          </a:p>
          <a:p>
            <a:pPr algn="just"/>
            <a:r>
              <a:rPr lang="fr-FR" dirty="0" smtClean="0"/>
              <a:t>Elle gère les dossiers des élèves, envoie les bulletins scolaires,…</a:t>
            </a:r>
          </a:p>
          <a:p>
            <a:pPr algn="just"/>
            <a:r>
              <a:rPr lang="fr-FR" dirty="0" smtClean="0"/>
              <a:t>Vous vous adresserez à la secrétaire pour tout changement de coordonnées, demande de rencontre avec le principal ou l’adjoint.</a:t>
            </a:r>
            <a:endParaRPr lang="fr-FR" dirty="0"/>
          </a:p>
        </p:txBody>
      </p:sp>
    </p:spTree>
    <p:extLst>
      <p:ext uri="{BB962C8B-B14F-4D97-AF65-F5344CB8AC3E}">
        <p14:creationId xmlns:p14="http://schemas.microsoft.com/office/powerpoint/2010/main" val="429007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L’infirmière</a:t>
            </a:r>
            <a:endParaRPr lang="fr-FR" dirty="0"/>
          </a:p>
        </p:txBody>
      </p:sp>
      <p:sp>
        <p:nvSpPr>
          <p:cNvPr id="3" name="Espace réservé du contenu 2"/>
          <p:cNvSpPr>
            <a:spLocks noGrp="1"/>
          </p:cNvSpPr>
          <p:nvPr>
            <p:ph idx="1"/>
          </p:nvPr>
        </p:nvSpPr>
        <p:spPr>
          <a:xfrm>
            <a:off x="457200" y="1268760"/>
            <a:ext cx="8229600" cy="4857403"/>
          </a:xfrm>
        </p:spPr>
        <p:txBody>
          <a:bodyPr>
            <a:normAutofit fontScale="62500" lnSpcReduction="20000"/>
          </a:bodyPr>
          <a:lstStyle/>
          <a:p>
            <a:r>
              <a:rPr lang="fr-FR" b="1" dirty="0"/>
              <a:t>Présentation de l’infirmerie</a:t>
            </a:r>
          </a:p>
          <a:p>
            <a:pPr marL="0" indent="0">
              <a:buNone/>
            </a:pPr>
            <a:r>
              <a:rPr lang="fr-FR" dirty="0"/>
              <a:t>L’infirmerie est un lieu d’accueil et d’échange où tous les élèves peuvent se rendre pour rencontrer, Madame BODIN l’infirmière scolaire, quel que soit le problème de santé,  physique ou psychologique.</a:t>
            </a:r>
          </a:p>
          <a:p>
            <a:pPr marL="0" indent="0" algn="just">
              <a:buNone/>
            </a:pPr>
            <a:r>
              <a:rPr lang="fr-FR" dirty="0"/>
              <a:t>L’infirmière participe à la réussite scolaire de l’élève et permet son retour rapide en cours. Elle  travaille en interdisciplinarité et si la situation le justifie, elle pourra prendre conseil auprès de ses collègues ( CPE, Psy EN, etc.) toujours dans le respect du secret professionnel</a:t>
            </a:r>
            <a:r>
              <a:rPr lang="fr-FR" dirty="0" smtClean="0"/>
              <a:t>.</a:t>
            </a:r>
          </a:p>
          <a:p>
            <a:pPr marL="0" indent="0" algn="just">
              <a:buNone/>
            </a:pPr>
            <a:endParaRPr lang="fr-FR" dirty="0"/>
          </a:p>
          <a:p>
            <a:r>
              <a:rPr lang="fr-FR" b="1" dirty="0"/>
              <a:t>Le rôle de l’infirmière scolaire</a:t>
            </a:r>
            <a:endParaRPr lang="fr-FR" dirty="0"/>
          </a:p>
          <a:p>
            <a:pPr marL="0" indent="0">
              <a:buNone/>
            </a:pPr>
            <a:r>
              <a:rPr lang="fr-FR" dirty="0"/>
              <a:t>L’infirmière est le référent santé, tant dans le domaine individuel que collectif. Elle intervient au collège mais aussi sur les écoles de rattachement auprès des élèves de maternelle et primaire</a:t>
            </a:r>
            <a:r>
              <a:rPr lang="fr-FR" dirty="0" smtClean="0"/>
              <a:t>.</a:t>
            </a:r>
          </a:p>
          <a:p>
            <a:pPr marL="0" indent="0" algn="just">
              <a:buNone/>
            </a:pPr>
            <a:r>
              <a:rPr lang="fr-FR" dirty="0" smtClean="0"/>
              <a:t>Elle </a:t>
            </a:r>
            <a:r>
              <a:rPr lang="fr-FR" dirty="0"/>
              <a:t>a un rôle de conseiller auprès du chef d’établissement en matière de prévention, d’éducation à la santé, d’hygiène et de sécurité.</a:t>
            </a:r>
            <a:br>
              <a:rPr lang="fr-FR" dirty="0"/>
            </a:br>
            <a:r>
              <a:rPr lang="fr-FR" dirty="0"/>
              <a:t>Enfin, elle apporte aide et conseils aux élèves et aux adultes de la communauté scolaire.</a:t>
            </a:r>
          </a:p>
          <a:p>
            <a:pPr marL="0" indent="0" algn="just">
              <a:buNone/>
            </a:pPr>
            <a:endParaRPr lang="fr-FR" dirty="0"/>
          </a:p>
        </p:txBody>
      </p:sp>
    </p:spTree>
    <p:extLst>
      <p:ext uri="{BB962C8B-B14F-4D97-AF65-F5344CB8AC3E}">
        <p14:creationId xmlns:p14="http://schemas.microsoft.com/office/powerpoint/2010/main" val="424913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ligne de self</a:t>
            </a:r>
            <a:endParaRPr lang="fr-FR" dirty="0"/>
          </a:p>
        </p:txBody>
      </p:sp>
      <p:sp>
        <p:nvSpPr>
          <p:cNvPr id="3" name="Espace réservé du contenu 2"/>
          <p:cNvSpPr>
            <a:spLocks noGrp="1"/>
          </p:cNvSpPr>
          <p:nvPr>
            <p:ph idx="1"/>
          </p:nvPr>
        </p:nvSpPr>
        <p:spPr>
          <a:xfrm>
            <a:off x="4644008" y="1988840"/>
            <a:ext cx="4320480" cy="4489160"/>
          </a:xfrm>
        </p:spPr>
        <p:txBody>
          <a:bodyPr/>
          <a:lstStyle/>
          <a:p>
            <a:pPr algn="just"/>
            <a:r>
              <a:rPr lang="fr-FR" dirty="0" smtClean="0"/>
              <a:t>Les élèves passent par la ligne de self et ensuite vont s’installer dans le réfectoire pour prendre leur repas.</a:t>
            </a:r>
            <a:endParaRPr lang="fr-F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628800"/>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362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836712"/>
            <a:ext cx="8229600" cy="5112568"/>
          </a:xfrm>
        </p:spPr>
        <p:txBody>
          <a:bodyPr/>
          <a:lstStyle/>
          <a:p>
            <a:pPr marL="0" indent="0">
              <a:buNone/>
            </a:pPr>
            <a:r>
              <a:rPr lang="fr-FR" u="sng" dirty="0" smtClean="0"/>
              <a:t>Ce diaporama va vous présenter </a:t>
            </a:r>
          </a:p>
          <a:p>
            <a:pPr marL="0" indent="0">
              <a:buNone/>
            </a:pPr>
            <a:endParaRPr lang="fr-FR" dirty="0" smtClean="0"/>
          </a:p>
          <a:p>
            <a:r>
              <a:rPr lang="fr-FR" dirty="0" smtClean="0"/>
              <a:t>Le collège</a:t>
            </a:r>
          </a:p>
          <a:p>
            <a:r>
              <a:rPr lang="fr-FR" dirty="0" smtClean="0"/>
              <a:t>Les fonctions des personnels y travaillant</a:t>
            </a:r>
          </a:p>
          <a:p>
            <a:r>
              <a:rPr lang="fr-FR" dirty="0" smtClean="0"/>
              <a:t>Les matières</a:t>
            </a:r>
          </a:p>
          <a:p>
            <a:pPr marL="0" indent="0">
              <a:buNone/>
            </a:pPr>
            <a:r>
              <a:rPr lang="fr-FR" dirty="0" smtClean="0"/>
              <a:t>et</a:t>
            </a:r>
          </a:p>
          <a:p>
            <a:r>
              <a:rPr lang="fr-FR" dirty="0" smtClean="0"/>
              <a:t>Répondre aux questions posées par des élèves de CM2</a:t>
            </a:r>
            <a:endParaRPr lang="fr-FR" dirty="0"/>
          </a:p>
        </p:txBody>
      </p:sp>
    </p:spTree>
    <p:extLst>
      <p:ext uri="{BB962C8B-B14F-4D97-AF65-F5344CB8AC3E}">
        <p14:creationId xmlns:p14="http://schemas.microsoft.com/office/powerpoint/2010/main" val="36775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67944" y="1600200"/>
            <a:ext cx="4896544" cy="4525963"/>
          </a:xfrm>
        </p:spPr>
        <p:txBody>
          <a:bodyPr/>
          <a:lstStyle/>
          <a:p>
            <a:pPr marL="0" indent="0" algn="just">
              <a:buNone/>
            </a:pPr>
            <a:r>
              <a:rPr lang="fr-FR" dirty="0" smtClean="0"/>
              <a:t>Les élèves à mobilité réduite peuvent sur présentation d’un certificat médical bénéficier du prêt d’une clé d’ascenseur pour accéder aux salles </a:t>
            </a:r>
            <a:r>
              <a:rPr lang="fr-FR" dirty="0" smtClean="0"/>
              <a:t>de </a:t>
            </a:r>
            <a:r>
              <a:rPr lang="fr-FR" dirty="0" smtClean="0"/>
              <a:t>l’étage</a:t>
            </a:r>
            <a:endParaRPr lang="fr-FR"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267"/>
          <a:stretch/>
        </p:blipFill>
        <p:spPr bwMode="auto">
          <a:xfrm>
            <a:off x="515647" y="1196752"/>
            <a:ext cx="3408993"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349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Activités annexes</a:t>
            </a:r>
            <a:endParaRPr lang="fr-FR" u="sng" dirty="0"/>
          </a:p>
        </p:txBody>
      </p:sp>
      <p:sp>
        <p:nvSpPr>
          <p:cNvPr id="3" name="Espace réservé du contenu 2"/>
          <p:cNvSpPr>
            <a:spLocks noGrp="1"/>
          </p:cNvSpPr>
          <p:nvPr>
            <p:ph idx="1"/>
          </p:nvPr>
        </p:nvSpPr>
        <p:spPr/>
        <p:txBody>
          <a:bodyPr>
            <a:normAutofit fontScale="92500" lnSpcReduction="20000"/>
          </a:bodyPr>
          <a:lstStyle/>
          <a:p>
            <a:r>
              <a:rPr lang="fr-FR" dirty="0" smtClean="0"/>
              <a:t>Les élèves qui le souhaitent pourront adhérer au </a:t>
            </a:r>
            <a:r>
              <a:rPr lang="fr-FR" u="sng" dirty="0" smtClean="0">
                <a:effectLst>
                  <a:outerShdw blurRad="38100" dist="38100" dir="2700000" algn="tl">
                    <a:srgbClr val="000000">
                      <a:alpha val="43137"/>
                    </a:srgbClr>
                  </a:outerShdw>
                </a:effectLst>
              </a:rPr>
              <a:t>FSE</a:t>
            </a:r>
            <a:r>
              <a:rPr lang="fr-FR" dirty="0" smtClean="0"/>
              <a:t> et participer aux activités et sorties proposées (cette année ont eu lieu Laser Game, Bowling, préparation du marché de Noël, ….),</a:t>
            </a:r>
          </a:p>
          <a:p>
            <a:pPr marL="0" indent="0">
              <a:buNone/>
            </a:pPr>
            <a:endParaRPr lang="fr-FR" dirty="0" smtClean="0"/>
          </a:p>
          <a:p>
            <a:r>
              <a:rPr lang="fr-FR" dirty="0" smtClean="0"/>
              <a:t>Les élèves peuvent aussi adhérer à </a:t>
            </a:r>
            <a:r>
              <a:rPr lang="fr-FR" u="sng" dirty="0" smtClean="0">
                <a:effectLst>
                  <a:outerShdw blurRad="38100" dist="38100" dir="2700000" algn="tl">
                    <a:srgbClr val="000000">
                      <a:alpha val="43137"/>
                    </a:srgbClr>
                  </a:outerShdw>
                </a:effectLst>
              </a:rPr>
              <a:t>l’UNSS</a:t>
            </a:r>
            <a:r>
              <a:rPr lang="fr-FR" dirty="0" smtClean="0"/>
              <a:t>. Des entrainements ont lieu toutes les semaines, ils participent à des compétitions le mercredi après midi s’ils le souhaitent (cette année les benjamins garçons sont allés en finale départementale </a:t>
            </a:r>
            <a:r>
              <a:rPr lang="fr-FR" dirty="0" smtClean="0"/>
              <a:t>en </a:t>
            </a:r>
            <a:r>
              <a:rPr lang="fr-FR" dirty="0" smtClean="0"/>
              <a:t>handball ainsi qu’en futsal pour les minimes filles)</a:t>
            </a:r>
            <a:endParaRPr lang="fr-FR" dirty="0"/>
          </a:p>
        </p:txBody>
      </p:sp>
    </p:spTree>
    <p:extLst>
      <p:ext uri="{BB962C8B-B14F-4D97-AF65-F5344CB8AC3E}">
        <p14:creationId xmlns:p14="http://schemas.microsoft.com/office/powerpoint/2010/main" val="32093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interlocuteurs</a:t>
            </a:r>
            <a:endParaRPr lang="fr-FR" dirty="0"/>
          </a:p>
        </p:txBody>
      </p:sp>
      <p:sp>
        <p:nvSpPr>
          <p:cNvPr id="4" name="Espace réservé du contenu 3"/>
          <p:cNvSpPr>
            <a:spLocks noGrp="1"/>
          </p:cNvSpPr>
          <p:nvPr>
            <p:ph idx="1"/>
          </p:nvPr>
        </p:nvSpPr>
        <p:spPr>
          <a:xfrm>
            <a:off x="467544" y="2420888"/>
            <a:ext cx="8229600" cy="2913187"/>
          </a:xfrm>
        </p:spPr>
        <p:txBody>
          <a:bodyPr/>
          <a:lstStyle/>
          <a:p>
            <a:r>
              <a:rPr lang="fr-FR" dirty="0" smtClean="0"/>
              <a:t>L’assistant social</a:t>
            </a:r>
          </a:p>
          <a:p>
            <a:r>
              <a:rPr lang="fr-FR" dirty="0" smtClean="0"/>
              <a:t>L’infirmier d’écoute</a:t>
            </a:r>
          </a:p>
          <a:p>
            <a:r>
              <a:rPr lang="fr-FR" dirty="0" smtClean="0"/>
              <a:t>La psychologue éducation nationale</a:t>
            </a:r>
            <a:endParaRPr lang="fr-FR" dirty="0"/>
          </a:p>
        </p:txBody>
      </p:sp>
    </p:spTree>
    <p:extLst>
      <p:ext uri="{BB962C8B-B14F-4D97-AF65-F5344CB8AC3E}">
        <p14:creationId xmlns:p14="http://schemas.microsoft.com/office/powerpoint/2010/main" val="2970088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L’assistant social</a:t>
            </a:r>
            <a:endParaRPr lang="fr-FR" dirty="0"/>
          </a:p>
        </p:txBody>
      </p:sp>
      <p:sp>
        <p:nvSpPr>
          <p:cNvPr id="3" name="Espace réservé du contenu 2"/>
          <p:cNvSpPr>
            <a:spLocks noGrp="1"/>
          </p:cNvSpPr>
          <p:nvPr>
            <p:ph idx="1"/>
          </p:nvPr>
        </p:nvSpPr>
        <p:spPr>
          <a:xfrm>
            <a:off x="395536" y="2492896"/>
            <a:ext cx="8229600" cy="1828800"/>
          </a:xfrm>
        </p:spPr>
        <p:txBody>
          <a:bodyPr/>
          <a:lstStyle/>
          <a:p>
            <a:r>
              <a:rPr lang="fr-FR" dirty="0" smtClean="0"/>
              <a:t>Il est présent au collège pour toutes les familles qui rencontrent des difficultés familiales et/ou </a:t>
            </a:r>
            <a:r>
              <a:rPr lang="fr-FR" dirty="0" smtClean="0"/>
              <a:t>financières</a:t>
            </a:r>
            <a:endParaRPr lang="fr-FR" dirty="0"/>
          </a:p>
        </p:txBody>
      </p:sp>
    </p:spTree>
    <p:extLst>
      <p:ext uri="{BB962C8B-B14F-4D97-AF65-F5344CB8AC3E}">
        <p14:creationId xmlns:p14="http://schemas.microsoft.com/office/powerpoint/2010/main" val="2728416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L’infirmier d’écoute</a:t>
            </a:r>
            <a:endParaRPr lang="fr-FR" dirty="0"/>
          </a:p>
        </p:txBody>
      </p:sp>
      <p:sp>
        <p:nvSpPr>
          <p:cNvPr id="3" name="Espace réservé du contenu 2"/>
          <p:cNvSpPr>
            <a:spLocks noGrp="1"/>
          </p:cNvSpPr>
          <p:nvPr>
            <p:ph idx="1"/>
          </p:nvPr>
        </p:nvSpPr>
        <p:spPr>
          <a:xfrm>
            <a:off x="467544" y="2636912"/>
            <a:ext cx="8229600" cy="2404864"/>
          </a:xfrm>
        </p:spPr>
        <p:txBody>
          <a:bodyPr/>
          <a:lstStyle/>
          <a:p>
            <a:r>
              <a:rPr lang="fr-FR" dirty="0" smtClean="0"/>
              <a:t>L’infirmier d’écoute assure des permanences au collège et est présent pour tout élève qui rencontre des difficultés, un mal être, ou tout autre problème dont il souhaiterait parler</a:t>
            </a:r>
            <a:endParaRPr lang="fr-FR" dirty="0"/>
          </a:p>
        </p:txBody>
      </p:sp>
    </p:spTree>
    <p:extLst>
      <p:ext uri="{BB962C8B-B14F-4D97-AF65-F5344CB8AC3E}">
        <p14:creationId xmlns:p14="http://schemas.microsoft.com/office/powerpoint/2010/main" val="280885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7"/>
            <a:ext cx="7772400" cy="1152128"/>
          </a:xfrm>
        </p:spPr>
        <p:txBody>
          <a:bodyPr/>
          <a:lstStyle/>
          <a:p>
            <a:r>
              <a:rPr lang="fr-FR" dirty="0" smtClean="0"/>
              <a:t>La psychologue scolaire</a:t>
            </a:r>
            <a:endParaRPr lang="fr-FR" dirty="0"/>
          </a:p>
        </p:txBody>
      </p:sp>
      <p:sp>
        <p:nvSpPr>
          <p:cNvPr id="3" name="Sous-titre 2"/>
          <p:cNvSpPr>
            <a:spLocks noGrp="1"/>
          </p:cNvSpPr>
          <p:nvPr>
            <p:ph type="subTitle" idx="1"/>
          </p:nvPr>
        </p:nvSpPr>
        <p:spPr>
          <a:xfrm>
            <a:off x="971600" y="1988840"/>
            <a:ext cx="7704856" cy="2808312"/>
          </a:xfrm>
        </p:spPr>
        <p:txBody>
          <a:bodyPr>
            <a:normAutofit/>
          </a:bodyPr>
          <a:lstStyle/>
          <a:p>
            <a:r>
              <a:rPr lang="fr-FR" dirty="0" smtClean="0">
                <a:solidFill>
                  <a:schemeClr val="tx1"/>
                </a:solidFill>
              </a:rPr>
              <a:t>Elle écoute les élèves qui rencontrent des difficultés, elle conseille et aide les élèves de 3</a:t>
            </a:r>
            <a:r>
              <a:rPr lang="fr-FR" baseline="30000" dirty="0" smtClean="0">
                <a:solidFill>
                  <a:schemeClr val="tx1"/>
                </a:solidFill>
              </a:rPr>
              <a:t>e</a:t>
            </a:r>
            <a:r>
              <a:rPr lang="fr-FR" dirty="0" smtClean="0">
                <a:solidFill>
                  <a:schemeClr val="tx1"/>
                </a:solidFill>
              </a:rPr>
              <a:t>  pour le choix de leur orientation </a:t>
            </a:r>
            <a:endParaRPr lang="fr-FR" dirty="0">
              <a:solidFill>
                <a:schemeClr val="tx1"/>
              </a:solidFill>
            </a:endParaRPr>
          </a:p>
        </p:txBody>
      </p:sp>
    </p:spTree>
    <p:extLst>
      <p:ext uri="{BB962C8B-B14F-4D97-AF65-F5344CB8AC3E}">
        <p14:creationId xmlns:p14="http://schemas.microsoft.com/office/powerpoint/2010/main" val="3070724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Emploi du temps</a:t>
            </a:r>
            <a:endParaRPr lang="fr-FR" dirty="0"/>
          </a:p>
        </p:txBody>
      </p:sp>
      <p:sp>
        <p:nvSpPr>
          <p:cNvPr id="3" name="Espace réservé du contenu 2"/>
          <p:cNvSpPr>
            <a:spLocks noGrp="1"/>
          </p:cNvSpPr>
          <p:nvPr>
            <p:ph idx="1"/>
          </p:nvPr>
        </p:nvSpPr>
        <p:spPr>
          <a:xfrm>
            <a:off x="457200" y="1196752"/>
            <a:ext cx="8229600" cy="4929411"/>
          </a:xfrm>
        </p:spPr>
        <p:txBody>
          <a:bodyPr/>
          <a:lstStyle/>
          <a:p>
            <a:pPr marL="0" indent="0">
              <a:buNone/>
            </a:pPr>
            <a:r>
              <a:rPr lang="fr-FR" dirty="0" smtClean="0"/>
              <a:t>Exemple d’emploi du temps au collège</a:t>
            </a:r>
          </a:p>
          <a:p>
            <a:endParaRPr lang="fr-FR" dirty="0"/>
          </a:p>
          <a:p>
            <a:endParaRPr lang="fr-FR" dirty="0" smtClean="0"/>
          </a:p>
          <a:p>
            <a:endParaRPr lang="fr-FR" dirty="0"/>
          </a:p>
        </p:txBody>
      </p:sp>
      <p:pic>
        <p:nvPicPr>
          <p:cNvPr id="4" name="Image 3" descr="4 pages parents emploi du temps"/>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416824" cy="4680520"/>
          </a:xfrm>
          <a:prstGeom prst="rect">
            <a:avLst/>
          </a:prstGeom>
          <a:noFill/>
          <a:ln>
            <a:noFill/>
          </a:ln>
        </p:spPr>
      </p:pic>
    </p:spTree>
    <p:extLst>
      <p:ext uri="{BB962C8B-B14F-4D97-AF65-F5344CB8AC3E}">
        <p14:creationId xmlns:p14="http://schemas.microsoft.com/office/powerpoint/2010/main" val="226187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t>Les aides pour les élèves en difficulté</a:t>
            </a:r>
            <a:endParaRPr lang="fr-FR" u="sng" dirty="0"/>
          </a:p>
        </p:txBody>
      </p:sp>
      <p:sp>
        <p:nvSpPr>
          <p:cNvPr id="3" name="Espace réservé du contenu 2"/>
          <p:cNvSpPr>
            <a:spLocks noGrp="1"/>
          </p:cNvSpPr>
          <p:nvPr>
            <p:ph idx="1"/>
          </p:nvPr>
        </p:nvSpPr>
        <p:spPr/>
        <p:txBody>
          <a:bodyPr>
            <a:normAutofit fontScale="85000" lnSpcReduction="20000"/>
          </a:bodyPr>
          <a:lstStyle/>
          <a:p>
            <a:r>
              <a:rPr lang="fr-FR" dirty="0"/>
              <a:t>Dans le cadre du dispositif « devoirs faits », vos enfants peuvent bénéficier de deux temps pour réaliser leurs devoirs : </a:t>
            </a:r>
            <a:br>
              <a:rPr lang="fr-FR" dirty="0"/>
            </a:br>
            <a:r>
              <a:rPr lang="fr-FR" dirty="0"/>
              <a:t>« Coup de pouce » entre 12h30 et 13h30. L’élève gère son temps de présence, peut travailler de façon autonome ou être aidé par le personnel </a:t>
            </a:r>
            <a:r>
              <a:rPr lang="fr-FR"/>
              <a:t>présent</a:t>
            </a:r>
            <a:r>
              <a:rPr lang="fr-FR" smtClean="0"/>
              <a:t>.</a:t>
            </a:r>
          </a:p>
          <a:p>
            <a:pPr marL="0" indent="0">
              <a:buNone/>
            </a:pPr>
            <a:endParaRPr lang="fr-FR" dirty="0" smtClean="0"/>
          </a:p>
          <a:p>
            <a:r>
              <a:rPr lang="fr-FR" dirty="0" smtClean="0"/>
              <a:t>« </a:t>
            </a:r>
            <a:r>
              <a:rPr lang="fr-FR" dirty="0"/>
              <a:t>BOS » sur les créneaux d’études permet à l’élève de se retrouver dans un petit groupe, encadré par un adulte, pour réaliser ses devoirs et ainsi d’être Bien Organisé Scolairement.</a:t>
            </a:r>
            <a:br>
              <a:rPr lang="fr-FR" dirty="0"/>
            </a:br>
            <a:endParaRPr lang="fr-FR" dirty="0"/>
          </a:p>
        </p:txBody>
      </p:sp>
    </p:spTree>
    <p:extLst>
      <p:ext uri="{BB962C8B-B14F-4D97-AF65-F5344CB8AC3E}">
        <p14:creationId xmlns:p14="http://schemas.microsoft.com/office/powerpoint/2010/main" val="54309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Arts plastiques</a:t>
            </a:r>
            <a:endParaRPr lang="fr-FR" dirty="0"/>
          </a:p>
        </p:txBody>
      </p:sp>
      <p:sp>
        <p:nvSpPr>
          <p:cNvPr id="3" name="Espace réservé du contenu 2"/>
          <p:cNvSpPr>
            <a:spLocks noGrp="1"/>
          </p:cNvSpPr>
          <p:nvPr>
            <p:ph idx="1"/>
          </p:nvPr>
        </p:nvSpPr>
        <p:spPr/>
        <p:txBody>
          <a:bodyPr>
            <a:normAutofit fontScale="32500" lnSpcReduction="20000"/>
          </a:bodyPr>
          <a:lstStyle/>
          <a:p>
            <a:pPr marL="0" indent="0">
              <a:buNone/>
            </a:pPr>
            <a:r>
              <a:rPr lang="fr-FR" sz="3700" dirty="0"/>
              <a:t>Les arts plastiques au collège.</a:t>
            </a:r>
          </a:p>
          <a:p>
            <a:pPr marL="0" indent="0">
              <a:buNone/>
            </a:pPr>
            <a:r>
              <a:rPr lang="fr-FR" sz="3700" dirty="0"/>
              <a:t>L'enseignement artistique au cours de cette première année au collège permet une découverte générale de la discipline tant au niveau des techniques artistiques que de l'Histoire des Arts. L'objectif est de développer sa sensibilité et son esprit critique face aux œuvres mais surtout aux productions réalisées en classe. </a:t>
            </a:r>
            <a:br>
              <a:rPr lang="fr-FR" sz="3700" dirty="0"/>
            </a:br>
            <a:r>
              <a:rPr lang="fr-FR" sz="3700" dirty="0"/>
              <a:t/>
            </a:r>
            <a:br>
              <a:rPr lang="fr-FR" sz="3700" dirty="0"/>
            </a:br>
            <a:endParaRPr lang="fr-FR" sz="3700" dirty="0"/>
          </a:p>
          <a:p>
            <a:pPr marL="0" indent="0">
              <a:buNone/>
            </a:pPr>
            <a:r>
              <a:rPr lang="fr-FR" sz="3700" dirty="0"/>
              <a:t>Attention ! "être nul(le) en dessin" comme certains peuvent le penser (et c'est surement faux !) n'a rien à voir avec les arts plastiques ! </a:t>
            </a:r>
            <a:br>
              <a:rPr lang="fr-FR" sz="3700" dirty="0"/>
            </a:br>
            <a:endParaRPr lang="fr-FR" sz="3700" dirty="0"/>
          </a:p>
          <a:p>
            <a:pPr marL="0" indent="0">
              <a:buNone/>
            </a:pPr>
            <a:r>
              <a:rPr lang="fr-FR" sz="3700" dirty="0"/>
              <a:t>En effet, dans ce cours, on dessine, mais on fait également plein d'autres choses aussi importantes ! </a:t>
            </a:r>
            <a:br>
              <a:rPr lang="fr-FR" sz="3700" dirty="0"/>
            </a:br>
            <a:endParaRPr lang="fr-FR" sz="3700" dirty="0"/>
          </a:p>
          <a:p>
            <a:pPr marL="0" indent="0">
              <a:buNone/>
            </a:pPr>
            <a:r>
              <a:rPr lang="fr-FR" sz="3700" dirty="0"/>
              <a:t>On colle, on fabrique, on mélange, on assemble, on découpe, on peint, on accroche...</a:t>
            </a:r>
            <a:br>
              <a:rPr lang="fr-FR" sz="3700" dirty="0"/>
            </a:br>
            <a:endParaRPr lang="fr-FR" sz="3700" dirty="0"/>
          </a:p>
          <a:p>
            <a:pPr marL="0" indent="0">
              <a:buNone/>
            </a:pPr>
            <a:r>
              <a:rPr lang="fr-FR" sz="3700" dirty="0"/>
              <a:t>On découvre, on travaille en équipe, on se trompe, on apprend, on explique, on fait des liens... </a:t>
            </a:r>
            <a:br>
              <a:rPr lang="fr-FR" sz="3700" dirty="0"/>
            </a:br>
            <a:endParaRPr lang="fr-FR" sz="3700" dirty="0"/>
          </a:p>
          <a:p>
            <a:pPr marL="0" indent="0">
              <a:buNone/>
            </a:pPr>
            <a:r>
              <a:rPr lang="fr-FR" sz="3700" dirty="0"/>
              <a:t>On observe, on découvre, on crée, on rêve ! </a:t>
            </a:r>
            <a:br>
              <a:rPr lang="fr-FR" sz="3700" dirty="0"/>
            </a:br>
            <a:endParaRPr lang="fr-FR" sz="3700" dirty="0"/>
          </a:p>
          <a:p>
            <a:pPr marL="0" indent="0">
              <a:buNone/>
            </a:pPr>
            <a:r>
              <a:rPr lang="fr-FR" sz="3700" dirty="0"/>
              <a:t>On respecte, on partage et on s'entraide !</a:t>
            </a:r>
            <a:br>
              <a:rPr lang="fr-FR" sz="3700" dirty="0"/>
            </a:br>
            <a:endParaRPr lang="fr-FR" sz="3700" dirty="0"/>
          </a:p>
          <a:p>
            <a:pPr marL="0" indent="0">
              <a:buNone/>
            </a:pPr>
            <a:endParaRPr lang="fr-FR" sz="3700" dirty="0"/>
          </a:p>
          <a:p>
            <a:pPr marL="0" indent="0">
              <a:buNone/>
            </a:pPr>
            <a:r>
              <a:rPr lang="fr-FR" sz="3700" dirty="0"/>
              <a:t>Pour la rentrée, il vous faudra un grand cahier simple qui servira de la 6ème à la 3ème. Une pochette de feuilles blanches épaisses format A4 "type Canson". Le reste du matériel est fourni par le collège et sert à tous les élèves du collège.</a:t>
            </a:r>
          </a:p>
          <a:p>
            <a:pPr marL="0" indent="0">
              <a:buNone/>
            </a:pPr>
            <a:endParaRPr lang="fr-FR" sz="3700" dirty="0"/>
          </a:p>
          <a:p>
            <a:pPr marL="0" indent="0">
              <a:buNone/>
            </a:pPr>
            <a:r>
              <a:rPr lang="fr-FR" sz="3700" dirty="0"/>
              <a:t>à très vite,</a:t>
            </a:r>
          </a:p>
          <a:p>
            <a:pPr marL="0" indent="0">
              <a:buNone/>
            </a:pPr>
            <a:endParaRPr lang="fr-FR" dirty="0"/>
          </a:p>
        </p:txBody>
      </p:sp>
    </p:spTree>
    <p:extLst>
      <p:ext uri="{BB962C8B-B14F-4D97-AF65-F5344CB8AC3E}">
        <p14:creationId xmlns:p14="http://schemas.microsoft.com/office/powerpoint/2010/main" val="335093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11" end="11"/>
                                            </p:txEl>
                                          </p:spTgt>
                                        </p:tgtEl>
                                        <p:attrNameLst>
                                          <p:attrName>style.visibility</p:attrName>
                                        </p:attrNameLst>
                                      </p:cBhvr>
                                      <p:to>
                                        <p:strVal val="visible"/>
                                      </p:to>
                                    </p:set>
                                    <p:animEffect transition="in" filter="wipe(down)">
                                      <p:cBhvr>
                                        <p:cTn id="169" dur="580">
                                          <p:stCondLst>
                                            <p:cond delay="0"/>
                                          </p:stCondLst>
                                        </p:cTn>
                                        <p:tgtEl>
                                          <p:spTgt spid="3">
                                            <p:txEl>
                                              <p:pRg st="11" end="11"/>
                                            </p:txEl>
                                          </p:spTgt>
                                        </p:tgtEl>
                                      </p:cBhvr>
                                    </p:animEffect>
                                    <p:anim calcmode="lin" valueType="num">
                                      <p:cBhvr>
                                        <p:cTn id="17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11" end="11"/>
                                            </p:txEl>
                                          </p:spTgt>
                                        </p:tgtEl>
                                      </p:cBhvr>
                                      <p:to x="100000" y="60000"/>
                                    </p:animScale>
                                    <p:animScale>
                                      <p:cBhvr>
                                        <p:cTn id="176" dur="166" decel="50000">
                                          <p:stCondLst>
                                            <p:cond delay="676"/>
                                          </p:stCondLst>
                                        </p:cTn>
                                        <p:tgtEl>
                                          <p:spTgt spid="3">
                                            <p:txEl>
                                              <p:pRg st="11" end="11"/>
                                            </p:txEl>
                                          </p:spTgt>
                                        </p:tgtEl>
                                      </p:cBhvr>
                                      <p:to x="100000" y="100000"/>
                                    </p:animScale>
                                    <p:animScale>
                                      <p:cBhvr>
                                        <p:cTn id="177" dur="26">
                                          <p:stCondLst>
                                            <p:cond delay="1312"/>
                                          </p:stCondLst>
                                        </p:cTn>
                                        <p:tgtEl>
                                          <p:spTgt spid="3">
                                            <p:txEl>
                                              <p:pRg st="11" end="11"/>
                                            </p:txEl>
                                          </p:spTgt>
                                        </p:tgtEl>
                                      </p:cBhvr>
                                      <p:to x="100000" y="80000"/>
                                    </p:animScale>
                                    <p:animScale>
                                      <p:cBhvr>
                                        <p:cTn id="178" dur="166" decel="50000">
                                          <p:stCondLst>
                                            <p:cond delay="1338"/>
                                          </p:stCondLst>
                                        </p:cTn>
                                        <p:tgtEl>
                                          <p:spTgt spid="3">
                                            <p:txEl>
                                              <p:pRg st="11" end="11"/>
                                            </p:txEl>
                                          </p:spTgt>
                                        </p:tgtEl>
                                      </p:cBhvr>
                                      <p:to x="100000" y="100000"/>
                                    </p:animScale>
                                    <p:animScale>
                                      <p:cBhvr>
                                        <p:cTn id="179" dur="26">
                                          <p:stCondLst>
                                            <p:cond delay="1642"/>
                                          </p:stCondLst>
                                        </p:cTn>
                                        <p:tgtEl>
                                          <p:spTgt spid="3">
                                            <p:txEl>
                                              <p:pRg st="11" end="11"/>
                                            </p:txEl>
                                          </p:spTgt>
                                        </p:tgtEl>
                                      </p:cBhvr>
                                      <p:to x="100000" y="90000"/>
                                    </p:animScale>
                                    <p:animScale>
                                      <p:cBhvr>
                                        <p:cTn id="180" dur="166" decel="50000">
                                          <p:stCondLst>
                                            <p:cond delay="1668"/>
                                          </p:stCondLst>
                                        </p:cTn>
                                        <p:tgtEl>
                                          <p:spTgt spid="3">
                                            <p:txEl>
                                              <p:pRg st="11" end="11"/>
                                            </p:txEl>
                                          </p:spTgt>
                                        </p:tgtEl>
                                      </p:cBhvr>
                                      <p:to x="100000" y="100000"/>
                                    </p:animScale>
                                    <p:animScale>
                                      <p:cBhvr>
                                        <p:cTn id="181" dur="26">
                                          <p:stCondLst>
                                            <p:cond delay="1808"/>
                                          </p:stCondLst>
                                        </p:cTn>
                                        <p:tgtEl>
                                          <p:spTgt spid="3">
                                            <p:txEl>
                                              <p:pRg st="11" end="11"/>
                                            </p:txEl>
                                          </p:spTgt>
                                        </p:tgtEl>
                                      </p:cBhvr>
                                      <p:to x="100000" y="95000"/>
                                    </p:animScale>
                                    <p:animScale>
                                      <p:cBhvr>
                                        <p:cTn id="182" dur="166" decel="50000">
                                          <p:stCondLst>
                                            <p:cond delay="1834"/>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Histoire-Géo</a:t>
            </a:r>
            <a:endParaRPr lang="fr-FR" dirty="0"/>
          </a:p>
        </p:txBody>
      </p:sp>
      <p:sp>
        <p:nvSpPr>
          <p:cNvPr id="3" name="Espace réservé du contenu 2"/>
          <p:cNvSpPr>
            <a:spLocks noGrp="1"/>
          </p:cNvSpPr>
          <p:nvPr>
            <p:ph idx="1"/>
          </p:nvPr>
        </p:nvSpPr>
        <p:spPr>
          <a:xfrm>
            <a:off x="467544" y="1600200"/>
            <a:ext cx="8219256" cy="4781127"/>
          </a:xfrm>
        </p:spPr>
        <p:txBody>
          <a:bodyPr>
            <a:normAutofit fontScale="55000" lnSpcReduction="20000"/>
          </a:bodyPr>
          <a:lstStyle/>
          <a:p>
            <a:pPr marL="0" indent="0">
              <a:buNone/>
            </a:pPr>
            <a:endParaRPr lang="fr-FR" dirty="0"/>
          </a:p>
          <a:p>
            <a:pPr marL="0" indent="0">
              <a:buNone/>
            </a:pPr>
            <a:r>
              <a:rPr lang="fr-FR" u="sng" dirty="0"/>
              <a:t>Programme :</a:t>
            </a:r>
            <a:endParaRPr lang="fr-FR" dirty="0"/>
          </a:p>
          <a:p>
            <a:pPr marL="0" indent="0" algn="just">
              <a:buNone/>
            </a:pPr>
            <a:r>
              <a:rPr lang="fr-FR" dirty="0"/>
              <a:t>En histoire on étudie les débuts de l’humanité et la naissance de l’agriculture, puis on passe à l’étude des grandes civilisations de l’antiquité (Mésopotamie, Egypte, Grèce, Rome). En fin d’année on étudie la naissance de deux grandes religions, le judaïsme et le christianisme.</a:t>
            </a:r>
          </a:p>
          <a:p>
            <a:pPr marL="0" indent="0" algn="just">
              <a:buNone/>
            </a:pPr>
            <a:r>
              <a:rPr lang="fr-FR" dirty="0"/>
              <a:t>En géographie le programme est consacré au monde et aux différentes manières de le peupler par les hommes. On étudie ainsi les villes, les espaces ruraux, les espaces faiblement peuplés et les littoraux.</a:t>
            </a:r>
          </a:p>
          <a:p>
            <a:pPr marL="0" indent="0" algn="just">
              <a:buNone/>
            </a:pPr>
            <a:r>
              <a:rPr lang="fr-FR" dirty="0"/>
              <a:t>En EMC on commence l’apprentissage de la citoyenneté en étudiant le fonctionnement du collège et on a aussi un chapitre sur l’enfant, son identité, ses droits et ses devoirs.</a:t>
            </a:r>
          </a:p>
          <a:p>
            <a:pPr marL="0" indent="0">
              <a:buNone/>
            </a:pPr>
            <a:endParaRPr lang="fr-FR" dirty="0"/>
          </a:p>
          <a:p>
            <a:pPr marL="0" indent="0">
              <a:buNone/>
            </a:pPr>
            <a:r>
              <a:rPr lang="fr-FR" u="sng" dirty="0"/>
              <a:t>Travail :</a:t>
            </a:r>
            <a:endParaRPr lang="fr-FR" dirty="0"/>
          </a:p>
          <a:p>
            <a:pPr marL="0" indent="0" algn="just">
              <a:buNone/>
            </a:pPr>
            <a:r>
              <a:rPr lang="fr-FR" dirty="0"/>
              <a:t>Il y a peu de travail écrit à la maison et quand il y en a il s’agit de finir des exercices ou de recopier quelques lignes dans le cahier. L’essentiel du travail réside dans l’apprentissage régulier de la leçon. Il y a des évaluations régulièrement pour vérifier l’acquisition des connaissances et il peut aussi y avoir des travaux à faire à la maison pour les rendre mais ces travaux sont systématiquement commencés en classe.</a:t>
            </a:r>
          </a:p>
          <a:p>
            <a:pPr marL="0" indent="0">
              <a:buNone/>
            </a:pPr>
            <a:endParaRPr lang="fr-FR" dirty="0"/>
          </a:p>
        </p:txBody>
      </p:sp>
    </p:spTree>
    <p:extLst>
      <p:ext uri="{BB962C8B-B14F-4D97-AF65-F5344CB8AC3E}">
        <p14:creationId xmlns:p14="http://schemas.microsoft.com/office/powerpoint/2010/main" val="179324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Horaires</a:t>
            </a:r>
            <a:endParaRPr lang="fr-FR" dirty="0"/>
          </a:p>
        </p:txBody>
      </p:sp>
      <p:sp>
        <p:nvSpPr>
          <p:cNvPr id="3" name="Espace réservé du contenu 2"/>
          <p:cNvSpPr>
            <a:spLocks noGrp="1"/>
          </p:cNvSpPr>
          <p:nvPr>
            <p:ph idx="1"/>
          </p:nvPr>
        </p:nvSpPr>
        <p:spPr>
          <a:xfrm>
            <a:off x="467544" y="1772816"/>
            <a:ext cx="8229600" cy="4320480"/>
          </a:xfrm>
        </p:spPr>
        <p:txBody>
          <a:bodyPr>
            <a:normAutofit/>
          </a:bodyPr>
          <a:lstStyle/>
          <a:p>
            <a:r>
              <a:rPr lang="fr-FR" dirty="0" smtClean="0"/>
              <a:t>Le collège ouvre ses portes à 7h35, les élèves devront être présents à 7h55 pour se mettre en rang avant de rentrer en cours et à la fin de chaque récréation</a:t>
            </a:r>
          </a:p>
          <a:p>
            <a:pPr marL="0" indent="0">
              <a:buNone/>
            </a:pPr>
            <a:endParaRPr lang="fr-FR" dirty="0"/>
          </a:p>
          <a:p>
            <a:r>
              <a:rPr lang="fr-FR" dirty="0" smtClean="0"/>
              <a:t>Les cours ont lieu jusqu’à 16h30</a:t>
            </a:r>
            <a:endParaRPr lang="fr-FR" dirty="0"/>
          </a:p>
        </p:txBody>
      </p:sp>
    </p:spTree>
    <p:extLst>
      <p:ext uri="{BB962C8B-B14F-4D97-AF65-F5344CB8AC3E}">
        <p14:creationId xmlns:p14="http://schemas.microsoft.com/office/powerpoint/2010/main" val="352465093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smtClean="0"/>
              <a:t>SVT</a:t>
            </a:r>
            <a:endParaRPr lang="fr-FR" dirty="0"/>
          </a:p>
        </p:txBody>
      </p:sp>
      <p:sp>
        <p:nvSpPr>
          <p:cNvPr id="3" name="Espace réservé du contenu 2"/>
          <p:cNvSpPr>
            <a:spLocks noGrp="1"/>
          </p:cNvSpPr>
          <p:nvPr>
            <p:ph idx="1"/>
          </p:nvPr>
        </p:nvSpPr>
        <p:spPr>
          <a:xfrm>
            <a:off x="457200" y="1196752"/>
            <a:ext cx="8229600" cy="4929411"/>
          </a:xfrm>
        </p:spPr>
        <p:txBody>
          <a:bodyPr>
            <a:normAutofit fontScale="62500" lnSpcReduction="20000"/>
          </a:bodyPr>
          <a:lstStyle/>
          <a:p>
            <a:pPr marL="0" indent="0" algn="just">
              <a:buNone/>
            </a:pPr>
            <a:r>
              <a:rPr lang="fr-FR" dirty="0"/>
              <a:t>Les SVT constituent une nouvelle matière dont les thèmes abordés sont très variés.</a:t>
            </a:r>
          </a:p>
          <a:p>
            <a:pPr marL="0" indent="0" algn="just">
              <a:buNone/>
            </a:pPr>
            <a:r>
              <a:rPr lang="fr-FR" dirty="0"/>
              <a:t>Les 6</a:t>
            </a:r>
            <a:r>
              <a:rPr lang="fr-FR" baseline="30000" dirty="0"/>
              <a:t>èmes</a:t>
            </a:r>
            <a:r>
              <a:rPr lang="fr-FR" dirty="0"/>
              <a:t> seront ravis de découvrir le matériel scientifique</a:t>
            </a:r>
            <a:r>
              <a:rPr lang="fr-FR" b="1" dirty="0"/>
              <a:t> </a:t>
            </a:r>
            <a:r>
              <a:rPr lang="fr-FR" dirty="0"/>
              <a:t>(microscope, loupe binoculaire) et une nouvelle méthode de travail</a:t>
            </a:r>
            <a:r>
              <a:rPr lang="fr-FR" b="1" dirty="0"/>
              <a:t>,</a:t>
            </a:r>
            <a:r>
              <a:rPr lang="fr-FR" dirty="0"/>
              <a:t> la </a:t>
            </a:r>
            <a:r>
              <a:rPr lang="fr-FR" b="1" dirty="0"/>
              <a:t>démarche scientifique</a:t>
            </a:r>
            <a:r>
              <a:rPr lang="fr-FR" dirty="0"/>
              <a:t>, qui tient compte de leur idées sur un problème donné.</a:t>
            </a:r>
          </a:p>
          <a:p>
            <a:pPr marL="0" indent="0" algn="just">
              <a:buNone/>
            </a:pPr>
            <a:r>
              <a:rPr lang="fr-FR" dirty="0"/>
              <a:t>L’enseignement de SVT est intégré, en 6ème, avec la Technologie et la Physique-Chimie dans un enseignement de « Sciences ».</a:t>
            </a:r>
          </a:p>
          <a:p>
            <a:pPr marL="0" indent="0">
              <a:buNone/>
            </a:pPr>
            <a:r>
              <a:rPr lang="fr-FR" dirty="0"/>
              <a:t>4 heures par semaine y sont consacrées et sont reparties en :</a:t>
            </a:r>
          </a:p>
          <a:p>
            <a:pPr marL="0" lvl="0" indent="0">
              <a:buNone/>
            </a:pPr>
            <a:r>
              <a:rPr lang="fr-FR" dirty="0"/>
              <a:t>1h30 de SVT</a:t>
            </a:r>
          </a:p>
          <a:p>
            <a:pPr marL="0" lvl="0" indent="0">
              <a:buNone/>
            </a:pPr>
            <a:r>
              <a:rPr lang="fr-FR" dirty="0"/>
              <a:t>1h30 de Technologie</a:t>
            </a:r>
          </a:p>
          <a:p>
            <a:pPr marL="0" lvl="0" indent="0">
              <a:buNone/>
            </a:pPr>
            <a:r>
              <a:rPr lang="fr-FR" dirty="0"/>
              <a:t>1h de Physique-Chimie</a:t>
            </a:r>
          </a:p>
          <a:p>
            <a:pPr marL="0" indent="0" algn="just">
              <a:buNone/>
            </a:pPr>
            <a:r>
              <a:rPr lang="fr-FR" dirty="0"/>
              <a:t>Le programme de sciences est constitué de quatre thèmes dont deux concernent les SVT plus particulièrement :</a:t>
            </a:r>
          </a:p>
          <a:p>
            <a:pPr marL="0" lvl="0" indent="0">
              <a:buNone/>
            </a:pPr>
            <a:r>
              <a:rPr lang="fr-FR" dirty="0"/>
              <a:t>Thème 1 : Matière, mouvement, énergie, information.</a:t>
            </a:r>
          </a:p>
          <a:p>
            <a:pPr marL="0" lvl="0" indent="0">
              <a:buNone/>
            </a:pPr>
            <a:r>
              <a:rPr lang="fr-FR" b="1" dirty="0"/>
              <a:t>Thème 2 : Le vivant, sa diversité et les fonctions qui le caractérisent.</a:t>
            </a:r>
            <a:endParaRPr lang="fr-FR" dirty="0"/>
          </a:p>
          <a:p>
            <a:pPr marL="0" lvl="0" indent="0">
              <a:buNone/>
            </a:pPr>
            <a:r>
              <a:rPr lang="fr-FR" dirty="0"/>
              <a:t>Thème 3 : Matériaux et objets techniques.</a:t>
            </a:r>
          </a:p>
          <a:p>
            <a:pPr marL="0" lvl="0" indent="0">
              <a:buNone/>
            </a:pPr>
            <a:r>
              <a:rPr lang="fr-FR" b="1" dirty="0"/>
              <a:t>Thème 4 : La planète Terre. Les êtres vivants dans leur environnement.</a:t>
            </a:r>
            <a:endParaRPr lang="fr-FR" dirty="0"/>
          </a:p>
          <a:p>
            <a:pPr marL="0" indent="0" algn="just">
              <a:buNone/>
            </a:pPr>
            <a:endParaRPr lang="fr-FR" dirty="0"/>
          </a:p>
        </p:txBody>
      </p:sp>
    </p:spTree>
    <p:extLst>
      <p:ext uri="{BB962C8B-B14F-4D97-AF65-F5344CB8AC3E}">
        <p14:creationId xmlns:p14="http://schemas.microsoft.com/office/powerpoint/2010/main" val="226287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Sciences physiques</a:t>
            </a:r>
            <a:endParaRPr lang="fr-FR" dirty="0"/>
          </a:p>
        </p:txBody>
      </p:sp>
      <p:sp>
        <p:nvSpPr>
          <p:cNvPr id="3" name="Espace réservé du contenu 2"/>
          <p:cNvSpPr>
            <a:spLocks noGrp="1"/>
          </p:cNvSpPr>
          <p:nvPr>
            <p:ph idx="1"/>
          </p:nvPr>
        </p:nvSpPr>
        <p:spPr/>
        <p:txBody>
          <a:bodyPr/>
          <a:lstStyle/>
          <a:p>
            <a:pPr marL="0" indent="0">
              <a:buNone/>
            </a:pPr>
            <a:r>
              <a:rPr lang="fr-FR" dirty="0" smtClean="0"/>
              <a:t>Les élèves apprennent en manipulant,</a:t>
            </a:r>
            <a:r>
              <a:rPr lang="fr-FR" dirty="0"/>
              <a:t> </a:t>
            </a:r>
            <a:r>
              <a:rPr lang="fr-FR" dirty="0" smtClean="0"/>
              <a:t>par le jeu et aussi en travail avec d’autres discipline : technologie, cdi, mathématiques et aussi qui sont les grands scientifiques,</a:t>
            </a:r>
          </a:p>
          <a:p>
            <a:pPr marL="0" indent="0">
              <a:buNone/>
            </a:pPr>
            <a:endParaRPr lang="fr-FR" dirty="0"/>
          </a:p>
          <a:p>
            <a:pPr marL="0" indent="0">
              <a:buNone/>
            </a:pPr>
            <a:endParaRPr lang="fr-FR" dirty="0" smtClean="0"/>
          </a:p>
        </p:txBody>
      </p:sp>
    </p:spTree>
    <p:extLst>
      <p:ext uri="{BB962C8B-B14F-4D97-AF65-F5344CB8AC3E}">
        <p14:creationId xmlns:p14="http://schemas.microsoft.com/office/powerpoint/2010/main" val="306724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Musique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Tous les collégiens ont dans leur cursus une heure d'éducation musicale par semaine.</a:t>
            </a:r>
          </a:p>
          <a:p>
            <a:r>
              <a:rPr lang="fr-FR" dirty="0"/>
              <a:t>Deux activités reliées : percevoir et produire.</a:t>
            </a:r>
          </a:p>
          <a:p>
            <a:r>
              <a:rPr lang="fr-FR" b="1" u="sng" dirty="0"/>
              <a:t>Percevoir </a:t>
            </a:r>
            <a:r>
              <a:rPr lang="fr-FR" dirty="0"/>
              <a:t>: écouter et apprendre les notions reliées à des œuvres au travers des époques et de tous pays.</a:t>
            </a:r>
          </a:p>
          <a:p>
            <a:r>
              <a:rPr lang="fr-FR" b="1" u="sng" dirty="0"/>
              <a:t>Produire</a:t>
            </a:r>
            <a:r>
              <a:rPr lang="fr-FR" dirty="0"/>
              <a:t> : apprendre à utiliser sa voix, mais aussi son corps, des instruments, des outils de création.</a:t>
            </a:r>
          </a:p>
          <a:p>
            <a:r>
              <a:rPr lang="fr-FR" b="1" u="sng" dirty="0"/>
              <a:t>Attentes</a:t>
            </a:r>
            <a:r>
              <a:rPr lang="fr-FR" dirty="0"/>
              <a:t> : revoir chaque semaine ce qui a été travaillé en cours, s'investir et être curieux.</a:t>
            </a:r>
          </a:p>
          <a:p>
            <a:pPr marL="0" indent="0">
              <a:buNone/>
            </a:pPr>
            <a:endParaRPr lang="fr-FR" dirty="0"/>
          </a:p>
        </p:txBody>
      </p:sp>
    </p:spTree>
    <p:extLst>
      <p:ext uri="{BB962C8B-B14F-4D97-AF65-F5344CB8AC3E}">
        <p14:creationId xmlns:p14="http://schemas.microsoft.com/office/powerpoint/2010/main" val="3419423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Anglais</a:t>
            </a:r>
            <a:endParaRPr lang="fr-FR" dirty="0"/>
          </a:p>
        </p:txBody>
      </p:sp>
      <p:sp>
        <p:nvSpPr>
          <p:cNvPr id="3" name="Espace réservé du contenu 2"/>
          <p:cNvSpPr>
            <a:spLocks noGrp="1"/>
          </p:cNvSpPr>
          <p:nvPr>
            <p:ph idx="1"/>
          </p:nvPr>
        </p:nvSpPr>
        <p:spPr/>
        <p:txBody>
          <a:bodyPr/>
          <a:lstStyle/>
          <a:p>
            <a:pPr marL="0" indent="0">
              <a:buNone/>
            </a:pPr>
            <a:r>
              <a:rPr lang="fr-FR" dirty="0" smtClean="0"/>
              <a:t>Les élèves de 6</a:t>
            </a:r>
            <a:r>
              <a:rPr lang="fr-FR" baseline="30000" dirty="0" smtClean="0"/>
              <a:t>e</a:t>
            </a:r>
            <a:r>
              <a:rPr lang="fr-FR" dirty="0" smtClean="0"/>
              <a:t> auront 4 heures de découverte de l’anglais par semaine</a:t>
            </a:r>
          </a:p>
          <a:p>
            <a:pPr marL="0" indent="0">
              <a:buNone/>
            </a:pPr>
            <a:endParaRPr lang="fr-FR" dirty="0"/>
          </a:p>
          <a:p>
            <a:pPr marL="0" indent="0">
              <a:buNone/>
            </a:pPr>
            <a:r>
              <a:rPr lang="fr-FR" dirty="0" smtClean="0"/>
              <a:t>En 6</a:t>
            </a:r>
            <a:r>
              <a:rPr lang="fr-FR" baseline="30000" dirty="0" smtClean="0"/>
              <a:t>e</a:t>
            </a:r>
            <a:r>
              <a:rPr lang="fr-FR" dirty="0" smtClean="0"/>
              <a:t> il s’agit principalement de reprendre les bases et les approfondir,</a:t>
            </a:r>
          </a:p>
          <a:p>
            <a:pPr marL="0" indent="0">
              <a:buNone/>
            </a:pPr>
            <a:endParaRPr lang="fr-FR" dirty="0"/>
          </a:p>
          <a:p>
            <a:pPr marL="0" indent="0">
              <a:buNone/>
            </a:pPr>
            <a:r>
              <a:rPr lang="fr-FR" dirty="0" smtClean="0"/>
              <a:t>Les cours sont ludiques basés sur des documents visuels et sonores,</a:t>
            </a:r>
          </a:p>
        </p:txBody>
      </p:sp>
    </p:spTree>
    <p:extLst>
      <p:ext uri="{BB962C8B-B14F-4D97-AF65-F5344CB8AC3E}">
        <p14:creationId xmlns:p14="http://schemas.microsoft.com/office/powerpoint/2010/main" val="950884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Mathematiques</a:t>
            </a:r>
            <a:endParaRPr lang="fr-FR" dirty="0"/>
          </a:p>
        </p:txBody>
      </p:sp>
      <p:sp>
        <p:nvSpPr>
          <p:cNvPr id="3" name="Espace réservé du contenu 2"/>
          <p:cNvSpPr>
            <a:spLocks noGrp="1"/>
          </p:cNvSpPr>
          <p:nvPr>
            <p:ph idx="1"/>
          </p:nvPr>
        </p:nvSpPr>
        <p:spPr/>
        <p:txBody>
          <a:bodyPr>
            <a:normAutofit fontScale="55000" lnSpcReduction="20000"/>
          </a:bodyPr>
          <a:lstStyle/>
          <a:p>
            <a:pPr marL="0" indent="0">
              <a:buNone/>
            </a:pPr>
            <a:r>
              <a:rPr lang="fr-FR" dirty="0"/>
              <a:t>En 6ème, il y a 4h30 de mathématiques par semaine : 3h30 en classe entière et 1h en groupe</a:t>
            </a:r>
            <a:r>
              <a:rPr lang="fr-FR" dirty="0" smtClean="0"/>
              <a:t>.</a:t>
            </a:r>
          </a:p>
          <a:p>
            <a:pPr marL="0" indent="0">
              <a:buNone/>
            </a:pPr>
            <a:endParaRPr lang="fr-FR" dirty="0"/>
          </a:p>
          <a:p>
            <a:pPr marL="0" indent="0">
              <a:buNone/>
            </a:pPr>
            <a:r>
              <a:rPr lang="fr-FR" dirty="0"/>
              <a:t>Nous reprendrons beaucoup de notions déjà travaillées en CM1 et CM2 (les nombres, les opérations, les fractions, la proportionnalité, les figures géométriques, les angles, la symétrie axiale, les périmètres, les aires, les volumes, ...), nous les approfondirons et nous en découvrirons aussi des nouvelles (utilisation du rapporteur pour mesurer un angle, ...).</a:t>
            </a:r>
          </a:p>
          <a:p>
            <a:pPr marL="0" indent="0">
              <a:buNone/>
            </a:pPr>
            <a:r>
              <a:rPr lang="fr-FR" dirty="0"/>
              <a:t>Des activités en salle informatique seront aussi proposées pour découvrir un logiciel de géométrie (</a:t>
            </a:r>
            <a:r>
              <a:rPr lang="fr-FR" dirty="0" err="1"/>
              <a:t>Géogébra</a:t>
            </a:r>
            <a:r>
              <a:rPr lang="fr-FR" dirty="0"/>
              <a:t>), le tableur (pour faire des calculs) et aussi pour débuter la programmation avec le logiciel scratch.</a:t>
            </a:r>
            <a:br>
              <a:rPr lang="fr-FR" dirty="0"/>
            </a:br>
            <a:endParaRPr lang="fr-FR" dirty="0"/>
          </a:p>
          <a:p>
            <a:pPr marL="0" indent="0">
              <a:buNone/>
            </a:pPr>
            <a:r>
              <a:rPr lang="fr-FR" dirty="0"/>
              <a:t>Différents types de travaux vous seront demandés aussi bien en classe qu'à la maison (problèmes, constructions, défis, énigmes, ...). Pour bien les réussir, il sera important d'avoir son matériel, d'être à l'écoute et de bien participer en classe et surtout d'être curieux  </a:t>
            </a:r>
            <a:r>
              <a:rPr lang="fr-FR" dirty="0" smtClean="0"/>
              <a:t>!</a:t>
            </a:r>
          </a:p>
          <a:p>
            <a:pPr marL="0" indent="0">
              <a:buNone/>
            </a:pPr>
            <a:endParaRPr lang="fr-FR" dirty="0"/>
          </a:p>
          <a:p>
            <a:pPr marL="0" indent="0">
              <a:buNone/>
            </a:pPr>
            <a:r>
              <a:rPr lang="fr-FR" dirty="0"/>
              <a:t>Tout cela vous sera expliqué en détail à la rentrée</a:t>
            </a:r>
          </a:p>
        </p:txBody>
      </p:sp>
    </p:spTree>
    <p:extLst>
      <p:ext uri="{BB962C8B-B14F-4D97-AF65-F5344CB8AC3E}">
        <p14:creationId xmlns:p14="http://schemas.microsoft.com/office/powerpoint/2010/main" val="214115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dirty="0" smtClean="0"/>
              <a:t>Français</a:t>
            </a:r>
            <a:endParaRPr lang="fr-FR" dirty="0"/>
          </a:p>
        </p:txBody>
      </p:sp>
      <p:sp>
        <p:nvSpPr>
          <p:cNvPr id="3" name="Espace réservé du contenu 2"/>
          <p:cNvSpPr>
            <a:spLocks noGrp="1"/>
          </p:cNvSpPr>
          <p:nvPr>
            <p:ph idx="1"/>
          </p:nvPr>
        </p:nvSpPr>
        <p:spPr>
          <a:xfrm>
            <a:off x="457200" y="1196752"/>
            <a:ext cx="8229600" cy="5472607"/>
          </a:xfrm>
        </p:spPr>
        <p:txBody>
          <a:bodyPr>
            <a:normAutofit fontScale="32500" lnSpcReduction="20000"/>
          </a:bodyPr>
          <a:lstStyle/>
          <a:p>
            <a:pPr marL="0" indent="0">
              <a:buNone/>
            </a:pPr>
            <a:r>
              <a:rPr lang="fr-FR" sz="3700" dirty="0"/>
              <a:t>La classe de 6</a:t>
            </a:r>
            <a:r>
              <a:rPr lang="fr-FR" sz="3700" baseline="30000" dirty="0"/>
              <a:t>e</a:t>
            </a:r>
            <a:r>
              <a:rPr lang="fr-FR" sz="3700" dirty="0"/>
              <a:t> est la dernière année du cycle 3 après les classes de CM1 et CM2.</a:t>
            </a:r>
          </a:p>
          <a:p>
            <a:pPr marL="0" indent="0">
              <a:buNone/>
            </a:pPr>
            <a:r>
              <a:rPr lang="fr-FR" sz="3700" dirty="0"/>
              <a:t>En cela, elle doit permettre d’assurer à tous les élèves une autonomie suffisante en lecture et en écriture pour aborder le cycle 4 avec les acquis nécessaires à la poursuite de la scolarité.</a:t>
            </a:r>
          </a:p>
          <a:p>
            <a:pPr marL="0" indent="0">
              <a:buNone/>
            </a:pPr>
            <a:endParaRPr lang="fr-FR" sz="3700" dirty="0"/>
          </a:p>
          <a:p>
            <a:pPr marL="0" indent="0">
              <a:buNone/>
            </a:pPr>
            <a:r>
              <a:rPr lang="fr-FR" sz="3700" b="1" u="sng" dirty="0"/>
              <a:t>Les compétences travaillées</a:t>
            </a:r>
            <a:endParaRPr lang="fr-FR" sz="3700" dirty="0"/>
          </a:p>
          <a:p>
            <a:pPr marL="0" indent="0">
              <a:buNone/>
            </a:pPr>
            <a:r>
              <a:rPr lang="fr-FR" sz="3700" b="1" dirty="0"/>
              <a:t>Langage oral</a:t>
            </a:r>
            <a:endParaRPr lang="fr-FR" sz="3700" dirty="0"/>
          </a:p>
          <a:p>
            <a:r>
              <a:rPr lang="fr-FR" sz="3700" dirty="0"/>
              <a:t>Écouter pour comprendre un message oral, un propos, un discours, un texte lu</a:t>
            </a:r>
          </a:p>
          <a:p>
            <a:r>
              <a:rPr lang="fr-FR" sz="3700" dirty="0"/>
              <a:t>Parler en prenant en compte son auditoire</a:t>
            </a:r>
          </a:p>
          <a:p>
            <a:r>
              <a:rPr lang="fr-FR" sz="3700" dirty="0"/>
              <a:t>Participer à des échanges dans des situations diverses</a:t>
            </a:r>
          </a:p>
          <a:p>
            <a:r>
              <a:rPr lang="fr-FR" sz="3700" dirty="0"/>
              <a:t>Adopter une attitude critique par rapport à son propos</a:t>
            </a:r>
          </a:p>
          <a:p>
            <a:pPr marL="0" indent="0">
              <a:buNone/>
            </a:pPr>
            <a:r>
              <a:rPr lang="fr-FR" sz="3700" b="1" dirty="0"/>
              <a:t>Lecture et compréhension de l'écrit</a:t>
            </a:r>
            <a:endParaRPr lang="fr-FR" sz="3700" dirty="0"/>
          </a:p>
          <a:p>
            <a:r>
              <a:rPr lang="fr-FR" sz="3700" dirty="0"/>
              <a:t>Lire avec fluidité</a:t>
            </a:r>
          </a:p>
          <a:p>
            <a:r>
              <a:rPr lang="fr-FR" sz="3700" dirty="0"/>
              <a:t>Comprendre un texte littéraire et se l'approprier</a:t>
            </a:r>
          </a:p>
          <a:p>
            <a:r>
              <a:rPr lang="fr-FR" sz="3700" dirty="0"/>
              <a:t>Comprendre des textes, des documents et des images et les interpréter</a:t>
            </a:r>
          </a:p>
          <a:p>
            <a:r>
              <a:rPr lang="fr-FR" sz="3700" dirty="0"/>
              <a:t>Contrôler sa compréhension et devenir un lecteur autonome</a:t>
            </a:r>
          </a:p>
          <a:p>
            <a:pPr marL="0" indent="0">
              <a:buNone/>
            </a:pPr>
            <a:r>
              <a:rPr lang="fr-FR" sz="3700" b="1" dirty="0"/>
              <a:t>Étude de la langue</a:t>
            </a:r>
            <a:endParaRPr lang="fr-FR" sz="3700" dirty="0"/>
          </a:p>
          <a:p>
            <a:r>
              <a:rPr lang="fr-FR" sz="3700" dirty="0"/>
              <a:t>Maîtriser les relations entre l'oral et l'écrit</a:t>
            </a:r>
          </a:p>
          <a:p>
            <a:r>
              <a:rPr lang="fr-FR" sz="3700" dirty="0"/>
              <a:t>Identifier les constituants d'une phrase simple</a:t>
            </a:r>
          </a:p>
          <a:p>
            <a:r>
              <a:rPr lang="fr-FR" sz="3700" dirty="0"/>
              <a:t>Se repérer dans la phrase complexe</a:t>
            </a:r>
          </a:p>
          <a:p>
            <a:r>
              <a:rPr lang="fr-FR" sz="3700" dirty="0"/>
              <a:t>Acquérir l'orthographe grammaticale</a:t>
            </a:r>
          </a:p>
          <a:p>
            <a:r>
              <a:rPr lang="fr-FR" sz="3700" dirty="0"/>
              <a:t>Enrichir le lexique</a:t>
            </a:r>
          </a:p>
          <a:p>
            <a:r>
              <a:rPr lang="fr-FR" sz="3700" dirty="0"/>
              <a:t>Acquérir l'orthographe lexicale</a:t>
            </a:r>
          </a:p>
          <a:p>
            <a:pPr marL="0" indent="0">
              <a:buNone/>
            </a:pPr>
            <a:endParaRPr lang="fr-FR" sz="3700" dirty="0"/>
          </a:p>
          <a:p>
            <a:pPr marL="0" indent="0">
              <a:buNone/>
            </a:pPr>
            <a:r>
              <a:rPr lang="fr-FR" sz="3700" b="1" u="sng" dirty="0"/>
              <a:t>Culture littéraire et artistique</a:t>
            </a:r>
            <a:endParaRPr lang="fr-FR" sz="3700" dirty="0"/>
          </a:p>
          <a:p>
            <a:pPr marL="0" indent="0">
              <a:buNone/>
            </a:pPr>
            <a:r>
              <a:rPr lang="fr-FR" sz="3700" dirty="0"/>
              <a:t>Au cycle 3, les choix de lecture et les activités d’écriture et d’oral qui leur sont liées sont organisés à partir de grandes entrées qui mettent en lumière les finalités de l’enseignement :</a:t>
            </a:r>
          </a:p>
          <a:p>
            <a:pPr marL="0" lvl="0" indent="0">
              <a:buNone/>
            </a:pPr>
            <a:r>
              <a:rPr lang="fr-FR" sz="3700" dirty="0"/>
              <a:t>Le monstre aux limites de l'humain</a:t>
            </a:r>
          </a:p>
          <a:p>
            <a:pPr marL="0" lvl="0" indent="0">
              <a:buNone/>
            </a:pPr>
            <a:r>
              <a:rPr lang="fr-FR" sz="3700" dirty="0"/>
              <a:t>Récits d'aventures</a:t>
            </a:r>
          </a:p>
          <a:p>
            <a:pPr marL="0" lvl="0" indent="0">
              <a:buNone/>
            </a:pPr>
            <a:r>
              <a:rPr lang="fr-FR" sz="3700" dirty="0"/>
              <a:t>Récits de création ; créations poétiques</a:t>
            </a:r>
          </a:p>
          <a:p>
            <a:pPr marL="0" lvl="0" indent="0">
              <a:buNone/>
            </a:pPr>
            <a:r>
              <a:rPr lang="fr-FR" sz="3700" dirty="0"/>
              <a:t>Résister au plus fort : ruses, mensonges et masques</a:t>
            </a:r>
          </a:p>
          <a:p>
            <a:pPr marL="0" indent="0">
              <a:buNone/>
            </a:pPr>
            <a:endParaRPr lang="fr-FR" dirty="0"/>
          </a:p>
        </p:txBody>
      </p:sp>
    </p:spTree>
    <p:extLst>
      <p:ext uri="{BB962C8B-B14F-4D97-AF65-F5344CB8AC3E}">
        <p14:creationId xmlns:p14="http://schemas.microsoft.com/office/powerpoint/2010/main" val="38329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5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500"/>
                                        <p:tgtEl>
                                          <p:spTgt spid="3">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5" end="15"/>
                                            </p:txEl>
                                          </p:spTgt>
                                        </p:tgtEl>
                                        <p:attrNameLst>
                                          <p:attrName>style.visibility</p:attrName>
                                        </p:attrNameLst>
                                      </p:cBhvr>
                                      <p:to>
                                        <p:strVal val="visible"/>
                                      </p:to>
                                    </p:set>
                                    <p:animEffect transition="in" filter="fade">
                                      <p:cBhvr>
                                        <p:cTn id="77" dur="500"/>
                                        <p:tgtEl>
                                          <p:spTgt spid="3">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500"/>
                                        <p:tgtEl>
                                          <p:spTgt spid="3">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
                                            <p:txEl>
                                              <p:pRg st="17" end="17"/>
                                            </p:txEl>
                                          </p:spTgt>
                                        </p:tgtEl>
                                        <p:attrNameLst>
                                          <p:attrName>style.visibility</p:attrName>
                                        </p:attrNameLst>
                                      </p:cBhvr>
                                      <p:to>
                                        <p:strVal val="visible"/>
                                      </p:to>
                                    </p:set>
                                    <p:animEffect transition="in" filter="fade">
                                      <p:cBhvr>
                                        <p:cTn id="87" dur="500"/>
                                        <p:tgtEl>
                                          <p:spTgt spid="3">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xEl>
                                              <p:pRg st="18" end="18"/>
                                            </p:txEl>
                                          </p:spTgt>
                                        </p:tgtEl>
                                        <p:attrNameLst>
                                          <p:attrName>style.visibility</p:attrName>
                                        </p:attrNameLst>
                                      </p:cBhvr>
                                      <p:to>
                                        <p:strVal val="visible"/>
                                      </p:to>
                                    </p:set>
                                    <p:animEffect transition="in" filter="fade">
                                      <p:cBhvr>
                                        <p:cTn id="92" dur="500"/>
                                        <p:tgtEl>
                                          <p:spTgt spid="3">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xEl>
                                              <p:pRg st="19" end="19"/>
                                            </p:txEl>
                                          </p:spTgt>
                                        </p:tgtEl>
                                        <p:attrNameLst>
                                          <p:attrName>style.visibility</p:attrName>
                                        </p:attrNameLst>
                                      </p:cBhvr>
                                      <p:to>
                                        <p:strVal val="visible"/>
                                      </p:to>
                                    </p:set>
                                    <p:animEffect transition="in" filter="fade">
                                      <p:cBhvr>
                                        <p:cTn id="97" dur="500"/>
                                        <p:tgtEl>
                                          <p:spTgt spid="3">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
                                            <p:txEl>
                                              <p:pRg st="20" end="20"/>
                                            </p:txEl>
                                          </p:spTgt>
                                        </p:tgtEl>
                                        <p:attrNameLst>
                                          <p:attrName>style.visibility</p:attrName>
                                        </p:attrNameLst>
                                      </p:cBhvr>
                                      <p:to>
                                        <p:strVal val="visible"/>
                                      </p:to>
                                    </p:set>
                                    <p:animEffect transition="in" filter="fade">
                                      <p:cBhvr>
                                        <p:cTn id="102" dur="500"/>
                                        <p:tgtEl>
                                          <p:spTgt spid="3">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xEl>
                                              <p:pRg st="22" end="22"/>
                                            </p:txEl>
                                          </p:spTgt>
                                        </p:tgtEl>
                                        <p:attrNameLst>
                                          <p:attrName>style.visibility</p:attrName>
                                        </p:attrNameLst>
                                      </p:cBhvr>
                                      <p:to>
                                        <p:strVal val="visible"/>
                                      </p:to>
                                    </p:set>
                                    <p:animEffect transition="in" filter="fade">
                                      <p:cBhvr>
                                        <p:cTn id="107" dur="500"/>
                                        <p:tgtEl>
                                          <p:spTgt spid="3">
                                            <p:txEl>
                                              <p:pRg st="22" end="2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
                                            <p:txEl>
                                              <p:pRg st="23" end="23"/>
                                            </p:txEl>
                                          </p:spTgt>
                                        </p:tgtEl>
                                        <p:attrNameLst>
                                          <p:attrName>style.visibility</p:attrName>
                                        </p:attrNameLst>
                                      </p:cBhvr>
                                      <p:to>
                                        <p:strVal val="visible"/>
                                      </p:to>
                                    </p:set>
                                    <p:animEffect transition="in" filter="fade">
                                      <p:cBhvr>
                                        <p:cTn id="112" dur="500"/>
                                        <p:tgtEl>
                                          <p:spTgt spid="3">
                                            <p:txEl>
                                              <p:pRg st="23" end="2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
                                            <p:txEl>
                                              <p:pRg st="24" end="24"/>
                                            </p:txEl>
                                          </p:spTgt>
                                        </p:tgtEl>
                                        <p:attrNameLst>
                                          <p:attrName>style.visibility</p:attrName>
                                        </p:attrNameLst>
                                      </p:cBhvr>
                                      <p:to>
                                        <p:strVal val="visible"/>
                                      </p:to>
                                    </p:set>
                                    <p:animEffect transition="in" filter="fade">
                                      <p:cBhvr>
                                        <p:cTn id="117" dur="500"/>
                                        <p:tgtEl>
                                          <p:spTgt spid="3">
                                            <p:txEl>
                                              <p:pRg st="24" end="2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
                                            <p:txEl>
                                              <p:pRg st="25" end="25"/>
                                            </p:txEl>
                                          </p:spTgt>
                                        </p:tgtEl>
                                        <p:attrNameLst>
                                          <p:attrName>style.visibility</p:attrName>
                                        </p:attrNameLst>
                                      </p:cBhvr>
                                      <p:to>
                                        <p:strVal val="visible"/>
                                      </p:to>
                                    </p:set>
                                    <p:animEffect transition="in" filter="fade">
                                      <p:cBhvr>
                                        <p:cTn id="122" dur="500"/>
                                        <p:tgtEl>
                                          <p:spTgt spid="3">
                                            <p:txEl>
                                              <p:pRg st="25" end="2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
                                            <p:txEl>
                                              <p:pRg st="26" end="26"/>
                                            </p:txEl>
                                          </p:spTgt>
                                        </p:tgtEl>
                                        <p:attrNameLst>
                                          <p:attrName>style.visibility</p:attrName>
                                        </p:attrNameLst>
                                      </p:cBhvr>
                                      <p:to>
                                        <p:strVal val="visible"/>
                                      </p:to>
                                    </p:set>
                                    <p:animEffect transition="in" filter="fade">
                                      <p:cBhvr>
                                        <p:cTn id="127" dur="500"/>
                                        <p:tgtEl>
                                          <p:spTgt spid="3">
                                            <p:txEl>
                                              <p:pRg st="26" end="2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
                                            <p:txEl>
                                              <p:pRg st="27" end="27"/>
                                            </p:txEl>
                                          </p:spTgt>
                                        </p:tgtEl>
                                        <p:attrNameLst>
                                          <p:attrName>style.visibility</p:attrName>
                                        </p:attrNameLst>
                                      </p:cBhvr>
                                      <p:to>
                                        <p:strVal val="visible"/>
                                      </p:to>
                                    </p:set>
                                    <p:animEffect transition="in" filter="fade">
                                      <p:cBhvr>
                                        <p:cTn id="132" dur="500"/>
                                        <p:tgtEl>
                                          <p:spTgt spid="3">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268760"/>
            <a:ext cx="8507288" cy="4857403"/>
          </a:xfrm>
        </p:spPr>
        <p:txBody>
          <a:bodyPr>
            <a:normAutofit fontScale="77500" lnSpcReduction="20000"/>
          </a:bodyPr>
          <a:lstStyle/>
          <a:p>
            <a:pPr marL="0" indent="0">
              <a:buNone/>
            </a:pPr>
            <a:r>
              <a:rPr lang="fr-FR" b="1" u="sng" dirty="0"/>
              <a:t>Les enseignements complémentaires à public désigné :</a:t>
            </a:r>
            <a:endParaRPr lang="fr-FR" dirty="0"/>
          </a:p>
          <a:p>
            <a:pPr marL="0" indent="0">
              <a:buNone/>
            </a:pPr>
            <a:r>
              <a:rPr lang="fr-FR" dirty="0"/>
              <a:t>EPI (Enseignement Pratique Interdisciplinaire) autour d’un projet commun à plusieurs </a:t>
            </a:r>
            <a:r>
              <a:rPr lang="fr-FR" dirty="0" smtClean="0"/>
              <a:t>disciplines </a:t>
            </a:r>
            <a:r>
              <a:rPr lang="fr-FR" dirty="0"/>
              <a:t>différents selon les classes  durant les heures de cours</a:t>
            </a:r>
          </a:p>
          <a:p>
            <a:pPr marL="0" indent="0">
              <a:buNone/>
            </a:pPr>
            <a:r>
              <a:rPr lang="fr-FR" dirty="0"/>
              <a:t> </a:t>
            </a:r>
          </a:p>
          <a:p>
            <a:pPr marL="0" indent="0">
              <a:buNone/>
            </a:pPr>
            <a:r>
              <a:rPr lang="fr-FR" b="1" u="sng" dirty="0"/>
              <a:t>Les enseignements facultatifs : </a:t>
            </a:r>
            <a:endParaRPr lang="fr-FR" dirty="0"/>
          </a:p>
          <a:p>
            <a:pPr marL="0" indent="0">
              <a:buNone/>
            </a:pPr>
            <a:r>
              <a:rPr lang="fr-FR" dirty="0"/>
              <a:t>		        </a:t>
            </a:r>
            <a:r>
              <a:rPr lang="fr-FR" dirty="0" smtClean="0"/>
              <a:t>		  6</a:t>
            </a:r>
            <a:r>
              <a:rPr lang="fr-FR" baseline="30000" dirty="0" smtClean="0"/>
              <a:t>e</a:t>
            </a:r>
            <a:r>
              <a:rPr lang="fr-FR" dirty="0"/>
              <a:t>	   5</a:t>
            </a:r>
            <a:r>
              <a:rPr lang="fr-FR" baseline="30000" dirty="0"/>
              <a:t>e</a:t>
            </a:r>
            <a:r>
              <a:rPr lang="fr-FR" dirty="0"/>
              <a:t>	        4</a:t>
            </a:r>
            <a:r>
              <a:rPr lang="fr-FR" baseline="30000" dirty="0"/>
              <a:t>e</a:t>
            </a:r>
            <a:r>
              <a:rPr lang="fr-FR" dirty="0"/>
              <a:t>             3</a:t>
            </a:r>
            <a:r>
              <a:rPr lang="fr-FR" baseline="30000" dirty="0"/>
              <a:t>e</a:t>
            </a:r>
            <a:endParaRPr lang="fr-FR" dirty="0"/>
          </a:p>
          <a:p>
            <a:pPr marL="0" indent="0">
              <a:buNone/>
            </a:pPr>
            <a:r>
              <a:rPr lang="fr-FR" dirty="0" err="1"/>
              <a:t>Bilangue</a:t>
            </a:r>
            <a:r>
              <a:rPr lang="fr-FR" dirty="0"/>
              <a:t> Allemand            	 </a:t>
            </a:r>
            <a:r>
              <a:rPr lang="fr-FR" dirty="0" smtClean="0"/>
              <a:t>2h</a:t>
            </a:r>
            <a:r>
              <a:rPr lang="fr-FR" dirty="0"/>
              <a:t>	2h30        </a:t>
            </a:r>
            <a:r>
              <a:rPr lang="fr-FR" dirty="0" err="1"/>
              <a:t>2h30</a:t>
            </a:r>
            <a:r>
              <a:rPr lang="fr-FR" dirty="0"/>
              <a:t>        </a:t>
            </a:r>
            <a:r>
              <a:rPr lang="fr-FR" dirty="0" err="1"/>
              <a:t>2h30</a:t>
            </a:r>
            <a:endParaRPr lang="fr-FR" dirty="0"/>
          </a:p>
          <a:p>
            <a:pPr marL="0" indent="0">
              <a:buNone/>
            </a:pPr>
            <a:r>
              <a:rPr lang="fr-FR" dirty="0"/>
              <a:t>Latin </a:t>
            </a:r>
            <a:r>
              <a:rPr lang="fr-FR" sz="2000" dirty="0"/>
              <a:t>(Langue et Culture de l’Antiquité) </a:t>
            </a:r>
            <a:r>
              <a:rPr lang="fr-FR" dirty="0"/>
              <a:t>	  </a:t>
            </a:r>
            <a:r>
              <a:rPr lang="fr-FR" dirty="0" smtClean="0"/>
              <a:t>	1h</a:t>
            </a:r>
            <a:r>
              <a:rPr lang="fr-FR" dirty="0"/>
              <a:t>	        2h	  </a:t>
            </a:r>
            <a:r>
              <a:rPr lang="fr-FR" dirty="0" smtClean="0"/>
              <a:t>	2h</a:t>
            </a:r>
            <a:endParaRPr lang="fr-FR" dirty="0"/>
          </a:p>
          <a:p>
            <a:pPr marL="0" indent="0">
              <a:buNone/>
            </a:pPr>
            <a:r>
              <a:rPr lang="fr-FR" dirty="0"/>
              <a:t>CHAM </a:t>
            </a:r>
            <a:r>
              <a:rPr lang="fr-FR" sz="1800" dirty="0" smtClean="0"/>
              <a:t>(Classe à Horaires Aménagés Musique)  </a:t>
            </a:r>
            <a:r>
              <a:rPr lang="fr-FR" dirty="0" smtClean="0"/>
              <a:t>1h</a:t>
            </a:r>
            <a:r>
              <a:rPr lang="fr-FR" dirty="0"/>
              <a:t>	  1h	        1h	  </a:t>
            </a:r>
            <a:r>
              <a:rPr lang="fr-FR" dirty="0" smtClean="0"/>
              <a:t>	1h</a:t>
            </a:r>
            <a:endParaRPr lang="fr-FR" dirty="0"/>
          </a:p>
          <a:p>
            <a:pPr marL="0" indent="0">
              <a:buNone/>
            </a:pPr>
            <a:r>
              <a:rPr lang="fr-FR" dirty="0"/>
              <a:t> </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210610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5904656"/>
          </a:xfrm>
        </p:spPr>
        <p:txBody>
          <a:bodyPr>
            <a:normAutofit fontScale="90000"/>
          </a:bodyPr>
          <a:lstStyle/>
          <a:p>
            <a:pPr algn="l"/>
            <a:r>
              <a:rPr lang="fr-FR" sz="1800" b="1" u="sng" dirty="0"/>
              <a:t>Les dispositifs d’accompagnement obligatoires </a:t>
            </a:r>
            <a:r>
              <a:rPr lang="fr-FR" sz="1800" b="1" u="sng" dirty="0" smtClean="0"/>
              <a:t>:</a:t>
            </a:r>
            <a:br>
              <a:rPr lang="fr-FR" sz="1800" b="1" u="sng" dirty="0" smtClean="0"/>
            </a:br>
            <a:r>
              <a:rPr lang="fr-FR" sz="1800" dirty="0"/>
              <a:t/>
            </a:r>
            <a:br>
              <a:rPr lang="fr-FR" sz="1800" dirty="0"/>
            </a:br>
            <a:r>
              <a:rPr lang="fr-FR" sz="1800" dirty="0"/>
              <a:t>AP (Aide personnalisé)   </a:t>
            </a:r>
            <a:r>
              <a:rPr lang="fr-FR" sz="1800" dirty="0" smtClean="0"/>
              <a:t>	1h </a:t>
            </a:r>
            <a:r>
              <a:rPr lang="fr-FR" sz="1800" dirty="0"/>
              <a:t>d’aide en français et en mathématiques en demi-classe en 6</a:t>
            </a:r>
            <a:r>
              <a:rPr lang="fr-FR" sz="1800" baseline="30000" dirty="0"/>
              <a:t>e</a:t>
            </a:r>
            <a:r>
              <a:rPr lang="fr-FR" sz="1800" dirty="0"/>
              <a:t> et en 4</a:t>
            </a:r>
            <a:r>
              <a:rPr lang="fr-FR" sz="1800" baseline="30000" dirty="0"/>
              <a:t>e</a:t>
            </a:r>
            <a:r>
              <a:rPr lang="fr-FR" sz="1800" dirty="0"/>
              <a:t/>
            </a:r>
            <a:br>
              <a:rPr lang="fr-FR" sz="1800" dirty="0"/>
            </a:br>
            <a:r>
              <a:rPr lang="fr-FR" sz="1800" dirty="0"/>
              <a:t>Vie de classe             </a:t>
            </a:r>
            <a:r>
              <a:rPr lang="fr-FR" sz="1800" dirty="0" smtClean="0"/>
              <a:t>		Accompagné </a:t>
            </a:r>
            <a:r>
              <a:rPr lang="fr-FR" sz="1800" dirty="0"/>
              <a:t>par le professeur principal au moins 10h dans </a:t>
            </a:r>
            <a:r>
              <a:rPr lang="fr-FR" sz="1800" dirty="0" smtClean="0"/>
              <a:t>			l’année                                                               </a:t>
            </a:r>
            <a:r>
              <a:rPr lang="fr-FR" sz="1800" dirty="0"/>
              <a:t/>
            </a:r>
            <a:br>
              <a:rPr lang="fr-FR" sz="1800" dirty="0"/>
            </a:br>
            <a:r>
              <a:rPr lang="fr-FR" sz="1800" dirty="0"/>
              <a:t>Étude                             </a:t>
            </a:r>
            <a:r>
              <a:rPr lang="fr-FR" sz="1800" dirty="0" smtClean="0"/>
              <a:t>		Accompagné </a:t>
            </a:r>
            <a:r>
              <a:rPr lang="fr-FR" sz="1800" dirty="0"/>
              <a:t>par un assistant d’éducation durant les heures sans </a:t>
            </a:r>
            <a:r>
              <a:rPr lang="fr-FR" sz="1800" dirty="0" smtClean="0"/>
              <a:t>			cours</a:t>
            </a:r>
            <a:r>
              <a:rPr lang="fr-FR" sz="1800" dirty="0"/>
              <a:t/>
            </a:r>
            <a:br>
              <a:rPr lang="fr-FR" sz="1800" dirty="0"/>
            </a:br>
            <a:r>
              <a:rPr lang="fr-FR" sz="1800" dirty="0"/>
              <a:t>CDI 	</a:t>
            </a:r>
            <a:r>
              <a:rPr lang="fr-FR" sz="1800" dirty="0" smtClean="0"/>
              <a:t>		Accompagné </a:t>
            </a:r>
            <a:r>
              <a:rPr lang="fr-FR" sz="1800" dirty="0"/>
              <a:t>par un professeur </a:t>
            </a:r>
            <a:r>
              <a:rPr lang="fr-FR" sz="1800" dirty="0" smtClean="0"/>
              <a:t>documentaliste</a:t>
            </a:r>
            <a:r>
              <a:rPr lang="fr-FR" sz="6000" dirty="0"/>
              <a:t/>
            </a:r>
            <a:br>
              <a:rPr lang="fr-FR" sz="6000" dirty="0"/>
            </a:br>
            <a:r>
              <a:rPr lang="fr-FR" sz="4000" dirty="0"/>
              <a:t> </a:t>
            </a:r>
            <a:r>
              <a:rPr lang="fr-FR" sz="6000" dirty="0"/>
              <a:t/>
            </a:r>
            <a:br>
              <a:rPr lang="fr-FR" sz="6000" dirty="0"/>
            </a:br>
            <a:r>
              <a:rPr lang="fr-FR" sz="1800" b="1" u="sng" dirty="0"/>
              <a:t>Les dispositifs d’accompagnement à public désigné </a:t>
            </a:r>
            <a:r>
              <a:rPr lang="fr-FR" sz="1800" b="1" u="sng" dirty="0" smtClean="0"/>
              <a:t>:</a:t>
            </a:r>
            <a:br>
              <a:rPr lang="fr-FR" sz="1800" b="1" u="sng" dirty="0" smtClean="0"/>
            </a:br>
            <a:r>
              <a:rPr lang="fr-FR" sz="1800" dirty="0"/>
              <a:t/>
            </a:r>
            <a:br>
              <a:rPr lang="fr-FR" sz="1800" dirty="0"/>
            </a:br>
            <a:r>
              <a:rPr lang="fr-FR" sz="1800" dirty="0"/>
              <a:t>BOS (Bien Organisé Scolairement)  1h d’aide personnalisée aux devoirs obligatoire pour les  </a:t>
            </a:r>
            <a:r>
              <a:rPr lang="fr-FR" sz="1800" dirty="0" smtClean="0"/>
              <a:t> </a:t>
            </a:r>
            <a:r>
              <a:rPr lang="fr-FR" sz="1800" dirty="0"/>
              <a:t>élèves désignés par le professeur principal accompagné par un éducateur en service civique sur </a:t>
            </a:r>
            <a:r>
              <a:rPr lang="fr-FR" sz="1800" dirty="0" smtClean="0"/>
              <a:t>une </a:t>
            </a:r>
            <a:r>
              <a:rPr lang="fr-FR" sz="1800" dirty="0"/>
              <a:t>h</a:t>
            </a:r>
            <a:r>
              <a:rPr lang="fr-FR" sz="1800" dirty="0" smtClean="0"/>
              <a:t>eure </a:t>
            </a:r>
            <a:r>
              <a:rPr lang="fr-FR" sz="1800" dirty="0"/>
              <a:t>d’étude</a:t>
            </a:r>
            <a:br>
              <a:rPr lang="fr-FR" sz="1800" dirty="0"/>
            </a:br>
            <a:r>
              <a:rPr lang="fr-FR" sz="1800" dirty="0"/>
              <a:t> </a:t>
            </a:r>
            <a:br>
              <a:rPr lang="fr-FR" sz="1800" dirty="0"/>
            </a:br>
            <a:r>
              <a:rPr lang="fr-FR" sz="1800" b="1" u="sng" dirty="0"/>
              <a:t>Les dispositifs d’accompagnement à public volontaire :</a:t>
            </a:r>
            <a:r>
              <a:rPr lang="fr-FR" sz="1800" dirty="0"/>
              <a:t/>
            </a:r>
            <a:br>
              <a:rPr lang="fr-FR" sz="1800" dirty="0"/>
            </a:br>
            <a:r>
              <a:rPr lang="fr-FR" sz="1800" dirty="0"/>
              <a:t>Coup de pouce                    </a:t>
            </a:r>
            <a:r>
              <a:rPr lang="fr-FR" sz="1800" dirty="0" smtClean="0"/>
              <a:t>	Aide </a:t>
            </a:r>
            <a:r>
              <a:rPr lang="fr-FR" sz="1800" dirty="0"/>
              <a:t>personnalisée aux devoirs ouverte de 12h30 à </a:t>
            </a:r>
            <a:r>
              <a:rPr lang="fr-FR" sz="1800" dirty="0" smtClean="0"/>
              <a:t>13h20,  accompagné </a:t>
            </a:r>
            <a:r>
              <a:rPr lang="fr-FR" sz="1800" dirty="0"/>
              <a:t>par un enseignant ou par un éducateur en service civique</a:t>
            </a:r>
            <a:r>
              <a:rPr lang="fr-FR" sz="1400" dirty="0"/>
              <a:t/>
            </a:r>
            <a:br>
              <a:rPr lang="fr-FR" sz="1400" dirty="0"/>
            </a:br>
            <a:r>
              <a:rPr lang="fr-FR" sz="1400" dirty="0"/>
              <a:t> </a:t>
            </a:r>
            <a:br>
              <a:rPr lang="fr-FR" sz="1400" dirty="0"/>
            </a:br>
            <a:r>
              <a:rPr lang="fr-FR" sz="1400" dirty="0"/>
              <a:t> </a:t>
            </a:r>
          </a:p>
        </p:txBody>
      </p:sp>
    </p:spTree>
    <p:extLst>
      <p:ext uri="{BB962C8B-B14F-4D97-AF65-F5344CB8AC3E}">
        <p14:creationId xmlns:p14="http://schemas.microsoft.com/office/powerpoint/2010/main" val="1752127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d’élèves</a:t>
            </a:r>
            <a:endParaRPr lang="fr-FR" dirty="0"/>
          </a:p>
        </p:txBody>
      </p:sp>
      <p:sp>
        <p:nvSpPr>
          <p:cNvPr id="3" name="Espace réservé du contenu 2"/>
          <p:cNvSpPr>
            <a:spLocks noGrp="1"/>
          </p:cNvSpPr>
          <p:nvPr>
            <p:ph idx="1"/>
          </p:nvPr>
        </p:nvSpPr>
        <p:spPr>
          <a:xfrm>
            <a:off x="457200" y="1600201"/>
            <a:ext cx="8229600" cy="3773016"/>
          </a:xfrm>
        </p:spPr>
        <p:txBody>
          <a:bodyPr>
            <a:normAutofit fontScale="70000" lnSpcReduction="20000"/>
          </a:bodyPr>
          <a:lstStyle/>
          <a:p>
            <a:pPr marL="0" indent="0">
              <a:buNone/>
            </a:pPr>
            <a:r>
              <a:rPr lang="fr-FR" dirty="0">
                <a:solidFill>
                  <a:srgbClr val="FF0000"/>
                </a:solidFill>
              </a:rPr>
              <a:t>Est-ce qu’il y a beaucoup de devoirs ?</a:t>
            </a:r>
          </a:p>
          <a:p>
            <a:pPr marL="0" indent="0">
              <a:buNone/>
            </a:pPr>
            <a:r>
              <a:rPr lang="fr-FR" dirty="0"/>
              <a:t>Non, les élèves ont surtout des leçons à revoir, parfois un ou plusieurs exercices à faire. Mais, cela peut être fait pendant les heures d’étude ou à l’aide aux devoirs. Les devoirs sont donnés à l’avance afin que les élèves puissent s’organiser</a:t>
            </a:r>
            <a:r>
              <a:rPr lang="fr-FR" dirty="0" smtClean="0"/>
              <a:t>.</a:t>
            </a:r>
          </a:p>
          <a:p>
            <a:pPr marL="0" indent="0">
              <a:buNone/>
            </a:pPr>
            <a:endParaRPr lang="fr-FR" dirty="0"/>
          </a:p>
          <a:p>
            <a:pPr marL="0" indent="0">
              <a:buNone/>
            </a:pPr>
            <a:r>
              <a:rPr lang="fr-FR" u="sng" dirty="0" smtClean="0"/>
              <a:t>Réponses </a:t>
            </a:r>
            <a:r>
              <a:rPr lang="fr-FR" u="sng" dirty="0"/>
              <a:t>d’élèves</a:t>
            </a:r>
            <a:endParaRPr lang="fr-FR" dirty="0"/>
          </a:p>
          <a:p>
            <a:pPr marL="0" indent="0">
              <a:buNone/>
            </a:pPr>
            <a:r>
              <a:rPr lang="fr-FR" u="sng" dirty="0"/>
              <a:t>6</a:t>
            </a:r>
            <a:r>
              <a:rPr lang="fr-FR" u="sng" baseline="30000" dirty="0"/>
              <a:t>e</a:t>
            </a:r>
            <a:r>
              <a:rPr lang="fr-FR" dirty="0"/>
              <a:t> </a:t>
            </a:r>
            <a:r>
              <a:rPr lang="fr-FR" dirty="0" smtClean="0"/>
              <a:t>:</a:t>
            </a:r>
            <a:r>
              <a:rPr lang="fr-FR" dirty="0"/>
              <a:t> </a:t>
            </a:r>
            <a:r>
              <a:rPr lang="fr-FR" dirty="0" smtClean="0"/>
              <a:t>Il y a des heures d’étude pour pouvoir les faire »</a:t>
            </a:r>
            <a:endParaRPr lang="fr-FR" dirty="0"/>
          </a:p>
          <a:p>
            <a:pPr marL="0" indent="0">
              <a:buNone/>
            </a:pPr>
            <a:r>
              <a:rPr lang="fr-FR" u="sng" dirty="0"/>
              <a:t>5</a:t>
            </a:r>
            <a:r>
              <a:rPr lang="fr-FR" u="sng" baseline="30000" dirty="0"/>
              <a:t>e</a:t>
            </a:r>
            <a:r>
              <a:rPr lang="fr-FR" dirty="0"/>
              <a:t> </a:t>
            </a:r>
            <a:r>
              <a:rPr lang="fr-FR" dirty="0" smtClean="0"/>
              <a:t>:</a:t>
            </a:r>
            <a:r>
              <a:rPr lang="fr-FR" dirty="0"/>
              <a:t> Ça dépend des matières et des </a:t>
            </a:r>
            <a:r>
              <a:rPr lang="fr-FR" dirty="0" err="1"/>
              <a:t>chapîtres</a:t>
            </a:r>
            <a:r>
              <a:rPr lang="fr-FR" dirty="0"/>
              <a:t> »</a:t>
            </a:r>
          </a:p>
          <a:p>
            <a:pPr marL="0" indent="0">
              <a:buNone/>
            </a:pPr>
            <a:r>
              <a:rPr lang="fr-FR" u="sng" dirty="0"/>
              <a:t>4</a:t>
            </a:r>
            <a:r>
              <a:rPr lang="fr-FR" u="sng" baseline="30000" dirty="0"/>
              <a:t>e</a:t>
            </a:r>
            <a:r>
              <a:rPr lang="fr-FR" dirty="0"/>
              <a:t> </a:t>
            </a:r>
            <a:r>
              <a:rPr lang="fr-FR" dirty="0" smtClean="0"/>
              <a:t>:</a:t>
            </a:r>
            <a:r>
              <a:rPr lang="fr-FR" dirty="0"/>
              <a:t> Si on avance bien en cours, on n’en a pas trop »</a:t>
            </a:r>
          </a:p>
          <a:p>
            <a:pPr marL="0" indent="0">
              <a:buNone/>
            </a:pPr>
            <a:r>
              <a:rPr lang="fr-FR" u="sng" dirty="0"/>
              <a:t>3</a:t>
            </a:r>
            <a:r>
              <a:rPr lang="fr-FR" u="sng" baseline="30000" dirty="0"/>
              <a:t>e</a:t>
            </a:r>
            <a:r>
              <a:rPr lang="fr-FR" dirty="0"/>
              <a:t> </a:t>
            </a:r>
            <a:r>
              <a:rPr lang="fr-FR" dirty="0" smtClean="0"/>
              <a:t>:</a:t>
            </a:r>
            <a:r>
              <a:rPr lang="fr-FR" dirty="0"/>
              <a:t> </a:t>
            </a:r>
            <a:r>
              <a:rPr lang="fr-FR" dirty="0" smtClean="0"/>
              <a:t>Oui car il faut préparer le brevet » donc il faut bien apprendre  </a:t>
            </a:r>
            <a:endParaRPr lang="fr-FR" dirty="0"/>
          </a:p>
          <a:p>
            <a:pPr marL="0" indent="0">
              <a:buNone/>
            </a:pPr>
            <a:endParaRPr lang="fr-FR" dirty="0"/>
          </a:p>
        </p:txBody>
      </p:sp>
    </p:spTree>
    <p:extLst>
      <p:ext uri="{BB962C8B-B14F-4D97-AF65-F5344CB8AC3E}">
        <p14:creationId xmlns:p14="http://schemas.microsoft.com/office/powerpoint/2010/main" val="267970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5262979"/>
          </a:xfrm>
          <a:prstGeom prst="rect">
            <a:avLst/>
          </a:prstGeom>
        </p:spPr>
        <p:txBody>
          <a:bodyPr wrap="square">
            <a:spAutoFit/>
          </a:bodyPr>
          <a:lstStyle/>
          <a:p>
            <a:r>
              <a:rPr lang="fr-FR" sz="2400" dirty="0">
                <a:solidFill>
                  <a:srgbClr val="FF0000"/>
                </a:solidFill>
              </a:rPr>
              <a:t>Quels sports sont pratiqués au collège </a:t>
            </a:r>
            <a:r>
              <a:rPr lang="fr-FR" sz="2400" dirty="0" smtClean="0">
                <a:solidFill>
                  <a:srgbClr val="FF0000"/>
                </a:solidFill>
              </a:rPr>
              <a:t>?</a:t>
            </a:r>
          </a:p>
          <a:p>
            <a:endParaRPr lang="fr-FR" sz="2400" dirty="0"/>
          </a:p>
          <a:p>
            <a:r>
              <a:rPr lang="fr-FR" sz="2400" dirty="0"/>
              <a:t>En 6</a:t>
            </a:r>
            <a:r>
              <a:rPr lang="fr-FR" sz="2400" baseline="30000" dirty="0"/>
              <a:t>e</a:t>
            </a:r>
            <a:r>
              <a:rPr lang="fr-FR" sz="2400" dirty="0"/>
              <a:t>, les sports pratiqués sont </a:t>
            </a:r>
            <a:r>
              <a:rPr lang="fr-FR" sz="2400" dirty="0" smtClean="0"/>
              <a:t>:</a:t>
            </a:r>
            <a:endParaRPr lang="fr-FR" sz="2400" dirty="0"/>
          </a:p>
          <a:p>
            <a:pPr marL="342900" lvl="0" indent="-342900">
              <a:buFont typeface="Arial" panose="020B0604020202020204" pitchFamily="34" charset="0"/>
              <a:buChar char="•"/>
            </a:pPr>
            <a:r>
              <a:rPr lang="fr-FR" sz="2400" dirty="0"/>
              <a:t>Natation</a:t>
            </a:r>
          </a:p>
          <a:p>
            <a:pPr marL="342900" lvl="0" indent="-342900">
              <a:buFont typeface="Arial" panose="020B0604020202020204" pitchFamily="34" charset="0"/>
              <a:buChar char="•"/>
            </a:pPr>
            <a:r>
              <a:rPr lang="fr-FR" sz="2400" dirty="0"/>
              <a:t>Gymnastique</a:t>
            </a:r>
          </a:p>
          <a:p>
            <a:pPr marL="342900" lvl="0" indent="-342900">
              <a:buFont typeface="Arial" panose="020B0604020202020204" pitchFamily="34" charset="0"/>
              <a:buChar char="•"/>
            </a:pPr>
            <a:r>
              <a:rPr lang="fr-FR" sz="2400" dirty="0"/>
              <a:t>Course d’orientation</a:t>
            </a:r>
          </a:p>
          <a:p>
            <a:pPr marL="342900" lvl="0" indent="-342900">
              <a:buFont typeface="Arial" panose="020B0604020202020204" pitchFamily="34" charset="0"/>
              <a:buChar char="•"/>
            </a:pPr>
            <a:r>
              <a:rPr lang="fr-FR" sz="2400" dirty="0"/>
              <a:t>Lutte</a:t>
            </a:r>
          </a:p>
          <a:p>
            <a:pPr marL="342900" lvl="0" indent="-342900">
              <a:buFont typeface="Arial" panose="020B0604020202020204" pitchFamily="34" charset="0"/>
              <a:buChar char="•"/>
            </a:pPr>
            <a:r>
              <a:rPr lang="fr-FR" sz="2400" dirty="0"/>
              <a:t>Basket</a:t>
            </a:r>
          </a:p>
          <a:p>
            <a:pPr marL="342900" lvl="0" indent="-342900">
              <a:buFont typeface="Arial" panose="020B0604020202020204" pitchFamily="34" charset="0"/>
              <a:buChar char="•"/>
            </a:pPr>
            <a:r>
              <a:rPr lang="fr-FR" sz="2400" dirty="0" smtClean="0"/>
              <a:t>Rugby</a:t>
            </a:r>
          </a:p>
          <a:p>
            <a:pPr lvl="0"/>
            <a:endParaRPr lang="fr-FR" sz="2400" dirty="0"/>
          </a:p>
          <a:p>
            <a:pPr algn="just"/>
            <a:r>
              <a:rPr lang="fr-FR" sz="2400" dirty="0"/>
              <a:t>Les élèves peuvent avoir accès à d’autres sports (Handball, futsal, gymnastique, </a:t>
            </a:r>
            <a:r>
              <a:rPr lang="fr-FR" sz="2400" dirty="0" err="1"/>
              <a:t>badmington</a:t>
            </a:r>
            <a:r>
              <a:rPr lang="fr-FR" sz="2400" dirty="0"/>
              <a:t>, danse) dans le cadre des activités UNSS</a:t>
            </a:r>
            <a:r>
              <a:rPr lang="fr-FR" sz="2400" dirty="0" smtClean="0"/>
              <a:t>.</a:t>
            </a:r>
            <a:r>
              <a:rPr lang="fr-FR" sz="2400" dirty="0"/>
              <a:t> </a:t>
            </a:r>
            <a:endParaRPr lang="fr-FR" sz="2400" dirty="0" smtClean="0"/>
          </a:p>
          <a:p>
            <a:endParaRPr lang="fr-FR" sz="2400" dirty="0"/>
          </a:p>
        </p:txBody>
      </p:sp>
    </p:spTree>
    <p:extLst>
      <p:ext uri="{BB962C8B-B14F-4D97-AF65-F5344CB8AC3E}">
        <p14:creationId xmlns:p14="http://schemas.microsoft.com/office/powerpoint/2010/main" val="1438032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L’entrée principale du collège</a:t>
            </a:r>
            <a:endParaRPr lang="fr-F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33944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499992" y="2540623"/>
            <a:ext cx="4104456" cy="923330"/>
          </a:xfrm>
          <a:prstGeom prst="rect">
            <a:avLst/>
          </a:prstGeom>
          <a:noFill/>
        </p:spPr>
        <p:txBody>
          <a:bodyPr wrap="square" rtlCol="0">
            <a:spAutoFit/>
          </a:bodyPr>
          <a:lstStyle/>
          <a:p>
            <a:pPr algn="just"/>
            <a:r>
              <a:rPr lang="fr-FR" dirty="0" smtClean="0"/>
              <a:t>Cette entrée est destinée aux visiteurs où aux parents qui viennent chercher leurs enfants hors des heures habituelles</a:t>
            </a:r>
            <a:endParaRPr lang="fr-FR" dirty="0"/>
          </a:p>
        </p:txBody>
      </p:sp>
    </p:spTree>
    <p:extLst>
      <p:ext uri="{BB962C8B-B14F-4D97-AF65-F5344CB8AC3E}">
        <p14:creationId xmlns:p14="http://schemas.microsoft.com/office/powerpoint/2010/main" val="116496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7992888" cy="6001643"/>
          </a:xfrm>
          <a:prstGeom prst="rect">
            <a:avLst/>
          </a:prstGeom>
        </p:spPr>
        <p:txBody>
          <a:bodyPr wrap="square">
            <a:spAutoFit/>
          </a:bodyPr>
          <a:lstStyle/>
          <a:p>
            <a:r>
              <a:rPr lang="fr-FR" sz="2400" dirty="0">
                <a:solidFill>
                  <a:srgbClr val="FF0000"/>
                </a:solidFill>
              </a:rPr>
              <a:t>Combien de temps dure un cours </a:t>
            </a:r>
            <a:r>
              <a:rPr lang="fr-FR" sz="2400" dirty="0" smtClean="0">
                <a:solidFill>
                  <a:srgbClr val="FF0000"/>
                </a:solidFill>
              </a:rPr>
              <a:t>?</a:t>
            </a:r>
          </a:p>
          <a:p>
            <a:r>
              <a:rPr lang="fr-FR" sz="2400" dirty="0" smtClean="0"/>
              <a:t>Les </a:t>
            </a:r>
            <a:r>
              <a:rPr lang="fr-FR" sz="2400" dirty="0"/>
              <a:t>cours durent 55 minutes. Une récréation de 15 minutes a lieu le matin et une de 10 minutes l’après-midi.</a:t>
            </a:r>
          </a:p>
          <a:p>
            <a:r>
              <a:rPr lang="fr-FR" sz="2400" dirty="0"/>
              <a:t>L’après-midi les cours durent 50 </a:t>
            </a:r>
            <a:r>
              <a:rPr lang="fr-FR" sz="2400" dirty="0" smtClean="0"/>
              <a:t>minutes</a:t>
            </a:r>
          </a:p>
          <a:p>
            <a:endParaRPr lang="fr-FR" sz="2400" dirty="0"/>
          </a:p>
          <a:p>
            <a:endParaRPr lang="fr-FR" sz="2400" dirty="0" smtClean="0"/>
          </a:p>
          <a:p>
            <a:r>
              <a:rPr lang="fr-FR" sz="2400" dirty="0">
                <a:solidFill>
                  <a:srgbClr val="FF0000"/>
                </a:solidFill>
              </a:rPr>
              <a:t>Est-ce que l’on a un cahier pour chaque matière ?</a:t>
            </a:r>
          </a:p>
          <a:p>
            <a:r>
              <a:rPr lang="fr-FR" sz="2400" dirty="0"/>
              <a:t>Oui un cahier ou classeur est demandé pour chaque matière, mais il ne faut pas apporter tous ces cahiers chaque jour, mais uniquement en fonction de l’emploi du temps</a:t>
            </a:r>
            <a:r>
              <a:rPr lang="fr-FR" sz="2400" dirty="0" smtClean="0"/>
              <a:t>.</a:t>
            </a:r>
          </a:p>
          <a:p>
            <a:endParaRPr lang="fr-FR" sz="2400" dirty="0"/>
          </a:p>
          <a:p>
            <a:r>
              <a:rPr lang="fr-FR" sz="2400" dirty="0">
                <a:solidFill>
                  <a:srgbClr val="FF0000"/>
                </a:solidFill>
              </a:rPr>
              <a:t>Y-a-t-il plusieurs professeurs par matière ?</a:t>
            </a:r>
          </a:p>
          <a:p>
            <a:r>
              <a:rPr lang="fr-FR" sz="2400" dirty="0"/>
              <a:t>Il y a un professeur par matière, mais parfois dans le cadre de certaines activités, deux professeurs peuvent être réunis.</a:t>
            </a:r>
          </a:p>
          <a:p>
            <a:endParaRPr lang="fr-FR" sz="2400" dirty="0"/>
          </a:p>
          <a:p>
            <a:endParaRPr lang="fr-FR" sz="2400" dirty="0"/>
          </a:p>
        </p:txBody>
      </p:sp>
    </p:spTree>
    <p:extLst>
      <p:ext uri="{BB962C8B-B14F-4D97-AF65-F5344CB8AC3E}">
        <p14:creationId xmlns:p14="http://schemas.microsoft.com/office/powerpoint/2010/main" val="3861236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352928" cy="5170646"/>
          </a:xfrm>
          <a:prstGeom prst="rect">
            <a:avLst/>
          </a:prstGeom>
        </p:spPr>
        <p:txBody>
          <a:bodyPr wrap="square">
            <a:spAutoFit/>
          </a:bodyPr>
          <a:lstStyle/>
          <a:p>
            <a:r>
              <a:rPr lang="fr-FR" dirty="0"/>
              <a:t> </a:t>
            </a:r>
          </a:p>
          <a:p>
            <a:r>
              <a:rPr lang="fr-FR" sz="2400" dirty="0">
                <a:solidFill>
                  <a:srgbClr val="FF0000"/>
                </a:solidFill>
              </a:rPr>
              <a:t>Quand saura-t-on dans quelle classe on est ? et avec quels professeurs ?</a:t>
            </a:r>
          </a:p>
          <a:p>
            <a:r>
              <a:rPr lang="fr-FR" sz="2400" dirty="0"/>
              <a:t>Les élèves seront informés le jour de la rentrée de leur classe et de leur emploi du temps. Ils seront appelés par leur professeur principal le jour de la rentrée et regagneront leur classe où leur emploi du temps leur sera distribué.</a:t>
            </a:r>
          </a:p>
          <a:p>
            <a:r>
              <a:rPr lang="fr-FR" sz="2400" dirty="0"/>
              <a:t> </a:t>
            </a:r>
            <a:endParaRPr lang="fr-FR" sz="2400" dirty="0" smtClean="0"/>
          </a:p>
          <a:p>
            <a:endParaRPr lang="fr-FR" sz="2400" dirty="0"/>
          </a:p>
          <a:p>
            <a:r>
              <a:rPr lang="fr-FR" sz="2400" dirty="0">
                <a:solidFill>
                  <a:srgbClr val="FF0000"/>
                </a:solidFill>
              </a:rPr>
              <a:t>Peut-on choisir avec quels amis on sera ?</a:t>
            </a:r>
          </a:p>
          <a:p>
            <a:r>
              <a:rPr lang="fr-FR" sz="2400" dirty="0"/>
              <a:t>Une demande peut être effectuée pour être avec un ou maximum deux camarades, mais il est demandé l’avis aux écoles primaires d’où viennent les élèves. Il y a aussi des contraintes d’effectifs et d’emploi du temps.</a:t>
            </a:r>
          </a:p>
        </p:txBody>
      </p:sp>
    </p:spTree>
    <p:extLst>
      <p:ext uri="{BB962C8B-B14F-4D97-AF65-F5344CB8AC3E}">
        <p14:creationId xmlns:p14="http://schemas.microsoft.com/office/powerpoint/2010/main" val="693273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476672"/>
            <a:ext cx="7992888" cy="6124754"/>
          </a:xfrm>
          <a:prstGeom prst="rect">
            <a:avLst/>
          </a:prstGeom>
          <a:noFill/>
        </p:spPr>
        <p:txBody>
          <a:bodyPr wrap="square" rtlCol="0">
            <a:spAutoFit/>
          </a:bodyPr>
          <a:lstStyle/>
          <a:p>
            <a:r>
              <a:rPr lang="fr-FR" sz="2800" dirty="0" smtClean="0">
                <a:solidFill>
                  <a:srgbClr val="FF0000"/>
                </a:solidFill>
              </a:rPr>
              <a:t>Comment ça se passe avec les 3</a:t>
            </a:r>
            <a:r>
              <a:rPr lang="fr-FR" sz="2800" baseline="30000" dirty="0" smtClean="0">
                <a:solidFill>
                  <a:srgbClr val="FF0000"/>
                </a:solidFill>
              </a:rPr>
              <a:t>e   </a:t>
            </a:r>
            <a:r>
              <a:rPr lang="fr-FR" sz="2800" dirty="0" smtClean="0">
                <a:solidFill>
                  <a:srgbClr val="FF0000"/>
                </a:solidFill>
              </a:rPr>
              <a:t>?</a:t>
            </a:r>
            <a:r>
              <a:rPr lang="fr-FR" sz="2800" baseline="30000" dirty="0" smtClean="0">
                <a:solidFill>
                  <a:srgbClr val="FF0000"/>
                </a:solidFill>
              </a:rPr>
              <a:t> </a:t>
            </a:r>
            <a:endParaRPr lang="fr-FR" sz="2800" dirty="0" smtClean="0">
              <a:solidFill>
                <a:srgbClr val="FF0000"/>
              </a:solidFill>
            </a:endParaRPr>
          </a:p>
          <a:p>
            <a:r>
              <a:rPr lang="fr-FR" sz="2800" dirty="0" smtClean="0"/>
              <a:t>Il n’y a pas de problème entre les 6</a:t>
            </a:r>
            <a:r>
              <a:rPr lang="fr-FR" sz="2800" baseline="30000" dirty="0" smtClean="0"/>
              <a:t>e</a:t>
            </a:r>
            <a:r>
              <a:rPr lang="fr-FR" sz="2800" dirty="0" smtClean="0"/>
              <a:t> et les 3</a:t>
            </a:r>
            <a:r>
              <a:rPr lang="fr-FR" sz="2800" baseline="30000" dirty="0" smtClean="0"/>
              <a:t>e</a:t>
            </a:r>
            <a:r>
              <a:rPr lang="fr-FR" sz="2800" dirty="0" smtClean="0"/>
              <a:t>, des surveillants sont présents dans la cour à chaque récréation, dans les couloirs et au réfectoire</a:t>
            </a:r>
          </a:p>
          <a:p>
            <a:endParaRPr lang="fr-FR" sz="2800" dirty="0"/>
          </a:p>
          <a:p>
            <a:r>
              <a:rPr lang="fr-FR" sz="2800" dirty="0" smtClean="0"/>
              <a:t>Réponses d’élèves :</a:t>
            </a:r>
          </a:p>
          <a:p>
            <a:endParaRPr lang="fr-FR" sz="2800" dirty="0"/>
          </a:p>
          <a:p>
            <a:r>
              <a:rPr lang="fr-FR" sz="2800" dirty="0" smtClean="0"/>
              <a:t>6</a:t>
            </a:r>
            <a:r>
              <a:rPr lang="fr-FR" sz="2800" baseline="30000" dirty="0" smtClean="0"/>
              <a:t>e</a:t>
            </a:r>
            <a:r>
              <a:rPr lang="fr-FR" sz="2800" dirty="0" smtClean="0"/>
              <a:t> : Ils sont gentils, parfois on joue avec eux et on va à l’UNSS avec eux et aussi à la chorale et c’est cool,  sinon les autres ils nous laissent tranquilles</a:t>
            </a:r>
          </a:p>
          <a:p>
            <a:endParaRPr lang="fr-FR" sz="2800" dirty="0" smtClean="0"/>
          </a:p>
          <a:p>
            <a:r>
              <a:rPr lang="fr-FR" sz="2800" dirty="0" smtClean="0"/>
              <a:t>3</a:t>
            </a:r>
            <a:r>
              <a:rPr lang="fr-FR" sz="2800" baseline="30000" dirty="0" smtClean="0"/>
              <a:t>e</a:t>
            </a:r>
            <a:r>
              <a:rPr lang="fr-FR" sz="2800" dirty="0" smtClean="0"/>
              <a:t> : On les laisse tranquille, on ne les embête pas</a:t>
            </a:r>
          </a:p>
          <a:p>
            <a:endParaRPr lang="fr-FR" sz="2800" dirty="0"/>
          </a:p>
          <a:p>
            <a:endParaRPr lang="fr-FR" sz="2800" dirty="0"/>
          </a:p>
        </p:txBody>
      </p:sp>
    </p:spTree>
    <p:extLst>
      <p:ext uri="{BB962C8B-B14F-4D97-AF65-F5344CB8AC3E}">
        <p14:creationId xmlns:p14="http://schemas.microsoft.com/office/powerpoint/2010/main" val="2489882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772400" cy="6336704"/>
          </a:xfrm>
        </p:spPr>
        <p:txBody>
          <a:bodyPr>
            <a:normAutofit fontScale="90000"/>
          </a:bodyPr>
          <a:lstStyle/>
          <a:p>
            <a:r>
              <a:rPr lang="fr-FR" sz="4000" dirty="0" smtClean="0"/>
              <a:t>Pour aller plus loin, cliquez sur les liens afin d’avoir des informations complémentaires sur quelques matières:</a:t>
            </a:r>
            <a:r>
              <a:rPr lang="fr-FR" dirty="0" smtClean="0"/>
              <a:t/>
            </a:r>
            <a:br>
              <a:rPr lang="fr-FR" dirty="0" smtClean="0"/>
            </a:br>
            <a:r>
              <a:rPr lang="fr-FR" dirty="0" smtClean="0"/>
              <a:t/>
            </a:r>
            <a:br>
              <a:rPr lang="fr-FR" dirty="0" smtClean="0"/>
            </a:br>
            <a:r>
              <a:rPr lang="fr-FR" sz="1800" dirty="0" smtClean="0"/>
              <a:t>Présentation Sciences physiques</a:t>
            </a:r>
            <a:r>
              <a:rPr lang="fr-FR" dirty="0" smtClean="0"/>
              <a:t/>
            </a:r>
            <a:br>
              <a:rPr lang="fr-FR" dirty="0" smtClean="0"/>
            </a:br>
            <a:r>
              <a:rPr lang="fr-FR" sz="1800" dirty="0" smtClean="0">
                <a:hlinkClick r:id="rId2" action="ppaction://hlinkfile"/>
              </a:rPr>
              <a:t>Portes ouvertes diapo 2020 Sciences Physiques Partie1.pdf</a:t>
            </a:r>
            <a:r>
              <a:rPr lang="fr-FR" sz="1800" dirty="0" smtClean="0"/>
              <a:t/>
            </a:r>
            <a:br>
              <a:rPr lang="fr-FR" sz="1800" dirty="0" smtClean="0"/>
            </a:br>
            <a:r>
              <a:rPr lang="fr-FR" sz="1800" dirty="0" smtClean="0">
                <a:hlinkClick r:id="rId3" action="ppaction://hlinkfile"/>
              </a:rPr>
              <a:t>Portes ouvertes diapo 2020  Sciences Physiques Partie2.pdf</a:t>
            </a:r>
            <a:r>
              <a:rPr lang="fr-FR" sz="1800" dirty="0" smtClean="0"/>
              <a:t/>
            </a:r>
            <a:br>
              <a:rPr lang="fr-FR" sz="1800" dirty="0" smtClean="0"/>
            </a:br>
            <a:r>
              <a:rPr lang="fr-FR" sz="1800" dirty="0"/>
              <a:t/>
            </a:r>
            <a:br>
              <a:rPr lang="fr-FR" sz="1800" dirty="0"/>
            </a:br>
            <a:r>
              <a:rPr lang="fr-FR" sz="1800" dirty="0" smtClean="0"/>
              <a:t/>
            </a:r>
            <a:br>
              <a:rPr lang="fr-FR" sz="1800" dirty="0" smtClean="0"/>
            </a:br>
            <a:r>
              <a:rPr lang="fr-FR" sz="1800" dirty="0"/>
              <a:t>Présentation EPS et AS</a:t>
            </a:r>
            <a:br>
              <a:rPr lang="fr-FR" sz="1800" dirty="0"/>
            </a:br>
            <a:r>
              <a:rPr lang="fr-FR" sz="1800" dirty="0">
                <a:hlinkClick r:id="rId4" action="ppaction://hlinkpres?slideindex=1&amp;slidetitle="/>
              </a:rPr>
              <a:t>présentation AS.pptx</a:t>
            </a:r>
            <a:r>
              <a:rPr lang="fr-FR" sz="1800" dirty="0"/>
              <a:t/>
            </a:r>
            <a:br>
              <a:rPr lang="fr-FR" sz="1800" dirty="0"/>
            </a:br>
            <a:r>
              <a:rPr lang="fr-FR" sz="1800" dirty="0">
                <a:hlinkClick r:id="rId5" action="ppaction://hlinkpres?slideindex=1&amp;slidetitle="/>
              </a:rPr>
              <a:t>présentation EPS.pptx</a:t>
            </a:r>
            <a:r>
              <a:rPr lang="fr-FR" sz="1800" dirty="0"/>
              <a:t/>
            </a:r>
            <a:br>
              <a:rPr lang="fr-FR" sz="1800" dirty="0"/>
            </a:br>
            <a:r>
              <a:rPr lang="fr-FR" sz="1800" dirty="0"/>
              <a:t/>
            </a:r>
            <a:br>
              <a:rPr lang="fr-FR" sz="1800" dirty="0"/>
            </a:br>
            <a:r>
              <a:rPr lang="fr-FR" sz="1800" dirty="0"/>
              <a:t/>
            </a:r>
            <a:br>
              <a:rPr lang="fr-FR" sz="1800" dirty="0"/>
            </a:br>
            <a:r>
              <a:rPr lang="fr-FR" sz="1800" dirty="0" smtClean="0"/>
              <a:t>Présentation éducation musicale</a:t>
            </a:r>
            <a:br>
              <a:rPr lang="fr-FR" sz="1800" dirty="0" smtClean="0"/>
            </a:br>
            <a:r>
              <a:rPr lang="fr-FR" sz="1800" dirty="0" smtClean="0">
                <a:hlinkClick r:id="rId6" action="ppaction://hlinkfile"/>
              </a:rPr>
              <a:t>Portes </a:t>
            </a:r>
            <a:r>
              <a:rPr lang="fr-FR" sz="1800" dirty="0">
                <a:hlinkClick r:id="rId6" action="ppaction://hlinkfile"/>
              </a:rPr>
              <a:t>ouvertes virtuelles éducation </a:t>
            </a:r>
            <a:r>
              <a:rPr lang="fr-FR" sz="1800" dirty="0" err="1">
                <a:hlinkClick r:id="rId6" action="ppaction://hlinkfile"/>
              </a:rPr>
              <a:t>musicale.odt</a:t>
            </a:r>
            <a:r>
              <a:rPr lang="fr-FR" sz="1800" dirty="0"/>
              <a:t/>
            </a:r>
            <a:br>
              <a:rPr lang="fr-FR" sz="1800" dirty="0"/>
            </a:br>
            <a:r>
              <a:rPr lang="fr-FR" sz="1800" dirty="0">
                <a:hlinkClick r:id="rId7" action="ppaction://hlinkfile"/>
              </a:rPr>
              <a:t>CHAM 2019 2020.jpg</a:t>
            </a:r>
            <a:r>
              <a:rPr lang="fr-FR" sz="1800" dirty="0"/>
              <a:t/>
            </a:r>
            <a:br>
              <a:rPr lang="fr-FR" sz="1800" dirty="0"/>
            </a:br>
            <a:r>
              <a:rPr lang="fr-FR" sz="1800" dirty="0">
                <a:hlinkClick r:id="rId8" action="ppaction://hlinkfile"/>
              </a:rPr>
              <a:t>CHORALE.jpg</a:t>
            </a:r>
            <a:r>
              <a:rPr lang="fr-FR" sz="1800" dirty="0"/>
              <a:t/>
            </a:r>
            <a:br>
              <a:rPr lang="fr-FR" sz="1800" dirty="0"/>
            </a:br>
            <a:r>
              <a:rPr lang="fr-FR" sz="1800" dirty="0">
                <a:hlinkClick r:id="rId9" action="ppaction://hlinkfile"/>
              </a:rPr>
              <a:t>CLASSE CHANTANTE.jpg</a:t>
            </a:r>
            <a:r>
              <a:rPr lang="fr-FR" sz="1800" dirty="0"/>
              <a:t/>
            </a:r>
            <a:br>
              <a:rPr lang="fr-FR" sz="1800" dirty="0"/>
            </a:br>
            <a:endParaRPr lang="fr-FR" sz="1800" dirty="0"/>
          </a:p>
        </p:txBody>
      </p:sp>
    </p:spTree>
    <p:extLst>
      <p:ext uri="{BB962C8B-B14F-4D97-AF65-F5344CB8AC3E}">
        <p14:creationId xmlns:p14="http://schemas.microsoft.com/office/powerpoint/2010/main" val="2577085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548680"/>
            <a:ext cx="8352928" cy="646331"/>
          </a:xfrm>
          <a:prstGeom prst="rect">
            <a:avLst/>
          </a:prstGeom>
          <a:noFill/>
        </p:spPr>
        <p:txBody>
          <a:bodyPr wrap="square" rtlCol="0">
            <a:spAutoFit/>
          </a:bodyPr>
          <a:lstStyle/>
          <a:p>
            <a:endParaRPr lang="fr-FR" dirty="0" smtClean="0"/>
          </a:p>
          <a:p>
            <a:endParaRPr lang="fr-FR" dirty="0"/>
          </a:p>
        </p:txBody>
      </p:sp>
      <p:sp>
        <p:nvSpPr>
          <p:cNvPr id="2" name="ZoneTexte 1"/>
          <p:cNvSpPr txBox="1"/>
          <p:nvPr/>
        </p:nvSpPr>
        <p:spPr>
          <a:xfrm>
            <a:off x="1223628" y="1010345"/>
            <a:ext cx="7128792" cy="1200329"/>
          </a:xfrm>
          <a:prstGeom prst="rect">
            <a:avLst/>
          </a:prstGeom>
          <a:noFill/>
        </p:spPr>
        <p:txBody>
          <a:bodyPr wrap="square" rtlCol="0">
            <a:spAutoFit/>
          </a:bodyPr>
          <a:lstStyle/>
          <a:p>
            <a:pPr algn="ctr"/>
            <a:r>
              <a:rPr lang="fr-FR" dirty="0" smtClean="0"/>
              <a:t>Merci de votre attention, </a:t>
            </a:r>
            <a:endParaRPr lang="fr-FR" dirty="0" smtClean="0"/>
          </a:p>
          <a:p>
            <a:pPr algn="ctr"/>
            <a:endParaRPr lang="fr-FR" dirty="0"/>
          </a:p>
          <a:p>
            <a:pPr algn="ctr"/>
            <a:endParaRPr lang="fr-FR" dirty="0" smtClean="0"/>
          </a:p>
          <a:p>
            <a:pPr algn="ctr"/>
            <a:r>
              <a:rPr lang="fr-FR" dirty="0" smtClean="0"/>
              <a:t>et </a:t>
            </a:r>
            <a:r>
              <a:rPr lang="fr-FR" dirty="0" smtClean="0"/>
              <a:t>à bientôt au </a:t>
            </a:r>
            <a:r>
              <a:rPr lang="fr-FR" dirty="0" smtClean="0"/>
              <a:t>collège,</a:t>
            </a:r>
            <a:endParaRPr lang="fr-FR" dirty="0"/>
          </a:p>
        </p:txBody>
      </p:sp>
    </p:spTree>
    <p:extLst>
      <p:ext uri="{BB962C8B-B14F-4D97-AF65-F5344CB8AC3E}">
        <p14:creationId xmlns:p14="http://schemas.microsoft.com/office/powerpoint/2010/main" val="27331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1470025"/>
          </a:xfrm>
        </p:spPr>
        <p:txBody>
          <a:bodyPr/>
          <a:lstStyle/>
          <a:p>
            <a:r>
              <a:rPr lang="fr-FR" dirty="0" smtClean="0"/>
              <a:t>Le hall d’entrée et le couloir principal du </a:t>
            </a:r>
            <a:r>
              <a:rPr lang="fr-FR" dirty="0" err="1" smtClean="0"/>
              <a:t>rez</a:t>
            </a:r>
            <a:r>
              <a:rPr lang="fr-FR" dirty="0" smtClean="0"/>
              <a:t> de chaussée</a:t>
            </a:r>
            <a:endParaRPr lang="fr-FR"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968771"/>
            <a:ext cx="2985382" cy="398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2256" y="1966601"/>
            <a:ext cx="3021792" cy="4029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492255" y="6076735"/>
            <a:ext cx="3600400" cy="646331"/>
          </a:xfrm>
          <a:prstGeom prst="rect">
            <a:avLst/>
          </a:prstGeom>
          <a:noFill/>
        </p:spPr>
        <p:txBody>
          <a:bodyPr wrap="square" rtlCol="0">
            <a:spAutoFit/>
          </a:bodyPr>
          <a:lstStyle/>
          <a:p>
            <a:r>
              <a:rPr lang="fr-FR" dirty="0" smtClean="0"/>
              <a:t>Le couloir permet d’accéder à </a:t>
            </a:r>
            <a:r>
              <a:rPr lang="fr-FR" u="sng" dirty="0" smtClean="0">
                <a:solidFill>
                  <a:srgbClr val="FF0000"/>
                </a:solidFill>
              </a:rPr>
              <a:t>la vie scolaire</a:t>
            </a:r>
            <a:r>
              <a:rPr lang="fr-FR" dirty="0" smtClean="0"/>
              <a:t>, à l’</a:t>
            </a:r>
            <a:r>
              <a:rPr lang="fr-FR" u="sng" dirty="0" smtClean="0"/>
              <a:t>administration</a:t>
            </a:r>
            <a:r>
              <a:rPr lang="fr-FR" dirty="0" smtClean="0"/>
              <a:t>, à </a:t>
            </a:r>
            <a:r>
              <a:rPr lang="fr-FR" u="sng" dirty="0" smtClean="0">
                <a:solidFill>
                  <a:srgbClr val="00B050"/>
                </a:solidFill>
              </a:rPr>
              <a:t>l’étage</a:t>
            </a:r>
            <a:endParaRPr lang="fr-FR" u="sng" dirty="0">
              <a:solidFill>
                <a:srgbClr val="00B050"/>
              </a:solidFill>
            </a:endParaRPr>
          </a:p>
        </p:txBody>
      </p:sp>
      <p:cxnSp>
        <p:nvCxnSpPr>
          <p:cNvPr id="6" name="Connecteur droit avec flèche 5"/>
          <p:cNvCxnSpPr/>
          <p:nvPr/>
        </p:nvCxnSpPr>
        <p:spPr>
          <a:xfrm flipV="1">
            <a:off x="5796136" y="3981128"/>
            <a:ext cx="72008" cy="243641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Connecteur droit avec flèche 10"/>
          <p:cNvCxnSpPr/>
          <p:nvPr/>
        </p:nvCxnSpPr>
        <p:spPr>
          <a:xfrm flipH="1" flipV="1">
            <a:off x="6487885" y="3959025"/>
            <a:ext cx="500000" cy="24585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flipH="1" flipV="1">
            <a:off x="8100392" y="3959025"/>
            <a:ext cx="144016" cy="249291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5293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salle de cours </a:t>
            </a:r>
            <a:endParaRPr lang="fr-FR"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412776"/>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702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salle de musique</a:t>
            </a:r>
            <a:endParaRPr lang="fr-FR"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479"/>
          <a:stretch/>
        </p:blipFill>
        <p:spPr bwMode="auto">
          <a:xfrm>
            <a:off x="2339752" y="2103867"/>
            <a:ext cx="3636900" cy="429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idx="1"/>
          </p:nvPr>
        </p:nvSpPr>
        <p:spPr/>
        <p:txBody>
          <a:bodyPr/>
          <a:lstStyle/>
          <a:p>
            <a:pPr marL="0" indent="0">
              <a:buNone/>
            </a:pPr>
            <a:r>
              <a:rPr lang="fr-FR" dirty="0" smtClean="0"/>
              <a:t> </a:t>
            </a:r>
            <a:endParaRPr lang="fr-FR" dirty="0"/>
          </a:p>
        </p:txBody>
      </p:sp>
    </p:spTree>
    <p:extLst>
      <p:ext uri="{BB962C8B-B14F-4D97-AF65-F5344CB8AC3E}">
        <p14:creationId xmlns:p14="http://schemas.microsoft.com/office/powerpoint/2010/main" val="4225871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salle de sciences</a:t>
            </a:r>
            <a:endParaRPr lang="fr-F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556792"/>
            <a:ext cx="3636900" cy="484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559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La cour</a:t>
            </a:r>
            <a:endParaRPr lang="fr-F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9804" y="1028072"/>
            <a:ext cx="3420876" cy="456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052736"/>
            <a:ext cx="3384376" cy="451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5967" y="5589240"/>
            <a:ext cx="4250049" cy="1200329"/>
          </a:xfrm>
          <a:prstGeom prst="rect">
            <a:avLst/>
          </a:prstGeom>
          <a:noFill/>
        </p:spPr>
        <p:txBody>
          <a:bodyPr wrap="square" rtlCol="0">
            <a:spAutoFit/>
          </a:bodyPr>
          <a:lstStyle/>
          <a:p>
            <a:r>
              <a:rPr lang="fr-FR" dirty="0" smtClean="0"/>
              <a:t>Le matin et après chaque récréation les élèves se rangent dans l’</a:t>
            </a:r>
            <a:r>
              <a:rPr lang="fr-FR" u="sng" dirty="0" smtClean="0"/>
              <a:t>emplacement de la salle où ils auront cours</a:t>
            </a:r>
            <a:r>
              <a:rPr lang="fr-FR" dirty="0" smtClean="0"/>
              <a:t>.  L’enseignant viendra les chercher</a:t>
            </a:r>
            <a:endParaRPr lang="fr-FR" dirty="0"/>
          </a:p>
        </p:txBody>
      </p:sp>
      <p:cxnSp>
        <p:nvCxnSpPr>
          <p:cNvPr id="6" name="Connecteur droit avec flèche 5"/>
          <p:cNvCxnSpPr/>
          <p:nvPr/>
        </p:nvCxnSpPr>
        <p:spPr>
          <a:xfrm flipH="1" flipV="1">
            <a:off x="2915816" y="4725144"/>
            <a:ext cx="1224136"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513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randombar(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1365</Words>
  <Application>Microsoft Office PowerPoint</Application>
  <PresentationFormat>Affichage à l'écran (4:3)</PresentationFormat>
  <Paragraphs>229</Paragraphs>
  <Slides>44</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44</vt:i4>
      </vt:variant>
    </vt:vector>
  </HeadingPairs>
  <TitlesOfParts>
    <vt:vector size="47" baseType="lpstr">
      <vt:lpstr>Arial</vt:lpstr>
      <vt:lpstr>Calibri</vt:lpstr>
      <vt:lpstr>Thème Office</vt:lpstr>
      <vt:lpstr>COLLEGE ARSENE LAMBERT</vt:lpstr>
      <vt:lpstr>Présentation PowerPoint</vt:lpstr>
      <vt:lpstr>Horaires</vt:lpstr>
      <vt:lpstr>L’entrée principale du collège</vt:lpstr>
      <vt:lpstr>Le hall d’entrée et le couloir principal du rez de chaussée</vt:lpstr>
      <vt:lpstr>Une salle de cours </vt:lpstr>
      <vt:lpstr>La salle de musique</vt:lpstr>
      <vt:lpstr>Une salle de sciences</vt:lpstr>
      <vt:lpstr>La cour</vt:lpstr>
      <vt:lpstr>La vie scolaire</vt:lpstr>
      <vt:lpstr>Le CDI</vt:lpstr>
      <vt:lpstr>Une salle de technologie</vt:lpstr>
      <vt:lpstr>Les personnels non enseignants</vt:lpstr>
      <vt:lpstr>Le principal et son adjoint</vt:lpstr>
      <vt:lpstr>La gestionnaire</vt:lpstr>
      <vt:lpstr>La CPE</vt:lpstr>
      <vt:lpstr>La secrétaire </vt:lpstr>
      <vt:lpstr>L’infirmière</vt:lpstr>
      <vt:lpstr>La ligne de self</vt:lpstr>
      <vt:lpstr>Présentation PowerPoint</vt:lpstr>
      <vt:lpstr>Activités annexes</vt:lpstr>
      <vt:lpstr>Autres interlocuteurs</vt:lpstr>
      <vt:lpstr>L’assistant social</vt:lpstr>
      <vt:lpstr>L’infirmier d’écoute</vt:lpstr>
      <vt:lpstr>La psychologue scolaire</vt:lpstr>
      <vt:lpstr>Emploi du temps</vt:lpstr>
      <vt:lpstr>Les aides pour les élèves en difficulté</vt:lpstr>
      <vt:lpstr>Arts plastiques</vt:lpstr>
      <vt:lpstr>Histoire-Géo</vt:lpstr>
      <vt:lpstr>SVT</vt:lpstr>
      <vt:lpstr>Sciences physiques</vt:lpstr>
      <vt:lpstr>Musique</vt:lpstr>
      <vt:lpstr>Anglais</vt:lpstr>
      <vt:lpstr>Mathematiques</vt:lpstr>
      <vt:lpstr>Français</vt:lpstr>
      <vt:lpstr>Présentation PowerPoint</vt:lpstr>
      <vt:lpstr>Les dispositifs d’accompagnement obligatoires :  AP (Aide personnalisé)    1h d’aide en français et en mathématiques en demi-classe en 6e et en 4e Vie de classe               Accompagné par le professeur principal au moins 10h dans    l’année                                                                Étude                               Accompagné par un assistant d’éducation durant les heures sans    cours CDI    Accompagné par un professeur documentaliste   Les dispositifs d’accompagnement à public désigné :  BOS (Bien Organisé Scolairement)  1h d’aide personnalisée aux devoirs obligatoire pour les   élèves désignés par le professeur principal accompagné par un éducateur en service civique sur une heure d’étude   Les dispositifs d’accompagnement à public volontaire : Coup de pouce                     Aide personnalisée aux devoirs ouverte de 12h30 à 13h20,  accompagné par un enseignant ou par un éducateur en service civique    </vt:lpstr>
      <vt:lpstr>Questions d’élèves</vt:lpstr>
      <vt:lpstr>Présentation PowerPoint</vt:lpstr>
      <vt:lpstr>Présentation PowerPoint</vt:lpstr>
      <vt:lpstr>Présentation PowerPoint</vt:lpstr>
      <vt:lpstr>Présentation PowerPoint</vt:lpstr>
      <vt:lpstr>Pour aller plus loin, cliquez sur les liens afin d’avoir des informations complémentaires sur quelques matières:  Présentation Sciences physiques Portes ouvertes diapo 2020 Sciences Physiques Partie1.pdf Portes ouvertes diapo 2020  Sciences Physiques Partie2.pdf   Présentation EPS et AS présentation AS.pptx présentation EPS.pptx   Présentation éducation musicale Portes ouvertes virtuelles éducation musicale.odt CHAM 2019 2020.jpg CHORALE.jpg CLASSE CHANTANTE.jpg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ARSENE LAMBERT</dc:title>
  <dc:creator>Patricia et Yvon</dc:creator>
  <cp:lastModifiedBy>secretariat</cp:lastModifiedBy>
  <cp:revision>32</cp:revision>
  <dcterms:created xsi:type="dcterms:W3CDTF">2020-04-21T13:10:24Z</dcterms:created>
  <dcterms:modified xsi:type="dcterms:W3CDTF">2020-05-13T08:00:31Z</dcterms:modified>
</cp:coreProperties>
</file>