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0" r:id="rId7"/>
    <p:sldId id="287" r:id="rId8"/>
    <p:sldId id="265" r:id="rId9"/>
    <p:sldId id="261" r:id="rId10"/>
    <p:sldId id="288" r:id="rId11"/>
    <p:sldId id="292" r:id="rId12"/>
    <p:sldId id="289" r:id="rId13"/>
    <p:sldId id="276" r:id="rId14"/>
    <p:sldId id="278" r:id="rId15"/>
    <p:sldId id="279" r:id="rId16"/>
    <p:sldId id="290" r:id="rId17"/>
    <p:sldId id="291" r:id="rId18"/>
    <p:sldId id="282" r:id="rId19"/>
    <p:sldId id="285" r:id="rId20"/>
    <p:sldId id="271" r:id="rId21"/>
    <p:sldId id="286" r:id="rId22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A1DBEFF-FBB6-46CC-A293-AA7459E0907B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11/09/2022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10D5C49-293A-4E2C-9395-9E237DBDC79D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84D8CA9-DBEA-4D13-A856-3760F550B385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11/09/2022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0BE34C9-9989-4BA3-AB2C-070D304DAA86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0A32C15-FB68-4AFF-ABC5-5F01F775EB00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11/09/2022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4AEF92C-8C06-4B22-AF42-28D54F25D1AE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63560" y="1122480"/>
            <a:ext cx="1078596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1" strike="noStrike" spc="-1" dirty="0">
                <a:solidFill>
                  <a:srgbClr val="FF0000"/>
                </a:solidFill>
                <a:latin typeface="Calibri Light"/>
              </a:rPr>
              <a:t>REUNION DE RENTREE 2022/2023</a:t>
            </a:r>
            <a:endParaRPr lang="fr-FR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246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3200" b="1" strike="noStrike" spc="-1" dirty="0">
                <a:solidFill>
                  <a:srgbClr val="0000FF"/>
                </a:solidFill>
                <a:latin typeface="Calibri"/>
              </a:rPr>
              <a:t>Parents de: 3</a:t>
            </a:r>
            <a:r>
              <a:rPr lang="fr-FR" sz="3200" b="1" strike="noStrike" spc="-1" baseline="30000" dirty="0">
                <a:solidFill>
                  <a:srgbClr val="0000FF"/>
                </a:solidFill>
                <a:latin typeface="Calibri"/>
              </a:rPr>
              <a:t>ème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1" spc="-1" dirty="0">
                <a:solidFill>
                  <a:srgbClr val="FFC000"/>
                </a:solidFill>
                <a:latin typeface="Calibri"/>
              </a:rPr>
              <a:t>Lundi</a:t>
            </a:r>
            <a:r>
              <a:rPr lang="fr-FR" sz="2400" b="1" strike="noStrike" spc="-1" dirty="0">
                <a:solidFill>
                  <a:srgbClr val="FFC000"/>
                </a:solidFill>
                <a:latin typeface="Calibri"/>
              </a:rPr>
              <a:t> 12 septembre 2022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3200" b="1" strike="noStrike" spc="-1" dirty="0">
                <a:solidFill>
                  <a:srgbClr val="00B050"/>
                </a:solidFill>
                <a:latin typeface="Calibri"/>
              </a:rPr>
              <a:t>Bienvenue au collège Raymond Migaud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25" name="Image 5"/>
          <p:cNvPicPr/>
          <p:nvPr/>
        </p:nvPicPr>
        <p:blipFill>
          <a:blip r:embed="rId2"/>
          <a:stretch/>
        </p:blipFill>
        <p:spPr>
          <a:xfrm>
            <a:off x="1614600" y="1122480"/>
            <a:ext cx="1257120" cy="1117080"/>
          </a:xfrm>
          <a:prstGeom prst="rect">
            <a:avLst/>
          </a:prstGeom>
          <a:ln w="0">
            <a:noFill/>
          </a:ln>
        </p:spPr>
      </p:pic>
      <p:pic>
        <p:nvPicPr>
          <p:cNvPr id="126" name="Image 6"/>
          <p:cNvPicPr/>
          <p:nvPr/>
        </p:nvPicPr>
        <p:blipFill>
          <a:blip r:embed="rId3"/>
          <a:stretch/>
        </p:blipFill>
        <p:spPr>
          <a:xfrm>
            <a:off x="9277560" y="1207080"/>
            <a:ext cx="1299600" cy="115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C5C6E-488B-4773-8F3C-702E93C7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599"/>
            <a:ext cx="10972440" cy="5469975"/>
          </a:xfrm>
        </p:spPr>
        <p:txBody>
          <a:bodyPr/>
          <a:lstStyle/>
          <a:p>
            <a:pPr algn="ctr"/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9DEF44-6E64-48CF-89A9-2C9094FF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783" y="1354876"/>
            <a:ext cx="3581468" cy="45842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743DE2-D879-49D4-8BE8-A69D36CD1DE5}"/>
              </a:ext>
            </a:extLst>
          </p:cNvPr>
          <p:cNvSpPr txBox="1"/>
          <p:nvPr/>
        </p:nvSpPr>
        <p:spPr>
          <a:xfrm>
            <a:off x="300038" y="273599"/>
            <a:ext cx="11558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</a:rPr>
              <a:t>Le DNB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9F80E7-3F3F-4C50-99A2-948A994F6997}"/>
              </a:ext>
            </a:extLst>
          </p:cNvPr>
          <p:cNvSpPr txBox="1"/>
          <p:nvPr/>
        </p:nvSpPr>
        <p:spPr>
          <a:xfrm>
            <a:off x="710574" y="2223756"/>
            <a:ext cx="6414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u="sng" dirty="0">
                <a:solidFill>
                  <a:srgbClr val="002060"/>
                </a:solidFill>
              </a:rPr>
              <a:t>Evalué sur 800 points</a:t>
            </a:r>
          </a:p>
          <a:p>
            <a:pPr algn="ctr"/>
            <a:endParaRPr lang="fr-FR" sz="3000" dirty="0">
              <a:solidFill>
                <a:srgbClr val="002060"/>
              </a:solidFill>
            </a:endParaRPr>
          </a:p>
          <a:p>
            <a:pPr algn="ctr"/>
            <a:r>
              <a:rPr lang="fr-FR" sz="3000" dirty="0">
                <a:solidFill>
                  <a:srgbClr val="002060"/>
                </a:solidFill>
                <a:sym typeface="Wingdings" panose="05000000000000000000" pitchFamily="2" charset="2"/>
              </a:rPr>
              <a:t> </a:t>
            </a:r>
            <a:r>
              <a:rPr lang="fr-FR" sz="3000" dirty="0">
                <a:solidFill>
                  <a:srgbClr val="002060"/>
                </a:solidFill>
              </a:rPr>
              <a:t>Le contrôle continu (400 points)</a:t>
            </a:r>
          </a:p>
          <a:p>
            <a:pPr algn="ctr"/>
            <a:endParaRPr lang="fr-FR" sz="3000" dirty="0">
              <a:solidFill>
                <a:srgbClr val="002060"/>
              </a:solidFill>
            </a:endParaRPr>
          </a:p>
          <a:p>
            <a:pPr algn="ctr"/>
            <a:r>
              <a:rPr lang="fr-FR" sz="3000" dirty="0">
                <a:solidFill>
                  <a:srgbClr val="002060"/>
                </a:solidFill>
                <a:sym typeface="Wingdings" panose="05000000000000000000" pitchFamily="2" charset="2"/>
              </a:rPr>
              <a:t>  </a:t>
            </a:r>
            <a:r>
              <a:rPr lang="fr-FR" sz="3000" dirty="0">
                <a:solidFill>
                  <a:srgbClr val="002060"/>
                </a:solidFill>
              </a:rPr>
              <a:t>Les épreuves finales (400 points)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65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61"/>
          <p:cNvPicPr/>
          <p:nvPr/>
        </p:nvPicPr>
        <p:blipFill>
          <a:blip r:embed="rId2"/>
          <a:stretch/>
        </p:blipFill>
        <p:spPr>
          <a:xfrm>
            <a:off x="312000" y="914175"/>
            <a:ext cx="11880000" cy="4320000"/>
          </a:xfrm>
          <a:prstGeom prst="rect">
            <a:avLst/>
          </a:prstGeom>
          <a:ln w="0">
            <a:noFill/>
          </a:ln>
        </p:spPr>
      </p:pic>
      <p:sp>
        <p:nvSpPr>
          <p:cNvPr id="163" name="ZoneTexte 162"/>
          <p:cNvSpPr txBox="1"/>
          <p:nvPr/>
        </p:nvSpPr>
        <p:spPr>
          <a:xfrm>
            <a:off x="1440000" y="359999"/>
            <a:ext cx="9540000" cy="5829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fr-FR" sz="3000" b="1" strike="noStrike" spc="-1" dirty="0">
                <a:solidFill>
                  <a:srgbClr val="002060"/>
                </a:solidFill>
                <a:latin typeface="Arial"/>
              </a:rPr>
              <a:t>Le </a:t>
            </a:r>
            <a:r>
              <a:rPr lang="fr-FR" sz="3000" b="1" spc="-1" dirty="0">
                <a:solidFill>
                  <a:srgbClr val="002060"/>
                </a:solidFill>
                <a:latin typeface="Arial"/>
              </a:rPr>
              <a:t>contrôle continu</a:t>
            </a:r>
            <a:r>
              <a:rPr lang="fr-FR" sz="3000" b="1" strike="noStrike" spc="-1" dirty="0">
                <a:solidFill>
                  <a:srgbClr val="002060"/>
                </a:solidFill>
                <a:latin typeface="Arial"/>
              </a:rPr>
              <a:t> (socle de compétences)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80028C-1E09-4817-8FCE-EED1EE2C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19" y="5488956"/>
            <a:ext cx="10137562" cy="11669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1BAA97-BF2A-4824-9676-5A78BDCF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175623"/>
            <a:ext cx="9601200" cy="66317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2"/>
          <p:cNvPicPr/>
          <p:nvPr/>
        </p:nvPicPr>
        <p:blipFill>
          <a:blip r:embed="rId2"/>
          <a:stretch/>
        </p:blipFill>
        <p:spPr>
          <a:xfrm>
            <a:off x="328613" y="542925"/>
            <a:ext cx="11229975" cy="570071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F9AA726-ED0E-47FE-A4BA-0C728E9D4DF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fr-FR" sz="3500" b="1" dirty="0">
                <a:solidFill>
                  <a:srgbClr val="002060"/>
                </a:solidFill>
              </a:rPr>
              <a:t>3)   ORIENTATION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A89F5E-93AB-492F-A76D-A4002E7E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8" y="1328412"/>
            <a:ext cx="11380263" cy="52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C5891-295C-4A02-882F-553E8348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51EDE9-BA3B-4953-A9A8-755DFDE2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37213"/>
            <a:ext cx="11872912" cy="68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9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g-jeanrostand.sarthe.e-lyco.fr/wp-content/uploads/sites/13/2014/11/schema_apres_3e_2-2.png">
            <a:extLst>
              <a:ext uri="{FF2B5EF4-FFF2-40B4-BE49-F238E27FC236}">
                <a16:creationId xmlns:a16="http://schemas.microsoft.com/office/drawing/2014/main" id="{B4039C78-CB03-4668-9DA2-66CF1A2F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4" y="0"/>
            <a:ext cx="12236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500" b="1" strike="noStrike" spc="-1" dirty="0">
                <a:solidFill>
                  <a:srgbClr val="002060"/>
                </a:solidFill>
                <a:latin typeface="Calibri"/>
              </a:rPr>
              <a:t>LES PERSONNES RESSOURCES </a:t>
            </a:r>
            <a:endParaRPr lang="fr-FR" sz="3500" b="0" strike="noStrike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8" name="ZoneTexte 2"/>
          <p:cNvSpPr/>
          <p:nvPr/>
        </p:nvSpPr>
        <p:spPr>
          <a:xfrm>
            <a:off x="1011960" y="1855440"/>
            <a:ext cx="10137960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Clr>
                <a:srgbClr val="000099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b="0" u="sng" strike="noStrike" spc="-1" dirty="0">
                <a:solidFill>
                  <a:srgbClr val="002060"/>
                </a:solidFill>
                <a:uFillTx/>
                <a:latin typeface="Calibri"/>
              </a:rPr>
              <a:t>La Professeure Principale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b="0" u="sng" strike="noStrike" spc="-1" dirty="0">
                <a:solidFill>
                  <a:srgbClr val="002060"/>
                </a:solidFill>
                <a:uFillTx/>
                <a:latin typeface="Calibri"/>
              </a:rPr>
              <a:t>La Psychologue de l’Education Nationale : Mme DUTAUD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00" b="0" strike="noStrike" spc="-1" dirty="0">
                <a:solidFill>
                  <a:srgbClr val="002060"/>
                </a:solidFill>
                <a:latin typeface="Calibri"/>
              </a:rPr>
              <a:t>    - Présente le mardi 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00" b="0" strike="noStrike" spc="-1" dirty="0">
                <a:solidFill>
                  <a:srgbClr val="002060"/>
                </a:solidFill>
                <a:latin typeface="Calibri"/>
              </a:rPr>
              <a:t>    - Rendez-vous avec l’élève seul ou avec l’élève et ses parents 	(prendre RDV à la vie scolaire)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b="0" u="sng" strike="noStrike" spc="-1" dirty="0">
                <a:solidFill>
                  <a:srgbClr val="002060"/>
                </a:solidFill>
                <a:uFillTx/>
                <a:latin typeface="Calibri"/>
              </a:rPr>
              <a:t>Rendez-vous possible au CIO</a:t>
            </a:r>
            <a:r>
              <a:rPr lang="fr-FR" sz="3000" b="0" strike="noStrike" spc="-1" dirty="0">
                <a:solidFill>
                  <a:srgbClr val="002060"/>
                </a:solidFill>
                <a:latin typeface="Calibri"/>
              </a:rPr>
              <a:t> de BRESSUIRE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</a:pPr>
            <a:r>
              <a:rPr lang="fr-FR" sz="3000" b="0" strike="noStrike" spc="-1" dirty="0">
                <a:solidFill>
                  <a:srgbClr val="002060"/>
                </a:solidFill>
                <a:uFillTx/>
                <a:latin typeface="Calibri"/>
                <a:sym typeface="Wingdings" panose="05000000000000000000" pitchFamily="2" charset="2"/>
              </a:rPr>
              <a:t> </a:t>
            </a:r>
            <a:r>
              <a:rPr lang="fr-FR" sz="3000" b="0" u="sng" strike="noStrike" spc="-1" dirty="0">
                <a:solidFill>
                  <a:srgbClr val="002060"/>
                </a:solidFill>
                <a:uFillTx/>
                <a:latin typeface="Calibri"/>
              </a:rPr>
              <a:t>Le chef d’établissement</a:t>
            </a:r>
            <a:r>
              <a:rPr lang="fr-FR" sz="3000" b="0" strike="noStrike" spc="-1" dirty="0">
                <a:solidFill>
                  <a:srgbClr val="002060"/>
                </a:solidFill>
                <a:latin typeface="Calibri"/>
              </a:rPr>
              <a:t> si besoin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380" y="0"/>
            <a:ext cx="10515240" cy="97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500" b="1" strike="noStrike" spc="-1" dirty="0">
                <a:solidFill>
                  <a:srgbClr val="002060"/>
                </a:solidFill>
                <a:latin typeface="Calibri"/>
              </a:rPr>
              <a:t>AU SEIN DU COLLEGE, VOUS POUVEZ : </a:t>
            </a:r>
            <a:endParaRPr lang="fr-FR" sz="3500" b="0" strike="noStrike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6" name="ZoneTexte 2"/>
          <p:cNvSpPr/>
          <p:nvPr/>
        </p:nvSpPr>
        <p:spPr>
          <a:xfrm>
            <a:off x="414338" y="978480"/>
            <a:ext cx="11405932" cy="60001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Clr>
                <a:srgbClr val="006666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strike="noStrike" spc="-1" dirty="0">
                <a:solidFill>
                  <a:srgbClr val="002060"/>
                </a:solidFill>
                <a:latin typeface="Calibri"/>
              </a:rPr>
              <a:t>Vous présenter aux élections de représentants de parents d’élèves</a:t>
            </a:r>
          </a:p>
          <a:p>
            <a:pPr marL="285840" indent="-285840">
              <a:lnSpc>
                <a:spcPct val="100000"/>
              </a:lnSpc>
              <a:buClr>
                <a:srgbClr val="006666"/>
              </a:buClr>
              <a:buFont typeface="Arial"/>
              <a:buChar char="•"/>
            </a:pP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6666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strike="noStrike" spc="-1" dirty="0">
                <a:solidFill>
                  <a:srgbClr val="002060"/>
                </a:solidFill>
                <a:latin typeface="Calibri"/>
              </a:rPr>
              <a:t>Participer à la réunion parents professeurs</a:t>
            </a: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6666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strike="noStrike" spc="-1" dirty="0">
                <a:solidFill>
                  <a:srgbClr val="002060"/>
                </a:solidFill>
                <a:latin typeface="Calibri"/>
              </a:rPr>
              <a:t>Rencontrer le professeur principal si besoin</a:t>
            </a: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6666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strike="noStrike" spc="-1" dirty="0">
                <a:solidFill>
                  <a:srgbClr val="002060"/>
                </a:solidFill>
                <a:latin typeface="Calibri"/>
              </a:rPr>
              <a:t>Participer aux réunions d’information</a:t>
            </a: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6666"/>
              </a:buClr>
            </a:pPr>
            <a:r>
              <a:rPr lang="fr-FR" sz="3000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 </a:t>
            </a:r>
            <a:r>
              <a:rPr lang="fr-FR" sz="3000" strike="noStrike" spc="-1" dirty="0">
                <a:solidFill>
                  <a:srgbClr val="002060"/>
                </a:solidFill>
                <a:latin typeface="Calibri"/>
              </a:rPr>
              <a:t>Participer aux activités proposées par l’ASE</a:t>
            </a: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6666"/>
              </a:buClr>
            </a:pPr>
            <a:r>
              <a:rPr lang="fr-FR" sz="3000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 </a:t>
            </a:r>
            <a:r>
              <a:rPr lang="fr-FR" sz="3000" strike="noStrike" spc="-1" dirty="0">
                <a:solidFill>
                  <a:srgbClr val="002060"/>
                </a:solidFill>
                <a:latin typeface="Calibri"/>
              </a:rPr>
              <a:t>Participer à l’association des parents d’élèves (FCPE): </a:t>
            </a:r>
            <a:r>
              <a:rPr lang="fr-FR" sz="3000" u="sng" strike="noStrike" spc="-1" dirty="0">
                <a:solidFill>
                  <a:srgbClr val="002060"/>
                </a:solidFill>
                <a:uFillTx/>
                <a:latin typeface="Calibri"/>
              </a:rPr>
              <a:t>fcpecjprevert@gmail.com</a:t>
            </a:r>
            <a:endParaRPr lang="fr-FR" sz="3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ZoneTexte 1"/>
          <p:cNvSpPr/>
          <p:nvPr/>
        </p:nvSpPr>
        <p:spPr>
          <a:xfrm>
            <a:off x="710280" y="488160"/>
            <a:ext cx="10945800" cy="516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6600" b="1" strike="noStrike" spc="-1" dirty="0">
                <a:solidFill>
                  <a:srgbClr val="00B050"/>
                </a:solidFill>
                <a:latin typeface="Calibri"/>
              </a:rPr>
              <a:t>MERCI</a:t>
            </a:r>
            <a:endParaRPr lang="fr-FR" sz="6600" b="0" strike="noStrike" spc="-1" dirty="0">
              <a:solidFill>
                <a:srgbClr val="00B05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600" b="1" strike="noStrike" spc="-1" dirty="0">
                <a:solidFill>
                  <a:srgbClr val="FF9933"/>
                </a:solidFill>
                <a:latin typeface="Calibri"/>
              </a:rPr>
              <a:t>DE VOTRE ATTENTION</a:t>
            </a:r>
            <a:endParaRPr lang="fr-FR" sz="6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600" b="1" strike="noStrike" spc="-1" dirty="0">
                <a:solidFill>
                  <a:srgbClr val="006666"/>
                </a:solidFill>
                <a:latin typeface="Calibri"/>
              </a:rPr>
              <a:t>ET EXCELLENTE </a:t>
            </a:r>
            <a:endParaRPr lang="fr-FR" sz="6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600" b="1" strike="noStrike" spc="-1" dirty="0">
                <a:solidFill>
                  <a:srgbClr val="FF5050"/>
                </a:solidFill>
                <a:latin typeface="Calibri"/>
              </a:rPr>
              <a:t>ANNEE SCOLAIRE</a:t>
            </a:r>
            <a:endParaRPr lang="fr-FR" sz="6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600" b="1" strike="noStrike" spc="-1" dirty="0">
                <a:solidFill>
                  <a:srgbClr val="FF33CC"/>
                </a:solidFill>
                <a:latin typeface="Calibri"/>
              </a:rPr>
              <a:t>A TOUTES ET A TOUS !</a:t>
            </a:r>
            <a:endParaRPr lang="fr-FR" sz="6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C240BC3-019C-422E-A5D5-205E62004B0F}"/>
              </a:ext>
            </a:extLst>
          </p:cNvPr>
          <p:cNvSpPr txBox="1"/>
          <p:nvPr/>
        </p:nvSpPr>
        <p:spPr>
          <a:xfrm>
            <a:off x="657224" y="242888"/>
            <a:ext cx="111823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SOMMAIRE</a:t>
            </a:r>
          </a:p>
          <a:p>
            <a:pPr algn="ctr"/>
            <a:endParaRPr lang="fr-FR" sz="4000" b="1" dirty="0">
              <a:solidFill>
                <a:srgbClr val="002060"/>
              </a:solidFill>
            </a:endParaRPr>
          </a:p>
          <a:p>
            <a:pPr algn="ctr"/>
            <a:endParaRPr lang="fr-FR" sz="4000" b="1" dirty="0">
              <a:solidFill>
                <a:srgbClr val="002060"/>
              </a:solidFill>
            </a:endParaRPr>
          </a:p>
          <a:p>
            <a:pPr marL="742950" indent="-742950">
              <a:buAutoNum type="arabicParenR"/>
            </a:pPr>
            <a:r>
              <a:rPr lang="fr-FR" sz="3500" b="1" dirty="0">
                <a:solidFill>
                  <a:srgbClr val="002060"/>
                </a:solidFill>
              </a:rPr>
              <a:t>Outils et communication</a:t>
            </a:r>
          </a:p>
          <a:p>
            <a:pPr marL="742950" indent="-742950">
              <a:buAutoNum type="arabicParenR"/>
            </a:pPr>
            <a:endParaRPr lang="fr-FR" sz="3500" b="1" dirty="0">
              <a:solidFill>
                <a:srgbClr val="002060"/>
              </a:solidFill>
            </a:endParaRPr>
          </a:p>
          <a:p>
            <a:pPr marL="742950" indent="-742950">
              <a:buAutoNum type="arabicParenR"/>
            </a:pPr>
            <a:r>
              <a:rPr lang="fr-FR" sz="3500" b="1" dirty="0">
                <a:solidFill>
                  <a:srgbClr val="002060"/>
                </a:solidFill>
              </a:rPr>
              <a:t>Déroulement de l’année de 3</a:t>
            </a:r>
            <a:r>
              <a:rPr lang="fr-FR" sz="3500" b="1" baseline="30000" dirty="0">
                <a:solidFill>
                  <a:srgbClr val="002060"/>
                </a:solidFill>
              </a:rPr>
              <a:t>ème</a:t>
            </a:r>
          </a:p>
          <a:p>
            <a:r>
              <a:rPr lang="fr-FR" sz="3500" b="1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rabicParenR" startAt="3"/>
            </a:pPr>
            <a:r>
              <a:rPr lang="fr-FR" sz="3500" b="1" dirty="0">
                <a:solidFill>
                  <a:srgbClr val="002060"/>
                </a:solidFill>
              </a:rPr>
              <a:t>Orientation</a:t>
            </a:r>
          </a:p>
          <a:p>
            <a:pPr marL="514350" indent="-514350">
              <a:buAutoNum type="arabicParenR" startAt="3"/>
            </a:pPr>
            <a:endParaRPr lang="fr-FR" sz="3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B5ED21-2AB0-4F58-8FF3-F552B880D286}"/>
              </a:ext>
            </a:extLst>
          </p:cNvPr>
          <p:cNvSpPr/>
          <p:nvPr/>
        </p:nvSpPr>
        <p:spPr>
          <a:xfrm>
            <a:off x="485775" y="286821"/>
            <a:ext cx="114728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500" b="1" dirty="0">
                <a:solidFill>
                  <a:srgbClr val="002060"/>
                </a:solidFill>
              </a:rPr>
              <a:t>1)   OUTILS ET COMMUNICATION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C21A3-70E9-47EE-875B-59278709CBFE}"/>
              </a:ext>
            </a:extLst>
          </p:cNvPr>
          <p:cNvSpPr/>
          <p:nvPr/>
        </p:nvSpPr>
        <p:spPr>
          <a:xfrm>
            <a:off x="788193" y="1157288"/>
            <a:ext cx="106156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 </a:t>
            </a: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Le carnet de correspondance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  </a:t>
            </a:r>
            <a:endParaRPr lang="fr-FR" sz="3000" spc="-1" dirty="0"/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L’agenda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fr-FR" sz="3000" spc="-1" dirty="0"/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Le site du collège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fr-FR" sz="3000" spc="-1" dirty="0"/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L’application Pronote via l’ENT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fr-FR" sz="3000" spc="-1" dirty="0"/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Le Bulletin trimestriel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fr-FR" sz="3000" spc="-1" dirty="0"/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3000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0000"/>
                </a:solidFill>
                <a:latin typeface="Calibri"/>
              </a:rPr>
              <a:t>Les réunions Parents-Professeurs (avec remise des bulletins)</a:t>
            </a:r>
            <a:endParaRPr lang="fr-FR" sz="3000" spc="-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302CE2-9E5E-4467-8C2D-D3AF9D38E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842963"/>
            <a:ext cx="10658475" cy="60150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A6A332-1C4A-406D-9185-F19AFCD2060F}"/>
              </a:ext>
            </a:extLst>
          </p:cNvPr>
          <p:cNvSpPr txBox="1"/>
          <p:nvPr/>
        </p:nvSpPr>
        <p:spPr>
          <a:xfrm>
            <a:off x="409573" y="242887"/>
            <a:ext cx="11334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</a:rPr>
              <a:t>Accéder à l’ENT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E2FBFC4-7856-4CC1-BB9A-D4C4C556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9"/>
            <a:ext cx="12192000" cy="53292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C936BE-BD79-47B1-9478-CC6175F655A5}"/>
              </a:ext>
            </a:extLst>
          </p:cNvPr>
          <p:cNvSpPr txBox="1"/>
          <p:nvPr/>
        </p:nvSpPr>
        <p:spPr>
          <a:xfrm>
            <a:off x="1014413" y="385762"/>
            <a:ext cx="10401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</a:rPr>
              <a:t>Se connecter avec votre compte </a:t>
            </a:r>
            <a:r>
              <a:rPr lang="fr-FR" sz="3000" b="1" dirty="0" err="1">
                <a:solidFill>
                  <a:srgbClr val="002060"/>
                </a:solidFill>
              </a:rPr>
              <a:t>EduConnect</a:t>
            </a:r>
            <a:endParaRPr lang="fr-FR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4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1666056-0977-43C5-AFAD-CC41DD91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46" y="0"/>
            <a:ext cx="10130154" cy="685800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F3D7436-EE2E-402C-973E-350A92887BAE}"/>
              </a:ext>
            </a:extLst>
          </p:cNvPr>
          <p:cNvCxnSpPr/>
          <p:nvPr/>
        </p:nvCxnSpPr>
        <p:spPr>
          <a:xfrm>
            <a:off x="1851930" y="3014661"/>
            <a:ext cx="600075" cy="828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8A6CF13-731B-4FFC-AB90-EC6D87D94F37}"/>
              </a:ext>
            </a:extLst>
          </p:cNvPr>
          <p:cNvSpPr txBox="1"/>
          <p:nvPr/>
        </p:nvSpPr>
        <p:spPr>
          <a:xfrm>
            <a:off x="335757" y="2349936"/>
            <a:ext cx="166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Accès à Pronote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 2"/>
          <p:cNvPicPr/>
          <p:nvPr/>
        </p:nvPicPr>
        <p:blipFill>
          <a:blip r:embed="rId2"/>
          <a:stretch/>
        </p:blipFill>
        <p:spPr>
          <a:xfrm>
            <a:off x="471240" y="2721240"/>
            <a:ext cx="1925640" cy="1827720"/>
          </a:xfrm>
          <a:prstGeom prst="rect">
            <a:avLst/>
          </a:prstGeom>
          <a:ln w="0">
            <a:noFill/>
          </a:ln>
        </p:spPr>
      </p:pic>
      <p:sp>
        <p:nvSpPr>
          <p:cNvPr id="135" name="ZoneTexte 3"/>
          <p:cNvSpPr/>
          <p:nvPr/>
        </p:nvSpPr>
        <p:spPr>
          <a:xfrm flipH="1">
            <a:off x="2627640" y="744840"/>
            <a:ext cx="8912880" cy="5697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u="sng" strike="noStrike" spc="-1" dirty="0">
                <a:solidFill>
                  <a:srgbClr val="002060"/>
                </a:solidFill>
                <a:latin typeface="Calibri"/>
              </a:rPr>
              <a:t>Pronote sert à consulter 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: 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l’emploi du temps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l</a:t>
            </a:r>
            <a:r>
              <a:rPr lang="fr-FR" sz="3000" b="1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e t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ravail à faire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l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es notes/compétences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la </a:t>
            </a:r>
            <a:r>
              <a:rPr lang="fr-FR" sz="3000" b="1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m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essagerie avec les enseignants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2060"/>
                </a:solidFill>
                <a:latin typeface="Calibri"/>
              </a:rPr>
              <a:t>l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es informations diffusées par le collège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</a:t>
            </a:r>
            <a:r>
              <a:rPr lang="fr-FR" sz="3000" b="1" spc="-1" dirty="0">
                <a:solidFill>
                  <a:srgbClr val="002060"/>
                </a:solidFill>
                <a:latin typeface="Calibri"/>
              </a:rPr>
              <a:t>l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es absences/retards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r-FR" sz="3000" b="1" strike="noStrike" spc="-1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  les </a:t>
            </a:r>
            <a:r>
              <a:rPr lang="fr-FR" sz="3000" b="1" spc="-1" dirty="0">
                <a:solidFill>
                  <a:srgbClr val="002060"/>
                </a:solidFill>
                <a:latin typeface="Calibri"/>
              </a:rPr>
              <a:t>punitions/sanctions</a:t>
            </a:r>
            <a:r>
              <a:rPr lang="fr-FR" sz="3000" b="1" strike="noStrike" spc="-1" dirty="0">
                <a:solidFill>
                  <a:srgbClr val="002060"/>
                </a:solidFill>
                <a:latin typeface="Calibri"/>
              </a:rPr>
              <a:t>         </a:t>
            </a:r>
            <a:endParaRPr lang="fr-FR" sz="3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</p:txBody>
      </p:sp>
      <p:pic>
        <p:nvPicPr>
          <p:cNvPr id="137" name="Image 6"/>
          <p:cNvPicPr/>
          <p:nvPr/>
        </p:nvPicPr>
        <p:blipFill>
          <a:blip r:embed="rId3"/>
          <a:stretch/>
        </p:blipFill>
        <p:spPr>
          <a:xfrm>
            <a:off x="10019520" y="5384880"/>
            <a:ext cx="1704600" cy="121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3F7A2E2-B2DA-4DD9-B42E-0A64950013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780" y="473625"/>
            <a:ext cx="10972440" cy="655088"/>
          </a:xfrm>
        </p:spPr>
        <p:txBody>
          <a:bodyPr/>
          <a:lstStyle/>
          <a:p>
            <a:pPr algn="ctr"/>
            <a:r>
              <a:rPr lang="fr-FR" sz="3500" b="1" dirty="0">
                <a:solidFill>
                  <a:srgbClr val="002060"/>
                </a:solidFill>
                <a:latin typeface="+mn-lt"/>
              </a:rPr>
              <a:t>2)   DEROULEMENT DE L’ANNEE DE 3</a:t>
            </a:r>
            <a:r>
              <a:rPr lang="fr-FR" sz="3500" b="1" baseline="30000" dirty="0">
                <a:solidFill>
                  <a:srgbClr val="002060"/>
                </a:solidFill>
                <a:latin typeface="+mn-lt"/>
              </a:rPr>
              <a:t>ème</a:t>
            </a:r>
            <a:r>
              <a:rPr lang="fr-FR" sz="35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/>
            <a:endParaRPr lang="fr-FR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277741-5EA1-4773-8DB7-A4EE68486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9" y="1128713"/>
            <a:ext cx="11844338" cy="55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41DD0D3-4BBA-4563-94A7-4E6B2472FFDA}"/>
              </a:ext>
            </a:extLst>
          </p:cNvPr>
          <p:cNvSpPr txBox="1"/>
          <p:nvPr/>
        </p:nvSpPr>
        <p:spPr>
          <a:xfrm>
            <a:off x="414338" y="357188"/>
            <a:ext cx="11344275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>
                <a:solidFill>
                  <a:srgbClr val="002060"/>
                </a:solidFill>
              </a:rPr>
              <a:t>Informations diverses</a:t>
            </a:r>
          </a:p>
          <a:p>
            <a:pPr algn="ctr"/>
            <a:endParaRPr lang="fr-FR" sz="35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Communication collège – familles via PRONOTE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5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Certificats de scolarité envoyés par mail</a:t>
            </a:r>
          </a:p>
          <a:p>
            <a:pPr algn="just"/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     </a:t>
            </a:r>
            <a:r>
              <a:rPr lang="fr-FR" sz="2500" dirty="0">
                <a:solidFill>
                  <a:srgbClr val="FF0000"/>
                </a:solidFill>
                <a:sym typeface="Wingdings" panose="05000000000000000000" pitchFamily="2" charset="2"/>
              </a:rPr>
              <a:t>Signaler au secrétariat tout changement d’adresse mail</a:t>
            </a:r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/>
            <a:endParaRPr lang="fr-FR" sz="25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  Les retenues se font le jeudi de 17h à 18h</a:t>
            </a:r>
          </a:p>
          <a:p>
            <a:pPr algn="just"/>
            <a:endParaRPr lang="fr-FR" sz="25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Dispositif « devoirs faits 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5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500" dirty="0">
                <a:solidFill>
                  <a:srgbClr val="002060"/>
                </a:solidFill>
                <a:sym typeface="Wingdings" panose="05000000000000000000" pitchFamily="2" charset="2"/>
              </a:rPr>
              <a:t>Mardi 15 novembre, 18h30-20h, salle municipale de la chapelle st-Etienne : soirée débat sur le thème « Vie connectée : règles et devoirs : comment accompagner les adolescents dans leurs usages du numérique » (partenariat collège – MPF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912587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377</Words>
  <Application>Microsoft Office PowerPoint</Application>
  <PresentationFormat>Grand écran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REUNION DE RENTREE 2022/2023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PERSONNES RESSOURCES </vt:lpstr>
      <vt:lpstr>AU SEIN DU COLLEGE, VOUS POUVEZ 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RENTREE 2022/2023</dc:title>
  <dc:subject/>
  <dc:creator>SYLVIE LAVALLEE</dc:creator>
  <dc:description/>
  <cp:lastModifiedBy>Lucy</cp:lastModifiedBy>
  <cp:revision>42</cp:revision>
  <dcterms:created xsi:type="dcterms:W3CDTF">2022-08-29T18:40:27Z</dcterms:created>
  <dcterms:modified xsi:type="dcterms:W3CDTF">2022-09-11T19:52:45Z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Personnalisé</vt:lpwstr>
  </property>
  <property fmtid="{D5CDD505-2E9C-101B-9397-08002B2CF9AE}" pid="3" name="Slides">
    <vt:i4>38</vt:i4>
  </property>
</Properties>
</file>