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3" r:id="rId4"/>
    <p:sldId id="278" r:id="rId5"/>
    <p:sldId id="279" r:id="rId6"/>
    <p:sldId id="262" r:id="rId7"/>
    <p:sldId id="261" r:id="rId8"/>
    <p:sldId id="280" r:id="rId9"/>
    <p:sldId id="258" r:id="rId10"/>
    <p:sldId id="259" r:id="rId11"/>
    <p:sldId id="276" r:id="rId12"/>
    <p:sldId id="264" r:id="rId13"/>
    <p:sldId id="272" r:id="rId14"/>
    <p:sldId id="287" r:id="rId15"/>
    <p:sldId id="271" r:id="rId16"/>
    <p:sldId id="260" r:id="rId17"/>
    <p:sldId id="265" r:id="rId18"/>
    <p:sldId id="285" r:id="rId19"/>
    <p:sldId id="281" r:id="rId20"/>
    <p:sldId id="266" r:id="rId21"/>
    <p:sldId id="286" r:id="rId22"/>
    <p:sldId id="267" r:id="rId23"/>
    <p:sldId id="257" r:id="rId24"/>
    <p:sldId id="277" r:id="rId25"/>
    <p:sldId id="273" r:id="rId26"/>
    <p:sldId id="274" r:id="rId27"/>
    <p:sldId id="282" r:id="rId28"/>
    <p:sldId id="283" r:id="rId29"/>
    <p:sldId id="275" r:id="rId30"/>
    <p:sldId id="268" r:id="rId31"/>
    <p:sldId id="269" r:id="rId32"/>
    <p:sldId id="270" r:id="rId33"/>
  </p:sldIdLst>
  <p:sldSz cx="12192000" cy="6858000"/>
  <p:notesSz cx="6858000" cy="9144000"/>
  <p:custShowLst>
    <p:custShow name="Diaporama personnalisé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C364603-051A-4D3F-BF23-3F18653BB9BA}">
          <p14:sldIdLst>
            <p14:sldId id="256"/>
            <p14:sldId id="284"/>
            <p14:sldId id="263"/>
            <p14:sldId id="278"/>
            <p14:sldId id="279"/>
            <p14:sldId id="262"/>
            <p14:sldId id="261"/>
            <p14:sldId id="280"/>
            <p14:sldId id="258"/>
            <p14:sldId id="259"/>
            <p14:sldId id="276"/>
            <p14:sldId id="264"/>
            <p14:sldId id="272"/>
            <p14:sldId id="287"/>
            <p14:sldId id="271"/>
            <p14:sldId id="260"/>
            <p14:sldId id="265"/>
          </p14:sldIdLst>
        </p14:section>
        <p14:section name="Section sans titre" id="{1ED97CB8-40B2-463F-BEE1-6655AA65F1A9}">
          <p14:sldIdLst>
            <p14:sldId id="285"/>
            <p14:sldId id="281"/>
            <p14:sldId id="266"/>
            <p14:sldId id="286"/>
            <p14:sldId id="267"/>
            <p14:sldId id="257"/>
            <p14:sldId id="277"/>
            <p14:sldId id="273"/>
            <p14:sldId id="274"/>
            <p14:sldId id="282"/>
            <p14:sldId id="283"/>
            <p14:sldId id="275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298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31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7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80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166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912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05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635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0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44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12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208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48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6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0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25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301E1F-6E81-4154-89FF-5C627A411611}" type="datetimeFigureOut">
              <a:rPr lang="fr-FR" smtClean="0"/>
              <a:t>13/02/2018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84CCC7A-387B-4CBB-8A59-473D9DB3C1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25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1E7FD9A-52D6-4284-9109-5271D5A82C24}"/>
              </a:ext>
            </a:extLst>
          </p:cNvPr>
          <p:cNvSpPr/>
          <p:nvPr/>
        </p:nvSpPr>
        <p:spPr>
          <a:xfrm>
            <a:off x="3147237" y="2817628"/>
            <a:ext cx="599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latin typeface="Liberation Serif"/>
                <a:ea typeface="SimSun" panose="02010600030101010101" pitchFamily="2" charset="-122"/>
                <a:cs typeface="Mangal" panose="02040503050203030202" pitchFamily="18" charset="0"/>
              </a:rPr>
              <a:t>	</a:t>
            </a:r>
            <a:r>
              <a:rPr lang="fr-FR" sz="3600" dirty="0">
                <a:latin typeface="LilyUPC" panose="020B0604020202020204" pitchFamily="34" charset="-34"/>
                <a:ea typeface="SimSun" panose="02010600030101010101" pitchFamily="2" charset="-122"/>
                <a:cs typeface="Mangal" panose="02040503050203030202" pitchFamily="18" charset="0"/>
              </a:rPr>
              <a:t>LE LATIN VIT DANS LES PRODUITS </a:t>
            </a:r>
            <a:r>
              <a:rPr lang="fr-FR" sz="3200" dirty="0">
                <a:latin typeface="LilyUPC" panose="020B0604020202020204" pitchFamily="34" charset="-34"/>
                <a:ea typeface="SimSun" panose="02010600030101010101" pitchFamily="2" charset="-122"/>
                <a:cs typeface="Mangal" panose="02040503050203030202" pitchFamily="18" charset="0"/>
              </a:rPr>
              <a:t>!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369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936">
        <p:fade/>
      </p:transition>
    </mc:Choice>
    <mc:Fallback xmlns="">
      <p:transition spd="med" advClick="0" advTm="10936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0BB436-F891-4DD2-814A-25ACE3752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r>
              <a:rPr lang="fr-FR" b="1" dirty="0"/>
              <a:t>NIVEA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nivis</a:t>
            </a:r>
            <a:r>
              <a:rPr lang="fr-FR" dirty="0"/>
              <a:t> , qui signifie blanc comme la neige , car il s’agit d’une crème très blanche, d’où </a:t>
            </a:r>
            <a:r>
              <a:rPr lang="fr-FR" dirty="0" err="1"/>
              <a:t>nivea</a:t>
            </a:r>
            <a:r>
              <a:rPr lang="fr-FR" dirty="0"/>
              <a:t> .</a:t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4">
            <a:extLst>
              <a:ext uri="{FF2B5EF4-FFF2-40B4-BE49-F238E27FC236}">
                <a16:creationId xmlns:a16="http://schemas.microsoft.com/office/drawing/2014/main" id="{5FCD9381-2A8A-4A7E-9CF6-EE4268BBB34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05312" y="2816225"/>
            <a:ext cx="338137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F505A5-8512-47F6-812B-EEC7E993D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66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VADEMECUM</a:t>
            </a:r>
            <a:r>
              <a:rPr lang="fr-FR" dirty="0"/>
              <a:t>, du latin </a:t>
            </a:r>
            <a:r>
              <a:rPr lang="fr-FR" dirty="0">
                <a:solidFill>
                  <a:srgbClr val="FFC000"/>
                </a:solidFill>
              </a:rPr>
              <a:t>vade </a:t>
            </a:r>
            <a:r>
              <a:rPr lang="fr-FR" dirty="0" err="1">
                <a:solidFill>
                  <a:srgbClr val="FFC000"/>
                </a:solidFill>
              </a:rPr>
              <a:t>mecum</a:t>
            </a:r>
            <a:r>
              <a:rPr lang="fr-FR" dirty="0">
                <a:solidFill>
                  <a:srgbClr val="FFC000"/>
                </a:solidFill>
              </a:rPr>
              <a:t> </a:t>
            </a:r>
            <a:br>
              <a:rPr lang="fr-FR" dirty="0"/>
            </a:br>
            <a:r>
              <a:rPr lang="fr-FR" dirty="0"/>
              <a:t>« viens avec moi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7">
            <a:extLst>
              <a:ext uri="{FF2B5EF4-FFF2-40B4-BE49-F238E27FC236}">
                <a16:creationId xmlns:a16="http://schemas.microsoft.com/office/drawing/2014/main" id="{F20C87D7-AD77-470F-AF6A-720C349062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CC90F0-7671-4D2C-85D4-4AE69F91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CANDIA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candidus</a:t>
            </a:r>
            <a:r>
              <a:rPr lang="fr-FR" dirty="0"/>
              <a:t> qui veut dire blanc</a:t>
            </a:r>
          </a:p>
        </p:txBody>
      </p:sp>
      <p:pic>
        <p:nvPicPr>
          <p:cNvPr id="4" name="Image6">
            <a:extLst>
              <a:ext uri="{FF2B5EF4-FFF2-40B4-BE49-F238E27FC236}">
                <a16:creationId xmlns:a16="http://schemas.microsoft.com/office/drawing/2014/main" id="{AAC52787-AB57-4BFA-87AC-FACD3F98CD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24437" y="314483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784AB-99DD-422A-9A8F-7D0ECAD94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Sanex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sanus</a:t>
            </a:r>
            <a:r>
              <a:rPr lang="fr-FR" dirty="0"/>
              <a:t> « sain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2">
            <a:extLst>
              <a:ext uri="{FF2B5EF4-FFF2-40B4-BE49-F238E27FC236}">
                <a16:creationId xmlns:a16="http://schemas.microsoft.com/office/drawing/2014/main" id="{DFE42D47-E8B8-47F4-9D31-AF286F357B8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  <p:pic>
        <p:nvPicPr>
          <p:cNvPr id="5" name="Image7">
            <a:extLst>
              <a:ext uri="{FF2B5EF4-FFF2-40B4-BE49-F238E27FC236}">
                <a16:creationId xmlns:a16="http://schemas.microsoft.com/office/drawing/2014/main" id="{6B0F5934-DA48-4F99-94D4-1F5775A74FA1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09823" y="3360419"/>
            <a:ext cx="2452451" cy="1658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7B2034-8CA1-4558-8E73-D6077487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>
                <a:solidFill>
                  <a:srgbClr val="FFC000"/>
                </a:solidFill>
              </a:rPr>
              <a:t>Audi</a:t>
            </a:r>
            <a:r>
              <a:rPr lang="fr-FR" dirty="0"/>
              <a:t> signifie en latin entendre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61CFFD5F-2066-4129-996C-E114842D12D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63607" y="3005942"/>
            <a:ext cx="2143125" cy="21431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E496EA0-90E0-4E5B-A524-C2A743F535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08" y="3733802"/>
            <a:ext cx="2686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8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5A2E2D-7DCB-4A19-8E3F-2A928A9B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VOLVO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volvo</a:t>
            </a:r>
            <a:r>
              <a:rPr lang="fr-FR" dirty="0"/>
              <a:t>, je roule et par extension je tourne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029E03E2-2104-4A69-95DC-0F3740D36DB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266811" y="2844508"/>
            <a:ext cx="3658378" cy="27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A167B-EAEF-4C87-8F64-371DC2E8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du latin </a:t>
            </a:r>
            <a:r>
              <a:rPr lang="fr-FR" dirty="0" err="1">
                <a:solidFill>
                  <a:srgbClr val="FFC000"/>
                </a:solidFill>
              </a:rPr>
              <a:t>felix</a:t>
            </a:r>
            <a:r>
              <a:rPr lang="fr-FR" dirty="0"/>
              <a:t>, pour qui tout vient heureusement, qui a de la chance,  heureux. </a:t>
            </a:r>
          </a:p>
        </p:txBody>
      </p:sp>
      <p:pic>
        <p:nvPicPr>
          <p:cNvPr id="4" name="Image5">
            <a:extLst>
              <a:ext uri="{FF2B5EF4-FFF2-40B4-BE49-F238E27FC236}">
                <a16:creationId xmlns:a16="http://schemas.microsoft.com/office/drawing/2014/main" id="{A1ECD6A3-2374-4463-934B-F07D856AF65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51000" y="2775836"/>
            <a:ext cx="4445000" cy="2349500"/>
          </a:xfrm>
          <a:prstGeom prst="rect">
            <a:avLst/>
          </a:prstGeom>
        </p:spPr>
      </p:pic>
      <p:pic>
        <p:nvPicPr>
          <p:cNvPr id="5" name="Image4">
            <a:extLst>
              <a:ext uri="{FF2B5EF4-FFF2-40B4-BE49-F238E27FC236}">
                <a16:creationId xmlns:a16="http://schemas.microsoft.com/office/drawing/2014/main" id="{47C843E7-3738-4C41-BBFD-D9FF5D6B9D8E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51674" y="3429000"/>
            <a:ext cx="2399119" cy="16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083053-633B-40DC-AE76-A899A0239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82132"/>
            <a:ext cx="9964477" cy="1994984"/>
          </a:xfrm>
        </p:spPr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>
                <a:solidFill>
                  <a:srgbClr val="FFC000"/>
                </a:solidFill>
              </a:rPr>
              <a:t>Ajax </a:t>
            </a:r>
            <a:r>
              <a:rPr lang="fr-FR" dirty="0"/>
              <a:t>est le nom d’un héros de la guerre de Troie. Gagne le combat sur la saleté. </a:t>
            </a:r>
          </a:p>
        </p:txBody>
      </p:sp>
      <p:pic>
        <p:nvPicPr>
          <p:cNvPr id="4" name="Image10">
            <a:extLst>
              <a:ext uri="{FF2B5EF4-FFF2-40B4-BE49-F238E27FC236}">
                <a16:creationId xmlns:a16="http://schemas.microsoft.com/office/drawing/2014/main" id="{FE02CB55-0F49-4FBC-8937-9622C7E66B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30366" y="3349257"/>
            <a:ext cx="1086183" cy="21686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921601-3014-4F33-9C95-09F5BF627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7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0E6C3-8930-4D57-A4FC-3AEEEF28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r>
              <a:rPr lang="fr-FR" dirty="0" err="1"/>
              <a:t>Bonux</a:t>
            </a:r>
            <a:r>
              <a:rPr lang="fr-FR" dirty="0"/>
              <a:t>, du latin </a:t>
            </a:r>
            <a:r>
              <a:rPr lang="fr-FR" dirty="0">
                <a:solidFill>
                  <a:srgbClr val="FFC000"/>
                </a:solidFill>
              </a:rPr>
              <a:t>bonus</a:t>
            </a:r>
            <a:r>
              <a:rPr lang="fr-FR" dirty="0"/>
              <a:t> : bon, bien. Les vêtements gardent de belles couleurs grâce à la lessive </a:t>
            </a:r>
            <a:r>
              <a:rPr lang="fr-FR" dirty="0" err="1"/>
              <a:t>Bonux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11">
            <a:extLst>
              <a:ext uri="{FF2B5EF4-FFF2-40B4-BE49-F238E27FC236}">
                <a16:creationId xmlns:a16="http://schemas.microsoft.com/office/drawing/2014/main" id="{6267ADA3-112E-44A9-8DEF-F7E5D379B27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24437" y="3144838"/>
            <a:ext cx="2143125" cy="214312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67214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64890A-3F1A-43AC-8DF3-03488F168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</a:t>
            </a:r>
            <a:r>
              <a:rPr lang="fr-FR" b="1" dirty="0"/>
              <a:t>REX</a:t>
            </a:r>
            <a:r>
              <a:rPr lang="fr-FR" dirty="0"/>
              <a:t>, du latin </a:t>
            </a:r>
            <a:r>
              <a:rPr lang="fr-FR" dirty="0">
                <a:solidFill>
                  <a:srgbClr val="FFC000"/>
                </a:solidFill>
              </a:rPr>
              <a:t>rex</a:t>
            </a:r>
            <a:r>
              <a:rPr lang="fr-FR" dirty="0"/>
              <a:t> qui veut dire roi 	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F1BBBFB-85E1-4E63-BD58-C0805886A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062" y="2557463"/>
            <a:ext cx="3317875" cy="3317875"/>
          </a:xfrm>
        </p:spPr>
      </p:pic>
    </p:spTree>
    <p:extLst>
      <p:ext uri="{BB962C8B-B14F-4D97-AF65-F5344CB8AC3E}">
        <p14:creationId xmlns:p14="http://schemas.microsoft.com/office/powerpoint/2010/main" val="23718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2E54C-991B-405F-B5DA-4726AD57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ACTIMEL, </a:t>
            </a:r>
            <a:r>
              <a:rPr lang="fr-FR" dirty="0"/>
              <a:t>du latin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activus</a:t>
            </a:r>
            <a:r>
              <a:rPr lang="fr-FR">
                <a:solidFill>
                  <a:srgbClr val="FFC000"/>
                </a:solidFill>
              </a:rPr>
              <a:t> </a:t>
            </a:r>
            <a:r>
              <a:rPr lang="fr-FR"/>
              <a:t>et </a:t>
            </a:r>
            <a:r>
              <a:rPr lang="fr-FR" dirty="0"/>
              <a:t>qui signifie doux comme le miel et actif.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11">
            <a:extLst>
              <a:ext uri="{FF2B5EF4-FFF2-40B4-BE49-F238E27FC236}">
                <a16:creationId xmlns:a16="http://schemas.microsoft.com/office/drawing/2014/main" id="{1FD7338F-B50E-44E6-A4A9-A3864FB64F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43500" y="3273425"/>
            <a:ext cx="1905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AF413F90-D714-4197-9D81-D3B686D6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FFC000"/>
                </a:solidFill>
              </a:rPr>
              <a:t>Duralex</a:t>
            </a:r>
            <a:r>
              <a:rPr lang="fr-FR" dirty="0"/>
              <a:t> signifie dure loi </a:t>
            </a:r>
            <a:br>
              <a:rPr lang="fr-FR" dirty="0"/>
            </a:br>
            <a:endParaRPr lang="fr-FR" dirty="0"/>
          </a:p>
        </p:txBody>
      </p:sp>
      <p:pic>
        <p:nvPicPr>
          <p:cNvPr id="27" name="Image9">
            <a:extLst>
              <a:ext uri="{FF2B5EF4-FFF2-40B4-BE49-F238E27FC236}">
                <a16:creationId xmlns:a16="http://schemas.microsoft.com/office/drawing/2014/main" id="{F0699EC4-6758-4D43-8510-D2D5441DDA2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20306" y="2557463"/>
            <a:ext cx="335138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3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BE0B9-996C-42F7-B4F4-457FBA40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FFC000"/>
                </a:solidFill>
              </a:rPr>
              <a:t>Sinequanone</a:t>
            </a:r>
            <a:r>
              <a:rPr lang="fr-FR" dirty="0"/>
              <a:t>, qui signifie « sans quoi rien ne peut se faire »</a:t>
            </a:r>
          </a:p>
        </p:txBody>
      </p:sp>
      <p:pic>
        <p:nvPicPr>
          <p:cNvPr id="4" name="Image12">
            <a:extLst>
              <a:ext uri="{FF2B5EF4-FFF2-40B4-BE49-F238E27FC236}">
                <a16:creationId xmlns:a16="http://schemas.microsoft.com/office/drawing/2014/main" id="{7266F689-40EA-4038-9807-90F67843FFB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20013" y="3072513"/>
            <a:ext cx="2857500" cy="1905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3100A68-E450-4C7B-AF65-FB48E236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613" y="2650603"/>
            <a:ext cx="3339296" cy="333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829F0-8156-4EF6-A007-DBCD8BE5A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6719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Asics</a:t>
            </a:r>
            <a:r>
              <a:rPr lang="fr-FR" dirty="0"/>
              <a:t> : acronyme de </a:t>
            </a:r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fr-FR" dirty="0">
                <a:solidFill>
                  <a:srgbClr val="FFC000"/>
                </a:solidFill>
              </a:rPr>
              <a:t>nima </a:t>
            </a:r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dirty="0">
                <a:solidFill>
                  <a:srgbClr val="FFC000"/>
                </a:solidFill>
              </a:rPr>
              <a:t>ana </a:t>
            </a:r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dirty="0">
                <a:solidFill>
                  <a:srgbClr val="FFC000"/>
                </a:solidFill>
              </a:rPr>
              <a:t>n </a:t>
            </a:r>
            <a:r>
              <a:rPr lang="fr-FR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r-FR" dirty="0" err="1">
                <a:solidFill>
                  <a:srgbClr val="FFC000"/>
                </a:solidFill>
              </a:rPr>
              <a:t>orpore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fr-FR" dirty="0">
                <a:solidFill>
                  <a:srgbClr val="FFC000"/>
                </a:solidFill>
              </a:rPr>
              <a:t>ano </a:t>
            </a:r>
            <a:r>
              <a:rPr lang="fr-FR" dirty="0"/>
              <a:t>« un esprit sain dans un corps de sain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12">
            <a:extLst>
              <a:ext uri="{FF2B5EF4-FFF2-40B4-BE49-F238E27FC236}">
                <a16:creationId xmlns:a16="http://schemas.microsoft.com/office/drawing/2014/main" id="{E2554D18-2387-42EE-92B3-AF249D69B47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14750" y="3525838"/>
            <a:ext cx="47625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E325D9-5ECB-4242-ADF2-90CCA644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75" y="607433"/>
            <a:ext cx="9890049" cy="1782333"/>
          </a:xfrm>
        </p:spPr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sz="4000" dirty="0"/>
              <a:t>Inspiré de la déesse grecque de la victoire </a:t>
            </a:r>
            <a:r>
              <a:rPr lang="fr-FR" sz="4000" dirty="0" err="1">
                <a:solidFill>
                  <a:srgbClr val="FFC000"/>
                </a:solidFill>
              </a:rPr>
              <a:t>niké</a:t>
            </a:r>
            <a:r>
              <a:rPr lang="fr-FR" sz="4000" dirty="0"/>
              <a:t>, car elle est ailée et est capable de se déplacer à grande vitesse</a:t>
            </a:r>
          </a:p>
        </p:txBody>
      </p:sp>
      <p:pic>
        <p:nvPicPr>
          <p:cNvPr id="4" name="Image1">
            <a:extLst>
              <a:ext uri="{FF2B5EF4-FFF2-40B4-BE49-F238E27FC236}">
                <a16:creationId xmlns:a16="http://schemas.microsoft.com/office/drawing/2014/main" id="{EBC0BB94-6F28-4719-8D35-0543B171933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952875" y="3073400"/>
            <a:ext cx="4286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02F4A-4DBD-4D07-AEF6-182D089C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dirty="0" err="1"/>
              <a:t>stabilo</a:t>
            </a:r>
            <a:r>
              <a:rPr lang="fr-FR" dirty="0"/>
              <a:t>: du latin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stabilis</a:t>
            </a:r>
            <a:r>
              <a:rPr lang="fr-FR" dirty="0"/>
              <a:t>, qui signifie « qui se tient droit, solide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10">
            <a:extLst>
              <a:ext uri="{FF2B5EF4-FFF2-40B4-BE49-F238E27FC236}">
                <a16:creationId xmlns:a16="http://schemas.microsoft.com/office/drawing/2014/main" id="{5999D55E-DF93-40C6-A7BC-E853E9D73AD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81154" y="3178175"/>
            <a:ext cx="3814984" cy="30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30E17-1869-4908-81BC-E301802C8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FFC000"/>
                </a:solidFill>
              </a:rPr>
              <a:t>Calor</a:t>
            </a:r>
            <a:r>
              <a:rPr lang="fr-FR" dirty="0"/>
              <a:t>, mot latin signifiant « chaleur »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2B0894-25AB-4F7D-A99C-407C74E83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2C1471CA-8170-4705-980C-6FCC437308C3}"/>
              </a:ext>
            </a:extLst>
          </p:cNvPr>
          <p:cNvPicPr/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53293" y="2570798"/>
            <a:ext cx="3200909" cy="32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0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1FE909-D2F1-4798-AF91-B8A670D6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Urgo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urgeo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/>
              <a:t>« s’occuper avec insistance de quelque chose ; presser, urger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5">
            <a:extLst>
              <a:ext uri="{FF2B5EF4-FFF2-40B4-BE49-F238E27FC236}">
                <a16:creationId xmlns:a16="http://schemas.microsoft.com/office/drawing/2014/main" id="{B517617D-8C79-4699-AA1E-88BFF5C299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  <p:pic>
        <p:nvPicPr>
          <p:cNvPr id="5" name="Image7">
            <a:extLst>
              <a:ext uri="{FF2B5EF4-FFF2-40B4-BE49-F238E27FC236}">
                <a16:creationId xmlns:a16="http://schemas.microsoft.com/office/drawing/2014/main" id="{11566B2D-A51C-40DE-AEEC-66DA48F7689D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5402" y="2959004"/>
            <a:ext cx="2754630" cy="57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2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EEEAC1-D610-4CB0-9A64-1B815CAF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EFFERALGAN</a:t>
            </a:r>
            <a:r>
              <a:rPr lang="fr-FR" dirty="0"/>
              <a:t>, du latin  </a:t>
            </a:r>
            <a:br>
              <a:rPr lang="fr-FR" dirty="0"/>
            </a:br>
            <a:r>
              <a:rPr lang="fr-FR" dirty="0" err="1">
                <a:solidFill>
                  <a:srgbClr val="FFC000"/>
                </a:solidFill>
              </a:rPr>
              <a:t>Efferre</a:t>
            </a:r>
            <a:r>
              <a:rPr lang="fr-FR" dirty="0"/>
              <a:t>, signifiant qui enlève la douleur</a:t>
            </a:r>
            <a:br>
              <a:rPr lang="fr-FR" dirty="0"/>
            </a:br>
            <a:endParaRPr lang="fr-FR" dirty="0"/>
          </a:p>
        </p:txBody>
      </p:sp>
      <p:pic>
        <p:nvPicPr>
          <p:cNvPr id="7" name="Image2">
            <a:extLst>
              <a:ext uri="{FF2B5EF4-FFF2-40B4-BE49-F238E27FC236}">
                <a16:creationId xmlns:a16="http://schemas.microsoft.com/office/drawing/2014/main" id="{887E5225-3657-4BF9-AAB0-DB89D3B0B98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143500" y="3497263"/>
            <a:ext cx="1905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9A5ACB-90C9-42BB-9AF5-A50FF5A93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JUVAMINE</a:t>
            </a:r>
            <a:r>
              <a:rPr lang="fr-FR" dirty="0"/>
              <a:t>, du latin</a:t>
            </a:r>
            <a:r>
              <a:rPr lang="fr-FR" dirty="0">
                <a:solidFill>
                  <a:srgbClr val="FFC000"/>
                </a:solidFill>
              </a:rPr>
              <a:t> </a:t>
            </a:r>
            <a:r>
              <a:rPr lang="fr-FR" dirty="0" err="1">
                <a:solidFill>
                  <a:srgbClr val="FFC000"/>
                </a:solidFill>
              </a:rPr>
              <a:t>juvamen</a:t>
            </a:r>
            <a:r>
              <a:rPr lang="fr-FR" dirty="0"/>
              <a:t>, qui signifie jeune. </a:t>
            </a:r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BF4D91D7-7A4E-400B-ADE5-2CA652F3E50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674054" y="2557463"/>
            <a:ext cx="284389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4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C28FC6-E809-4934-B98F-03BF1C25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Quies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quies</a:t>
            </a:r>
            <a:r>
              <a:rPr lang="fr-FR" dirty="0"/>
              <a:t>, qui signifie « </a:t>
            </a:r>
            <a:r>
              <a:rPr lang="fr-FR" dirty="0" err="1"/>
              <a:t>repos,calme</a:t>
            </a:r>
            <a:r>
              <a:rPr lang="fr-FR" dirty="0"/>
              <a:t>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6">
            <a:extLst>
              <a:ext uri="{FF2B5EF4-FFF2-40B4-BE49-F238E27FC236}">
                <a16:creationId xmlns:a16="http://schemas.microsoft.com/office/drawing/2014/main" id="{0BB11A6F-BF34-430C-9481-1E8692AD21D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582458" y="2557463"/>
            <a:ext cx="502708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030438-6267-4970-A554-C5E509F3F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710" y="1180214"/>
            <a:ext cx="10092068" cy="1371599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FINDUS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findo</a:t>
            </a:r>
            <a:r>
              <a:rPr lang="fr-FR" dirty="0"/>
              <a:t> qui signifie fendre, ouvrir , séparer, diviser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13">
            <a:extLst>
              <a:ext uri="{FF2B5EF4-FFF2-40B4-BE49-F238E27FC236}">
                <a16:creationId xmlns:a16="http://schemas.microsoft.com/office/drawing/2014/main" id="{7E16BE32-FBC8-4805-909B-BDDB6A5E92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73500" y="3378200"/>
            <a:ext cx="444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4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C3D5F-49F7-4636-9DE7-07E220987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nom de Jules César</a:t>
            </a:r>
          </a:p>
        </p:txBody>
      </p:sp>
      <p:pic>
        <p:nvPicPr>
          <p:cNvPr id="4" name="Image13">
            <a:extLst>
              <a:ext uri="{FF2B5EF4-FFF2-40B4-BE49-F238E27FC236}">
                <a16:creationId xmlns:a16="http://schemas.microsoft.com/office/drawing/2014/main" id="{149D0DE3-736C-491C-AFA1-E59CEB476B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805362" y="3021013"/>
            <a:ext cx="25812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0C9FA-CD0D-4D87-AFE9-302AC568F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nom du messager des Dieux </a:t>
            </a:r>
          </a:p>
        </p:txBody>
      </p:sp>
      <p:pic>
        <p:nvPicPr>
          <p:cNvPr id="4" name="Image15">
            <a:extLst>
              <a:ext uri="{FF2B5EF4-FFF2-40B4-BE49-F238E27FC236}">
                <a16:creationId xmlns:a16="http://schemas.microsoft.com/office/drawing/2014/main" id="{85A39374-1140-4564-B74D-6617AE48579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24275" y="2911475"/>
            <a:ext cx="47434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234E00-464A-4273-845E-253B1CB7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C000"/>
                </a:solidFill>
              </a:rPr>
              <a:t>Lumix</a:t>
            </a:r>
            <a:r>
              <a:rPr lang="fr-FR" dirty="0">
                <a:solidFill>
                  <a:srgbClr val="FFC000"/>
                </a:solidFill>
              </a:rPr>
              <a:t>, </a:t>
            </a:r>
            <a:r>
              <a:rPr lang="fr-FR" dirty="0"/>
              <a:t>qui signifie lumière en latin</a:t>
            </a:r>
          </a:p>
        </p:txBody>
      </p:sp>
      <p:pic>
        <p:nvPicPr>
          <p:cNvPr id="4" name="Image14">
            <a:extLst>
              <a:ext uri="{FF2B5EF4-FFF2-40B4-BE49-F238E27FC236}">
                <a16:creationId xmlns:a16="http://schemas.microsoft.com/office/drawing/2014/main" id="{B0D48F1E-C622-41F3-8F27-1408C880055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84083" y="2557463"/>
            <a:ext cx="44238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59DA5-4ED4-4654-B653-1F23E1D73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MARS</a:t>
            </a:r>
            <a:r>
              <a:rPr lang="fr-FR" dirty="0"/>
              <a:t>, inspiré du nom du dieu de la guerre .Tu deviens fort quand tu en manges.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11">
            <a:extLst>
              <a:ext uri="{FF2B5EF4-FFF2-40B4-BE49-F238E27FC236}">
                <a16:creationId xmlns:a16="http://schemas.microsoft.com/office/drawing/2014/main" id="{8C0F9367-DCA8-4969-B673-D4245A5AEC2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998381" y="3449638"/>
            <a:ext cx="4126319" cy="242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40EF0-D771-4882-8B0E-D007EDD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AMORA </a:t>
            </a:r>
            <a:r>
              <a:rPr lang="fr-FR" dirty="0"/>
              <a:t>, signifie « celle qu’on aime »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8">
            <a:extLst>
              <a:ext uri="{FF2B5EF4-FFF2-40B4-BE49-F238E27FC236}">
                <a16:creationId xmlns:a16="http://schemas.microsoft.com/office/drawing/2014/main" id="{621679E9-7920-4B70-B317-070F34EA90E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437062" y="2557463"/>
            <a:ext cx="3317875" cy="3317875"/>
          </a:xfrm>
          <a:prstGeom prst="rect">
            <a:avLst/>
          </a:prstGeom>
        </p:spPr>
      </p:pic>
      <p:pic>
        <p:nvPicPr>
          <p:cNvPr id="5" name="Image2">
            <a:extLst>
              <a:ext uri="{FF2B5EF4-FFF2-40B4-BE49-F238E27FC236}">
                <a16:creationId xmlns:a16="http://schemas.microsoft.com/office/drawing/2014/main" id="{B4806E72-41CA-4D1E-8411-2CCF29CFA6F9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0577" y="3618867"/>
            <a:ext cx="2090781" cy="172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CAC371-3CEC-4EA1-8559-AAAE23B3D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44" y="72695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ACTIVIA</a:t>
            </a:r>
            <a:r>
              <a:rPr lang="fr-FR" dirty="0"/>
              <a:t>, du latin </a:t>
            </a:r>
            <a:r>
              <a:rPr lang="fr-FR" dirty="0" err="1">
                <a:solidFill>
                  <a:srgbClr val="FFC000"/>
                </a:solidFill>
              </a:rPr>
              <a:t>Activus</a:t>
            </a:r>
            <a:r>
              <a:rPr lang="fr-FR" dirty="0"/>
              <a:t> qui agit dans le corps </a:t>
            </a:r>
          </a:p>
        </p:txBody>
      </p:sp>
      <p:pic>
        <p:nvPicPr>
          <p:cNvPr id="4" name="Image8">
            <a:extLst>
              <a:ext uri="{FF2B5EF4-FFF2-40B4-BE49-F238E27FC236}">
                <a16:creationId xmlns:a16="http://schemas.microsoft.com/office/drawing/2014/main" id="{F2ED6A39-1FAF-43D2-A7FC-1B8A4A459EE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99442" y="2557463"/>
            <a:ext cx="5793115" cy="3317875"/>
          </a:xfrm>
          <a:prstGeom prst="rect">
            <a:avLst/>
          </a:prstGeom>
        </p:spPr>
      </p:pic>
      <p:pic>
        <p:nvPicPr>
          <p:cNvPr id="5" name="Image1">
            <a:extLst>
              <a:ext uri="{FF2B5EF4-FFF2-40B4-BE49-F238E27FC236}">
                <a16:creationId xmlns:a16="http://schemas.microsoft.com/office/drawing/2014/main" id="{EE86C200-F3E9-4AEC-8C24-9BBB45AC164A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36801" y="2892107"/>
            <a:ext cx="1092835" cy="1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E8B69-AD92-43F5-AF10-EC4C849F1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Du latin </a:t>
            </a:r>
            <a:r>
              <a:rPr lang="fr-FR" dirty="0" err="1">
                <a:solidFill>
                  <a:srgbClr val="FFC000"/>
                </a:solidFill>
              </a:rPr>
              <a:t>magnus</a:t>
            </a:r>
            <a:r>
              <a:rPr lang="fr-FR" dirty="0"/>
              <a:t>, qui signifie grand.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7">
            <a:extLst>
              <a:ext uri="{FF2B5EF4-FFF2-40B4-BE49-F238E27FC236}">
                <a16:creationId xmlns:a16="http://schemas.microsoft.com/office/drawing/2014/main" id="{4C8D02F9-A94B-4510-A357-818851D145D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67760" y="2092860"/>
            <a:ext cx="2408548" cy="2479142"/>
          </a:xfrm>
          <a:prstGeom prst="rect">
            <a:avLst/>
          </a:prstGeom>
        </p:spPr>
      </p:pic>
      <p:pic>
        <p:nvPicPr>
          <p:cNvPr id="5" name="Image2">
            <a:extLst>
              <a:ext uri="{FF2B5EF4-FFF2-40B4-BE49-F238E27FC236}">
                <a16:creationId xmlns:a16="http://schemas.microsoft.com/office/drawing/2014/main" id="{93959739-58A0-49BC-821D-ED2794A707D3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27136" y="3051544"/>
            <a:ext cx="4489450" cy="252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1153F-11B7-4519-B081-53E8CCDB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 </a:t>
            </a:r>
            <a:br>
              <a:rPr lang="fr-FR" dirty="0"/>
            </a:br>
            <a:r>
              <a:rPr lang="fr-FR" b="1" dirty="0"/>
              <a:t>Expresso</a:t>
            </a:r>
            <a:r>
              <a:rPr lang="fr-FR" dirty="0"/>
              <a:t> : du latin </a:t>
            </a:r>
            <a:r>
              <a:rPr lang="fr-FR" dirty="0" err="1">
                <a:solidFill>
                  <a:srgbClr val="FFC000"/>
                </a:solidFill>
              </a:rPr>
              <a:t>expressor</a:t>
            </a:r>
            <a:r>
              <a:rPr lang="fr-FR" dirty="0"/>
              <a:t>, qui signifie exprimer ses sentiments.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C3DC8391-9CD2-4799-A62A-A72179044E8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444951" y="2990052"/>
            <a:ext cx="4534896" cy="288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41F41F-2C42-40DD-A2CE-F2D5246E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74" y="124794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NUTELLA</a:t>
            </a:r>
            <a:r>
              <a:rPr lang="fr-FR" dirty="0"/>
              <a:t>, inspiré du mot </a:t>
            </a:r>
            <a:r>
              <a:rPr lang="fr-FR" dirty="0" err="1">
                <a:solidFill>
                  <a:srgbClr val="FFC000"/>
                </a:solidFill>
              </a:rPr>
              <a:t>nut</a:t>
            </a:r>
            <a:r>
              <a:rPr lang="fr-FR" dirty="0"/>
              <a:t>, noisette en latin car c’est le principal ingrédient de ce produit. 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3">
            <a:extLst>
              <a:ext uri="{FF2B5EF4-FFF2-40B4-BE49-F238E27FC236}">
                <a16:creationId xmlns:a16="http://schemas.microsoft.com/office/drawing/2014/main" id="{9DC66A70-CADA-480C-9B47-3FB38AAA897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91882" y="3429000"/>
            <a:ext cx="2857500" cy="1600200"/>
          </a:xfrm>
          <a:prstGeom prst="rect">
            <a:avLst/>
          </a:prstGeom>
        </p:spPr>
      </p:pic>
      <p:pic>
        <p:nvPicPr>
          <p:cNvPr id="5" name="Image2">
            <a:extLst>
              <a:ext uri="{FF2B5EF4-FFF2-40B4-BE49-F238E27FC236}">
                <a16:creationId xmlns:a16="http://schemas.microsoft.com/office/drawing/2014/main" id="{75536646-4343-48EA-BBBA-BBE7222F46BC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730409" y="3429000"/>
            <a:ext cx="2731349" cy="17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41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118</TotalTime>
  <Words>150</Words>
  <Application>Microsoft Office PowerPoint</Application>
  <PresentationFormat>Grand écran</PresentationFormat>
  <Paragraphs>32</Paragraphs>
  <Slides>32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  <vt:variant>
        <vt:lpstr>Diaporamas personnalisés</vt:lpstr>
      </vt:variant>
      <vt:variant>
        <vt:i4>1</vt:i4>
      </vt:variant>
    </vt:vector>
  </HeadingPairs>
  <TitlesOfParts>
    <vt:vector size="40" baseType="lpstr">
      <vt:lpstr>SimSun</vt:lpstr>
      <vt:lpstr>Arial</vt:lpstr>
      <vt:lpstr>Garamond</vt:lpstr>
      <vt:lpstr>Liberation Serif</vt:lpstr>
      <vt:lpstr>LilyUPC</vt:lpstr>
      <vt:lpstr>Mangal</vt:lpstr>
      <vt:lpstr>Organique</vt:lpstr>
      <vt:lpstr>Présentation PowerPoint</vt:lpstr>
      <vt:lpstr>ACTIMEL, du latin activus et qui signifie doux comme le miel et actif. </vt:lpstr>
      <vt:lpstr>FINDUS, du latin findo qui signifie fendre, ouvrir , séparer, diviser </vt:lpstr>
      <vt:lpstr>  MARS, inspiré du nom du dieu de la guerre .Tu deviens fort quand tu en manges.  </vt:lpstr>
      <vt:lpstr>AMORA , signifie « celle qu’on aime » </vt:lpstr>
      <vt:lpstr>  ACTIVIA, du latin Activus qui agit dans le corps </vt:lpstr>
      <vt:lpstr>Du latin magnus, qui signifie grand. </vt:lpstr>
      <vt:lpstr>  Expresso : du latin expressor, qui signifie exprimer ses sentiments. </vt:lpstr>
      <vt:lpstr>NUTELLA, inspiré du mot nut, noisette en latin car c’est le principal ingrédient de ce produit.  </vt:lpstr>
      <vt:lpstr>   NIVEA, du latin nivis , qui signifie blanc comme la neige , car il s’agit d’une crème très blanche, d’où nivea .     </vt:lpstr>
      <vt:lpstr>VADEMECUM, du latin vade mecum  « viens avec moi » </vt:lpstr>
      <vt:lpstr>CANDIA, du latin candidus qui veut dire blanc</vt:lpstr>
      <vt:lpstr>Sanex, du latin sanus « sain » </vt:lpstr>
      <vt:lpstr>  Audi signifie en latin entendre </vt:lpstr>
      <vt:lpstr>  VOLVO, du latin volvo, je roule et par extension je tourne  </vt:lpstr>
      <vt:lpstr>  du latin felix, pour qui tout vient heureusement, qui a de la chance,  heureux. </vt:lpstr>
      <vt:lpstr>  Ajax est le nom d’un héros de la guerre de Troie. Gagne le combat sur la saleté. </vt:lpstr>
      <vt:lpstr>    Bonux, du latin bonus : bon, bien. Les vêtements gardent de belles couleurs grâce à la lessive Bonux.   </vt:lpstr>
      <vt:lpstr> REX, du latin rex qui veut dire roi  </vt:lpstr>
      <vt:lpstr>Duralex signifie dure loi  </vt:lpstr>
      <vt:lpstr>Sinequanone, qui signifie « sans quoi rien ne peut se faire »</vt:lpstr>
      <vt:lpstr>Asics : acronyme de Anima Sana In Corpore Sano « un esprit sain dans un corps de sain » </vt:lpstr>
      <vt:lpstr>  Inspiré de la déesse grecque de la victoire niké, car elle est ailée et est capable de se déplacer à grande vitesse</vt:lpstr>
      <vt:lpstr>  stabilo: du latin stabilis, qui signifie « qui se tient droit, solide » </vt:lpstr>
      <vt:lpstr>Calor, mot latin signifiant « chaleur » </vt:lpstr>
      <vt:lpstr>Urgo, du latin urgeo « s’occuper avec insistance de quelque chose ; presser, urger » </vt:lpstr>
      <vt:lpstr>EFFERALGAN, du latin   Efferre, signifiant qui enlève la douleur </vt:lpstr>
      <vt:lpstr>JUVAMINE, du latin juvamen, qui signifie jeune. </vt:lpstr>
      <vt:lpstr>Quies, du latin quies, qui signifie « repos,calme » </vt:lpstr>
      <vt:lpstr>Du nom de Jules César</vt:lpstr>
      <vt:lpstr>Du nom du messager des Dieux </vt:lpstr>
      <vt:lpstr>Lumix, qui signifie lumière en latin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dadeljonoso</dc:creator>
  <cp:lastModifiedBy>dadeljonoso</cp:lastModifiedBy>
  <cp:revision>15</cp:revision>
  <dcterms:created xsi:type="dcterms:W3CDTF">2017-11-24T13:52:07Z</dcterms:created>
  <dcterms:modified xsi:type="dcterms:W3CDTF">2018-02-13T21:03:44Z</dcterms:modified>
</cp:coreProperties>
</file>