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12" r:id="rId3"/>
    <p:sldId id="258" r:id="rId4"/>
    <p:sldId id="313" r:id="rId5"/>
    <p:sldId id="266" r:id="rId6"/>
    <p:sldId id="316" r:id="rId7"/>
    <p:sldId id="260" r:id="rId8"/>
    <p:sldId id="262" r:id="rId9"/>
    <p:sldId id="309" r:id="rId10"/>
    <p:sldId id="315" r:id="rId11"/>
    <p:sldId id="265" r:id="rId12"/>
    <p:sldId id="261" r:id="rId13"/>
    <p:sldId id="263" r:id="rId14"/>
    <p:sldId id="264" r:id="rId15"/>
    <p:sldId id="293" r:id="rId16"/>
    <p:sldId id="268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278" r:id="rId41"/>
    <p:sldId id="342" r:id="rId42"/>
    <p:sldId id="343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JF </a:t>
            </a:r>
            <a:r>
              <a:rPr lang="fr-FR" dirty="0" err="1" smtClean="0"/>
              <a:t>Cail</a:t>
            </a:r>
            <a:r>
              <a:rPr lang="fr-FR" dirty="0" smtClean="0"/>
              <a:t> : toute la classe pdt 6 semaines de septembre jusqu’aux vacances d’octobre puis seuls les volontaires continuent (stage</a:t>
            </a:r>
            <a:r>
              <a:rPr lang="fr-FR" baseline="0" dirty="0" smtClean="0"/>
              <a:t> à l’étranger en terminale)</a:t>
            </a:r>
          </a:p>
          <a:p>
            <a:r>
              <a:rPr lang="fr-FR" dirty="0" err="1" smtClean="0"/>
              <a:t>Grippeaux</a:t>
            </a:r>
            <a:r>
              <a:rPr lang="fr-FR" baseline="0" dirty="0" smtClean="0"/>
              <a:t> : tous les élèves jusqu’en terminale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59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472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t>03/02/2021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nouvelle-voiepro.f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881745"/>
            <a:ext cx="9144000" cy="3186546"/>
          </a:xfrm>
        </p:spPr>
        <p:txBody>
          <a:bodyPr>
            <a:noAutofit/>
          </a:bodyPr>
          <a:lstStyle/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Choisir son orientation </a:t>
            </a:r>
          </a:p>
          <a:p>
            <a:pPr algn="l"/>
            <a:r>
              <a:rPr lang="fr-FR" sz="6000" dirty="0" smtClean="0">
                <a:latin typeface="+mj-lt"/>
                <a:cs typeface="Arial" panose="020B0604020202020204" pitchFamily="34" charset="0"/>
              </a:rPr>
              <a:t>après la 3</a:t>
            </a:r>
            <a:r>
              <a:rPr lang="fr-FR" sz="6000" baseline="30000" dirty="0" smtClean="0">
                <a:latin typeface="+mj-lt"/>
                <a:cs typeface="Arial" panose="020B0604020202020204" pitchFamily="34" charset="0"/>
              </a:rPr>
              <a:t>ème</a:t>
            </a:r>
            <a:endParaRPr lang="fr-FR" sz="6000" dirty="0" smtClean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1200" dirty="0" smtClean="0">
                <a:latin typeface="+mj-lt"/>
                <a:cs typeface="Arial" panose="020B0604020202020204" pitchFamily="34" charset="0"/>
              </a:rPr>
              <a:t>																																														</a:t>
            </a:r>
            <a:endParaRPr lang="fr-FR" sz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2" y="231282"/>
            <a:ext cx="2876622" cy="20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19" y="609600"/>
            <a:ext cx="10775852" cy="85344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2ndes pro agricoles : 4 familles de métiers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Production : 7 bacs (élevage et gestion d’entreprises agricoles)</a:t>
            </a:r>
          </a:p>
          <a:p>
            <a:r>
              <a:rPr lang="fr-FR" sz="2400" dirty="0" smtClean="0"/>
              <a:t>Nature, jardin , paysage, forêt : 3 bacs</a:t>
            </a:r>
          </a:p>
          <a:p>
            <a:r>
              <a:rPr lang="fr-FR" sz="2400" dirty="0" smtClean="0"/>
              <a:t>Conseil vente : 3 bacs</a:t>
            </a:r>
          </a:p>
          <a:p>
            <a:r>
              <a:rPr lang="fr-FR" sz="2400" dirty="0" smtClean="0"/>
              <a:t>Alimentation – bio-industrie de laboratoire</a:t>
            </a:r>
          </a:p>
          <a:p>
            <a:endParaRPr lang="fr-FR" sz="2400" dirty="0"/>
          </a:p>
          <a:p>
            <a:r>
              <a:rPr lang="fr-FR" sz="2400" dirty="0" smtClean="0"/>
              <a:t>Et 2 bacs pros à choisir dès la 3eme : service aux personnes et aux territoires et technicien en expérimentation animale.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8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9005454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Sections européennes en lycée professionnel dans le département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37855"/>
            <a:ext cx="9949103" cy="4904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2600" dirty="0" smtClean="0">
                <a:solidFill>
                  <a:srgbClr val="0070C0"/>
                </a:solidFill>
              </a:rPr>
              <a:t>Lycée JF </a:t>
            </a:r>
            <a:r>
              <a:rPr lang="fr-FR" sz="2600" dirty="0" err="1" smtClean="0">
                <a:solidFill>
                  <a:srgbClr val="0070C0"/>
                </a:solidFill>
              </a:rPr>
              <a:t>Cail</a:t>
            </a:r>
            <a:r>
              <a:rPr lang="fr-FR" sz="2600" dirty="0" smtClean="0">
                <a:solidFill>
                  <a:srgbClr val="0070C0"/>
                </a:solidFill>
              </a:rPr>
              <a:t> à Chef Boutonne</a:t>
            </a:r>
          </a:p>
          <a:p>
            <a:r>
              <a:rPr lang="fr-FR" sz="2400" dirty="0" smtClean="0"/>
              <a:t>Anglais ou espagnol euro en Bac </a:t>
            </a:r>
            <a:r>
              <a:rPr lang="fr-FR" sz="2400" dirty="0"/>
              <a:t>pro Commerce </a:t>
            </a:r>
            <a:r>
              <a:rPr lang="fr-FR" sz="2400" dirty="0" smtClean="0"/>
              <a:t>et vente</a:t>
            </a:r>
          </a:p>
          <a:p>
            <a:pPr marL="0" indent="0">
              <a:buNone/>
            </a:pPr>
            <a:r>
              <a:rPr lang="fr-FR" sz="2600" dirty="0">
                <a:solidFill>
                  <a:srgbClr val="0070C0"/>
                </a:solidFill>
              </a:rPr>
              <a:t>Lycée les </a:t>
            </a:r>
            <a:r>
              <a:rPr lang="fr-FR" sz="2600" dirty="0" err="1">
                <a:solidFill>
                  <a:srgbClr val="0070C0"/>
                </a:solidFill>
              </a:rPr>
              <a:t>Grippeaux</a:t>
            </a:r>
            <a:r>
              <a:rPr lang="fr-FR" sz="2600" dirty="0">
                <a:solidFill>
                  <a:srgbClr val="0070C0"/>
                </a:solidFill>
              </a:rPr>
              <a:t> à Parthenay</a:t>
            </a:r>
          </a:p>
          <a:p>
            <a:r>
              <a:rPr lang="fr-FR" sz="2400" dirty="0"/>
              <a:t>Anglais </a:t>
            </a:r>
            <a:r>
              <a:rPr lang="fr-FR" sz="2400" dirty="0" smtClean="0"/>
              <a:t>euro en Bac </a:t>
            </a:r>
            <a:r>
              <a:rPr lang="fr-FR" sz="2400" dirty="0"/>
              <a:t>pro </a:t>
            </a:r>
            <a:r>
              <a:rPr lang="fr-FR" sz="2400" dirty="0" smtClean="0"/>
              <a:t>Cuisine et service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Signoret à Bressuire</a:t>
            </a:r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/>
              <a:t>Anglais ou espagnol euro en Bac pro </a:t>
            </a:r>
            <a:r>
              <a:rPr lang="fr-FR" sz="2400" dirty="0" smtClean="0"/>
              <a:t>gestion administration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</a:rPr>
              <a:t>Lycée </a:t>
            </a:r>
            <a:r>
              <a:rPr lang="fr-FR" sz="2400" dirty="0" smtClean="0">
                <a:solidFill>
                  <a:srgbClr val="0070C0"/>
                </a:solidFill>
              </a:rPr>
              <a:t>horticole de Niort</a:t>
            </a:r>
          </a:p>
          <a:p>
            <a:pPr marL="0" indent="0">
              <a:buNone/>
            </a:pPr>
            <a:r>
              <a:rPr lang="fr-FR" sz="2400" dirty="0" smtClean="0"/>
              <a:t>  Anglais euro </a:t>
            </a:r>
            <a:r>
              <a:rPr lang="fr-FR" sz="2400" dirty="0"/>
              <a:t>en Bac pro </a:t>
            </a:r>
            <a:r>
              <a:rPr lang="fr-FR" sz="2400" dirty="0" smtClean="0"/>
              <a:t>horticole et vente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3120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CAP (2 ans) : 200 spécialités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 smtClean="0"/>
              <a:t>   ex : coiffure</a:t>
            </a:r>
            <a:r>
              <a:rPr lang="fr-FR" sz="2400" i="1" dirty="0"/>
              <a:t>, maçon, boucher, sérigraphie industrielle</a:t>
            </a:r>
            <a:r>
              <a:rPr lang="fr-FR" sz="2400" i="1" dirty="0" smtClean="0"/>
              <a:t>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</a:t>
            </a:r>
            <a:r>
              <a:rPr lang="fr-FR" sz="2400" dirty="0" smtClean="0"/>
              <a:t>12 à 16 </a:t>
            </a:r>
            <a:r>
              <a:rPr lang="fr-FR" sz="2400" dirty="0"/>
              <a:t>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 smtClean="0"/>
              <a:t>    ou Poursuite </a:t>
            </a:r>
            <a:r>
              <a:rPr lang="fr-FR" sz="2400" dirty="0"/>
              <a:t>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041" y="290946"/>
            <a:ext cx="8596668" cy="706582"/>
          </a:xfrm>
        </p:spPr>
        <p:txBody>
          <a:bodyPr/>
          <a:lstStyle/>
          <a:p>
            <a:pPr algn="ctr"/>
            <a:r>
              <a:rPr lang="fr-FR" dirty="0"/>
              <a:t>VOIE PRO : 2 façons d’apprendre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1" y="1260764"/>
            <a:ext cx="8596668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L’apprentissage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smtClean="0"/>
              <a:t>Contrat </a:t>
            </a:r>
            <a:r>
              <a:rPr lang="fr-FR" sz="2400" dirty="0"/>
              <a:t>de travail entre un apprenti, un employeur et un établissement </a:t>
            </a:r>
            <a:endParaRPr lang="fr-FR" sz="2400" dirty="0" smtClean="0"/>
          </a:p>
          <a:p>
            <a:r>
              <a:rPr lang="fr-FR" sz="2400" dirty="0" smtClean="0"/>
              <a:t>Avoir 16 ans ou 15 ans à la sortie de la classe de 3ème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Trouver un employeur </a:t>
            </a:r>
            <a:r>
              <a:rPr lang="fr-FR" sz="2400" dirty="0" smtClean="0"/>
              <a:t>( = démarche </a:t>
            </a:r>
            <a:r>
              <a:rPr lang="fr-FR" sz="2400" dirty="0"/>
              <a:t>de l’élève et </a:t>
            </a:r>
            <a:r>
              <a:rPr lang="fr-FR" sz="2400" dirty="0" smtClean="0"/>
              <a:t>de sa </a:t>
            </a:r>
            <a:r>
              <a:rPr lang="fr-FR" sz="2400" dirty="0"/>
              <a:t>famille</a:t>
            </a:r>
            <a:r>
              <a:rPr lang="fr-FR" sz="2400" dirty="0" smtClean="0"/>
              <a:t>)</a:t>
            </a:r>
            <a:endParaRPr lang="fr-FR" sz="2400" dirty="0"/>
          </a:p>
          <a:p>
            <a:r>
              <a:rPr lang="fr-FR" sz="2400" dirty="0"/>
              <a:t> Formation en établissement </a:t>
            </a:r>
            <a:r>
              <a:rPr lang="fr-FR" sz="2400" dirty="0" smtClean="0"/>
              <a:t>et en </a:t>
            </a:r>
            <a:r>
              <a:rPr lang="fr-FR" sz="2400" dirty="0"/>
              <a:t>entreprise 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ériode d'essai</a:t>
            </a:r>
          </a:p>
          <a:p>
            <a:endParaRPr lang="fr-FR" sz="2400" dirty="0" smtClean="0"/>
          </a:p>
          <a:p>
            <a:r>
              <a:rPr lang="fr-FR" sz="2800" b="1" dirty="0" smtClean="0"/>
              <a:t>Attention</a:t>
            </a:r>
            <a:r>
              <a:rPr lang="fr-FR" sz="2800" b="1" dirty="0"/>
              <a:t> : </a:t>
            </a:r>
            <a:r>
              <a:rPr lang="fr-FR" sz="2800" b="1" dirty="0" smtClean="0"/>
              <a:t>faire des vœux en parallèle en </a:t>
            </a:r>
            <a:r>
              <a:rPr lang="fr-FR" sz="2800" b="1" dirty="0"/>
              <a:t>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/>
          <a:lstStyle/>
          <a:p>
            <a:r>
              <a:rPr lang="fr-FR" dirty="0" smtClean="0"/>
              <a:t>Recrutements particuliers : dates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515389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</a:t>
            </a:r>
            <a:r>
              <a:rPr lang="fr-FR" altLang="fr-FR" sz="2000" dirty="0" smtClean="0"/>
              <a:t>(Bressuire)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Bijouterie-joaillerie option sertissage (Bressuire) 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</a:t>
            </a:r>
            <a:r>
              <a:rPr lang="fr-FR" altLang="fr-FR" sz="2000" dirty="0" smtClean="0"/>
              <a:t>Cordonnier bottier (</a:t>
            </a:r>
            <a:r>
              <a:rPr lang="fr-FR" altLang="fr-FR" sz="2000" dirty="0" err="1" smtClean="0"/>
              <a:t>Angoulème</a:t>
            </a:r>
            <a:r>
              <a:rPr lang="fr-FR" altLang="fr-FR" sz="2000" dirty="0" smtClean="0"/>
              <a:t>)</a:t>
            </a:r>
            <a:endParaRPr lang="fr-FR" altLang="fr-FR" sz="2000" dirty="0" smtClean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Aéronautique option structure (Rochefort</a:t>
            </a:r>
            <a:r>
              <a:rPr lang="fr-FR" altLang="fr-FR" sz="2000" dirty="0" smtClean="0"/>
              <a:t>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MELEC, MEI, Systèmes Numériques avec La Marine </a:t>
            </a:r>
            <a:r>
              <a:rPr lang="fr-FR" altLang="fr-FR" sz="2000" dirty="0" smtClean="0"/>
              <a:t>Nationale            </a:t>
            </a:r>
            <a:r>
              <a:rPr lang="fr-FR" altLang="fr-FR" sz="2000" dirty="0"/>
              <a:t>(La </a:t>
            </a:r>
            <a:r>
              <a:rPr lang="fr-FR" altLang="fr-FR" sz="2000" dirty="0" smtClean="0"/>
              <a:t>Rochelle, Châtellerault)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</a:t>
            </a:r>
            <a:r>
              <a:rPr lang="fr-FR" altLang="fr-FR" sz="2000" dirty="0"/>
              <a:t>Pro Gestion d’une entreprise hippique (Montmorillon</a:t>
            </a:r>
            <a:r>
              <a:rPr lang="fr-FR" altLang="fr-FR" sz="2000" dirty="0" smtClean="0"/>
              <a:t>) </a:t>
            </a: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 smtClean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5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4697471"/>
          </a:xfrm>
        </p:spPr>
        <p:txBody>
          <a:bodyPr>
            <a:noAutofit/>
          </a:bodyPr>
          <a:lstStyle/>
          <a:p>
            <a:r>
              <a:rPr lang="fr-FR" sz="2400" dirty="0" smtClean="0"/>
              <a:t>Seconde pro et CAP : nombre limité de places</a:t>
            </a:r>
          </a:p>
          <a:p>
            <a:r>
              <a:rPr lang="fr-FR" sz="2400" dirty="0" smtClean="0"/>
              <a:t>Formuler </a:t>
            </a:r>
            <a:r>
              <a:rPr lang="fr-FR" sz="2400" dirty="0"/>
              <a:t>un maximum de vœux </a:t>
            </a:r>
            <a:r>
              <a:rPr lang="fr-FR" sz="2400" dirty="0" smtClean="0"/>
              <a:t>(10 </a:t>
            </a:r>
            <a:r>
              <a:rPr lang="fr-FR" sz="2400" dirty="0"/>
              <a:t>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 smtClean="0"/>
              <a:t>Résultats de l’affectation fin </a:t>
            </a:r>
            <a:r>
              <a:rPr lang="fr-FR" sz="2400" dirty="0"/>
              <a:t>juin</a:t>
            </a:r>
          </a:p>
          <a:p>
            <a:r>
              <a:rPr lang="fr-FR" sz="2400" dirty="0" smtClean="0"/>
              <a:t>Inscriptions en établissement </a:t>
            </a:r>
            <a:r>
              <a:rPr lang="fr-FR" sz="2400" dirty="0"/>
              <a:t>début </a:t>
            </a:r>
            <a:r>
              <a:rPr lang="fr-FR" sz="2400" dirty="0" smtClean="0"/>
              <a:t>juillet</a:t>
            </a:r>
          </a:p>
          <a:p>
            <a:endParaRPr lang="fr-FR" sz="2400" dirty="0"/>
          </a:p>
          <a:p>
            <a:r>
              <a:rPr lang="fr-FR" sz="2400" dirty="0" smtClean="0"/>
              <a:t>Si refusé ou en liste d’attente : 2eme Tour de vœux début juillet</a:t>
            </a:r>
          </a:p>
          <a:p>
            <a:r>
              <a:rPr lang="fr-FR" sz="2400" dirty="0" smtClean="0"/>
              <a:t>3eme Tour de vœux en septembre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u="sng" dirty="0" smtClean="0"/>
              <a:t>Privé : </a:t>
            </a:r>
            <a:r>
              <a:rPr lang="fr-FR" sz="2400" u="sng" dirty="0"/>
              <a:t>c’est à la famille de prendre contact avec </a:t>
            </a:r>
            <a:r>
              <a:rPr lang="fr-FR" sz="2400" u="sng" dirty="0" smtClean="0"/>
              <a:t>l’établissement</a:t>
            </a:r>
            <a:endParaRPr lang="fr-FR" sz="2400" u="sng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69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SECONDE </a:t>
            </a:r>
            <a:r>
              <a:rPr lang="fr-FR" sz="8000" dirty="0"/>
              <a:t>G</a:t>
            </a:r>
            <a:r>
              <a:rPr lang="fr-FR" sz="8000" dirty="0" smtClean="0"/>
              <a:t>ENERALE ET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6791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789709"/>
          </a:xfrm>
        </p:spPr>
        <p:txBody>
          <a:bodyPr>
            <a:normAutofit fontScale="90000"/>
          </a:bodyPr>
          <a:lstStyle/>
          <a:p>
            <a:r>
              <a:rPr lang="fr-FR" dirty="0"/>
              <a:t>Les enseignements </a:t>
            </a:r>
            <a:r>
              <a:rPr lang="fr-FR" dirty="0" smtClean="0"/>
              <a:t>en seconde générale et technologique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</a:t>
            </a:r>
            <a:r>
              <a:rPr lang="fr-FR" sz="2400" dirty="0" smtClean="0"/>
              <a:t>A </a:t>
            </a:r>
            <a:r>
              <a:rPr lang="fr-FR" sz="2400" dirty="0"/>
              <a:t>et </a:t>
            </a:r>
            <a:r>
              <a:rPr lang="fr-FR" sz="2400" dirty="0" smtClean="0"/>
              <a:t>B</a:t>
            </a:r>
            <a:r>
              <a:rPr lang="fr-FR" sz="2400" dirty="0"/>
              <a:t>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8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Enseignements optionnels</a:t>
            </a:r>
            <a:r>
              <a:rPr lang="fr-FR" sz="2200" dirty="0" smtClean="0">
                <a:solidFill>
                  <a:srgbClr val="0070C0"/>
                </a:solidFill>
              </a:rPr>
              <a:t> </a:t>
            </a:r>
            <a:r>
              <a:rPr lang="fr-FR" sz="2200" dirty="0" smtClean="0">
                <a:solidFill>
                  <a:schemeClr val="tx1"/>
                </a:solidFill>
              </a:rPr>
              <a:t>(facultatifs – ne sont pas proposés dans tous les lycées)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, danse, histoire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arts, musique, </a:t>
            </a:r>
            <a:r>
              <a:rPr lang="fr-FR" sz="5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9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12" y="480291"/>
            <a:ext cx="8834511" cy="58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569" y="263236"/>
            <a:ext cx="10572558" cy="1320800"/>
          </a:xfrm>
        </p:spPr>
        <p:txBody>
          <a:bodyPr/>
          <a:lstStyle/>
          <a:p>
            <a:r>
              <a:rPr lang="fr-FR" dirty="0" smtClean="0"/>
              <a:t>La règle : affectation dans le lycée de secteur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387" y="1191491"/>
            <a:ext cx="9879831" cy="483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0070C0"/>
                </a:solidFill>
              </a:rPr>
              <a:t>Cependant, la famille peut demander une dérogation pour 7 motifs (critères nationaux):</a:t>
            </a:r>
          </a:p>
          <a:p>
            <a:r>
              <a:rPr lang="fr-FR" sz="2400" dirty="0" smtClean="0"/>
              <a:t>1- élève souffrant d’un handicap</a:t>
            </a:r>
          </a:p>
          <a:p>
            <a:r>
              <a:rPr lang="fr-FR" sz="2400" dirty="0" smtClean="0"/>
              <a:t>2- élève bénéficiant d’une prise en charge médicale importante </a:t>
            </a:r>
          </a:p>
          <a:p>
            <a:r>
              <a:rPr lang="fr-FR" sz="2400" dirty="0" smtClean="0"/>
              <a:t>3- élève boursier au mérite ou sur critères sociaux</a:t>
            </a:r>
          </a:p>
          <a:p>
            <a:r>
              <a:rPr lang="fr-FR" sz="2400" dirty="0" smtClean="0"/>
              <a:t>4- élève dont un frère ou une sœur est déjà scolarisé(e) dans l’établissement demandé</a:t>
            </a:r>
          </a:p>
          <a:p>
            <a:r>
              <a:rPr lang="fr-FR" sz="2400" dirty="0" smtClean="0"/>
              <a:t>5- élève dont le domicile est situé en limite de secteur</a:t>
            </a:r>
          </a:p>
          <a:p>
            <a:r>
              <a:rPr lang="fr-FR" sz="2400" dirty="0" smtClean="0"/>
              <a:t>6- élève devant suivre un parcours scolaire particulier (ex section européenne)</a:t>
            </a:r>
          </a:p>
          <a:p>
            <a:r>
              <a:rPr lang="fr-FR" sz="2400" dirty="0" smtClean="0"/>
              <a:t>7- convenances personnelles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439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 smtClean="0"/>
              <a:t>Sections à recrutement particulier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86691"/>
            <a:ext cx="10764981" cy="5818909"/>
          </a:xfrm>
        </p:spPr>
        <p:txBody>
          <a:bodyPr>
            <a:normAutofit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et culture design (6 h par semaine) </a:t>
            </a:r>
            <a:r>
              <a:rPr lang="fr-FR" dirty="0" smtClean="0"/>
              <a:t>– Parthenay</a:t>
            </a:r>
          </a:p>
          <a:p>
            <a:r>
              <a:rPr lang="fr-FR" dirty="0" smtClean="0"/>
              <a:t>Arts </a:t>
            </a:r>
            <a:r>
              <a:rPr lang="fr-FR" dirty="0"/>
              <a:t>du cirque (6 h par semaine) </a:t>
            </a:r>
            <a:r>
              <a:rPr lang="fr-FR" dirty="0" smtClean="0"/>
              <a:t>– Châtellerault </a:t>
            </a:r>
            <a:endParaRPr lang="fr-FR" sz="2000" dirty="0"/>
          </a:p>
          <a:p>
            <a:pPr lvl="2"/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européennes</a:t>
            </a:r>
            <a:r>
              <a:rPr lang="fr-FR" dirty="0" smtClean="0">
                <a:solidFill>
                  <a:srgbClr val="0070C0"/>
                </a:solidFill>
              </a:rPr>
              <a:t> : </a:t>
            </a:r>
            <a:r>
              <a:rPr lang="fr-FR" dirty="0" smtClean="0"/>
              <a:t>dossier remis par le collège (mai)</a:t>
            </a:r>
            <a:endParaRPr lang="fr-FR" sz="1600" dirty="0"/>
          </a:p>
          <a:p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binationales </a:t>
            </a:r>
            <a:r>
              <a:rPr lang="fr-FR" dirty="0" smtClean="0">
                <a:solidFill>
                  <a:srgbClr val="FF0000"/>
                </a:solidFill>
              </a:rPr>
              <a:t>avant fin mai :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 smtClean="0"/>
              <a:t>BACHIBAC </a:t>
            </a:r>
            <a:r>
              <a:rPr lang="fr-FR" dirty="0"/>
              <a:t>(</a:t>
            </a:r>
            <a:r>
              <a:rPr lang="fr-FR" dirty="0" smtClean="0"/>
              <a:t>Espagnol)</a:t>
            </a:r>
            <a:r>
              <a:rPr lang="fr-FR" b="1" dirty="0" smtClean="0"/>
              <a:t> </a:t>
            </a:r>
            <a:r>
              <a:rPr lang="fr-FR" dirty="0" smtClean="0"/>
              <a:t>lycée Jean </a:t>
            </a:r>
            <a:r>
              <a:rPr lang="fr-FR" dirty="0" err="1" smtClean="0"/>
              <a:t>Dautet</a:t>
            </a:r>
            <a:r>
              <a:rPr lang="fr-FR" dirty="0" smtClean="0"/>
              <a:t> La Rochelle + Marguerite de Valois </a:t>
            </a:r>
            <a:r>
              <a:rPr lang="fr-FR" dirty="0" err="1" smtClean="0"/>
              <a:t>Angoulème</a:t>
            </a:r>
            <a:endParaRPr lang="fr-FR" dirty="0" smtClean="0"/>
          </a:p>
          <a:p>
            <a:r>
              <a:rPr lang="fr-FR" b="1" dirty="0" smtClean="0"/>
              <a:t>ESABAC </a:t>
            </a:r>
            <a:r>
              <a:rPr lang="fr-FR" dirty="0"/>
              <a:t>(italien</a:t>
            </a:r>
            <a:r>
              <a:rPr lang="fr-FR" dirty="0" smtClean="0"/>
              <a:t>) Lycée Victor Hugo Poitiers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ABIBAC </a:t>
            </a:r>
            <a:r>
              <a:rPr lang="fr-FR" dirty="0"/>
              <a:t>(</a:t>
            </a:r>
            <a:r>
              <a:rPr lang="fr-FR" dirty="0" smtClean="0"/>
              <a:t>Allemand) Lycée Bois d’Amour Poitiers + </a:t>
            </a:r>
            <a:r>
              <a:rPr lang="fr-FR" dirty="0"/>
              <a:t>Jean </a:t>
            </a:r>
            <a:r>
              <a:rPr lang="fr-FR" dirty="0" err="1" smtClean="0"/>
              <a:t>Dautet</a:t>
            </a:r>
            <a:r>
              <a:rPr lang="fr-FR" dirty="0" smtClean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</a:t>
            </a:r>
            <a:r>
              <a:rPr lang="fr-FR" dirty="0" smtClean="0"/>
              <a:t>projet</a:t>
            </a:r>
            <a:endParaRPr lang="fr-FR" dirty="0"/>
          </a:p>
          <a:p>
            <a:r>
              <a:rPr lang="fr-FR" b="1" dirty="0" smtClean="0">
                <a:solidFill>
                  <a:srgbClr val="0070C0"/>
                </a:solidFill>
              </a:rPr>
              <a:t>Sections </a:t>
            </a:r>
            <a:r>
              <a:rPr lang="fr-FR" b="1" dirty="0">
                <a:solidFill>
                  <a:srgbClr val="0070C0"/>
                </a:solidFill>
              </a:rPr>
              <a:t>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</a:t>
            </a:r>
            <a:r>
              <a:rPr lang="fr-FR" dirty="0" smtClean="0"/>
              <a:t>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315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Après la 2ndeGT</a:t>
            </a:r>
            <a:br>
              <a:rPr lang="fr-FR" sz="8000" dirty="0" smtClean="0"/>
            </a:br>
            <a:r>
              <a:rPr lang="fr-FR" sz="8000" dirty="0" smtClean="0"/>
              <a:t>LA VOIE GENERALE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7382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Baccalauréat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  <a:r>
              <a:rPr lang="fr-FR" sz="2400" dirty="0"/>
              <a:t>Les séries L, </a:t>
            </a:r>
            <a:r>
              <a:rPr lang="fr-FR" sz="2400" dirty="0" smtClean="0"/>
              <a:t>ES, S </a:t>
            </a:r>
            <a:r>
              <a:rPr lang="fr-FR" sz="2400" dirty="0"/>
              <a:t>disparaissent</a:t>
            </a:r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</a:t>
            </a:r>
            <a:r>
              <a:rPr lang="fr-FR" sz="2400" b="1" dirty="0" smtClean="0"/>
              <a:t>3 </a:t>
            </a:r>
            <a:r>
              <a:rPr lang="fr-FR" sz="2400" b="1" dirty="0"/>
              <a:t>enseignements </a:t>
            </a:r>
            <a:r>
              <a:rPr lang="fr-FR" sz="2400" b="1" dirty="0" smtClean="0"/>
              <a:t>de spécialité en 1</a:t>
            </a:r>
            <a:r>
              <a:rPr lang="fr-FR" sz="2400" b="1" baseline="30000" dirty="0" smtClean="0"/>
              <a:t>ère</a:t>
            </a:r>
            <a:r>
              <a:rPr lang="fr-FR" sz="2400" b="1" dirty="0" smtClean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</a:t>
            </a:r>
            <a:r>
              <a:rPr lang="fr-FR" sz="2400" b="1" dirty="0" smtClean="0">
                <a:solidFill>
                  <a:srgbClr val="0070C0"/>
                </a:solidFill>
              </a:rPr>
              <a:t>:</a:t>
            </a:r>
            <a:endParaRPr lang="fr-FR" sz="2400" b="1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9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/>
          <a:lstStyle/>
          <a:p>
            <a:r>
              <a:rPr lang="fr-FR" dirty="0" smtClean="0"/>
              <a:t>Enseignements de spécialité </a:t>
            </a:r>
            <a:r>
              <a:rPr lang="fr-FR" sz="2000" dirty="0" smtClean="0"/>
              <a:t>(selon les établissements)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80654"/>
            <a:ext cx="8596668" cy="5417127"/>
          </a:xfrm>
        </p:spPr>
        <p:txBody>
          <a:bodyPr>
            <a:normAutofit fontScale="92500" lnSpcReduction="1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</a:t>
            </a:r>
            <a:r>
              <a:rPr lang="fr-FR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étrangères : Allemand</a:t>
            </a:r>
            <a:endParaRPr lang="fr-FR" sz="22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 uniquement)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1320800"/>
          </a:xfrm>
        </p:spPr>
        <p:txBody>
          <a:bodyPr/>
          <a:lstStyle/>
          <a:p>
            <a:r>
              <a:rPr lang="fr-FR" dirty="0" smtClean="0"/>
              <a:t>Première et terminale générales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904509"/>
          </a:xfrm>
        </p:spPr>
        <p:txBody>
          <a:bodyPr/>
          <a:lstStyle/>
          <a:p>
            <a:r>
              <a:rPr lang="fr-FR" sz="2400" dirty="0" smtClean="0">
                <a:solidFill>
                  <a:srgbClr val="0070C0"/>
                </a:solidFill>
              </a:rPr>
              <a:t>Des enseignements optionnels</a:t>
            </a:r>
          </a:p>
          <a:p>
            <a:pPr marL="0" indent="0"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</a:t>
            </a:r>
            <a:r>
              <a:rPr lang="fr-FR" altLang="fr-FR" sz="2400" dirty="0" smtClean="0"/>
              <a:t>(arts plastiques, histoire de l’art, </a:t>
            </a:r>
            <a:r>
              <a:rPr lang="fr-FR" altLang="fr-FR" sz="2400" dirty="0"/>
              <a:t>musique, </a:t>
            </a:r>
            <a:r>
              <a:rPr lang="fr-FR" altLang="fr-FR" sz="2400" dirty="0" smtClean="0"/>
              <a:t>cinéma-audiovisuel, théâtre, danse)</a:t>
            </a:r>
            <a:endParaRPr lang="fr-FR" altLang="fr-FR" sz="2400" dirty="0"/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0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</a:t>
            </a:r>
            <a:r>
              <a:rPr lang="fr-FR" altLang="fr-FR" sz="2400" dirty="0" smtClean="0">
                <a:solidFill>
                  <a:srgbClr val="0070C0"/>
                </a:solidFill>
              </a:rPr>
              <a:t>terminale uniquement, </a:t>
            </a:r>
            <a:r>
              <a:rPr lang="fr-FR" altLang="fr-FR" sz="2400" dirty="0">
                <a:solidFill>
                  <a:srgbClr val="0070C0"/>
                </a:solidFill>
              </a:rPr>
              <a:t>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2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5DE9C7-37C7-4999-8172-D4081604BA3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altLang="fr-FR" smtClean="0">
              <a:solidFill>
                <a:srgbClr val="404040"/>
              </a:solidFill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24691"/>
            <a:ext cx="10903527" cy="66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LA VOIE TECHNOLOGIQUE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41343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question à se poser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 smtClean="0"/>
          </a:p>
          <a:p>
            <a:pPr marL="0" indent="0" algn="ctr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Études </a:t>
            </a:r>
            <a:r>
              <a:rPr lang="fr-FR" sz="3200" b="1" dirty="0">
                <a:solidFill>
                  <a:srgbClr val="0070C0"/>
                </a:solidFill>
              </a:rPr>
              <a:t>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sz="2400" dirty="0" smtClean="0"/>
              <a:t>sur </a:t>
            </a:r>
            <a:r>
              <a:rPr lang="fr-FR" sz="2400" dirty="0"/>
              <a:t>le même principe que le </a:t>
            </a:r>
            <a:r>
              <a:rPr lang="fr-FR" sz="2400" dirty="0" smtClean="0"/>
              <a:t>collège</a:t>
            </a:r>
          </a:p>
          <a:p>
            <a:r>
              <a:rPr lang="fr-FR" sz="2400" dirty="0" smtClean="0"/>
              <a:t>3 </a:t>
            </a:r>
            <a:r>
              <a:rPr lang="fr-FR" sz="2400" dirty="0"/>
              <a:t>ans au lycée + 2 à 5 ans d'études pour se </a:t>
            </a:r>
            <a:r>
              <a:rPr lang="fr-FR" sz="2400" dirty="0" smtClean="0"/>
              <a:t>spécialiser</a:t>
            </a:r>
            <a:endParaRPr lang="fr-FR" sz="2400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4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Après la 2GT : la voie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400" dirty="0"/>
              <a:t>8 séries </a:t>
            </a:r>
          </a:p>
          <a:p>
            <a:endParaRPr lang="fr-FR" sz="2400" dirty="0"/>
          </a:p>
          <a:p>
            <a:r>
              <a:rPr lang="fr-FR" sz="2400" dirty="0"/>
              <a:t>Enseignement appliqué : observation et expérimentation</a:t>
            </a:r>
          </a:p>
          <a:p>
            <a:endParaRPr lang="fr-FR" sz="2400" dirty="0"/>
          </a:p>
          <a:p>
            <a:r>
              <a:rPr lang="fr-FR" sz="2400" dirty="0"/>
              <a:t>Travail en groupe et en autonomie</a:t>
            </a:r>
          </a:p>
          <a:p>
            <a:endParaRPr lang="fr-FR" sz="2400" dirty="0"/>
          </a:p>
          <a:p>
            <a:r>
              <a:rPr lang="fr-FR" sz="2400" dirty="0"/>
              <a:t>Travaux pratiques </a:t>
            </a:r>
            <a:r>
              <a:rPr lang="fr-FR" sz="2400" i="1" dirty="0" smtClean="0"/>
              <a:t>en </a:t>
            </a:r>
            <a:r>
              <a:rPr lang="fr-FR" sz="2400" i="1" dirty="0"/>
              <a:t>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6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</a:t>
            </a:r>
            <a:r>
              <a:rPr lang="fr-FR" sz="2400" b="1" dirty="0" smtClean="0">
                <a:solidFill>
                  <a:srgbClr val="0070C0"/>
                </a:solidFill>
              </a:rPr>
              <a:t>technologiques</a:t>
            </a:r>
            <a:endParaRPr lang="fr-FR" sz="2400" b="1" dirty="0">
              <a:solidFill>
                <a:srgbClr val="0070C0"/>
              </a:solidFill>
            </a:endParaRP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3331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Management </a:t>
            </a:r>
            <a:r>
              <a:rPr lang="fr-FR" altLang="fr-FR" sz="2000" b="1" dirty="0"/>
              <a:t>et Gestion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Industrie </a:t>
            </a:r>
            <a:r>
              <a:rPr lang="fr-FR" altLang="fr-FR" sz="2000" b="1" dirty="0"/>
              <a:t>&amp;  </a:t>
            </a:r>
            <a:r>
              <a:rPr lang="fr-FR" altLang="fr-FR" sz="1800" b="1" dirty="0"/>
              <a:t>Développement Durable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Santé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Social</a:t>
            </a:r>
            <a:endParaRPr lang="fr-FR" altLang="fr-FR" sz="2000" b="1" dirty="0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BAC STHR 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Restauration</a:t>
            </a: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/>
              <a:t>Danse et Musique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Design </a:t>
            </a:r>
            <a:r>
              <a:rPr lang="fr-FR" altLang="fr-FR" sz="2000" b="1" dirty="0"/>
              <a:t>et arts appliqués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Agronomie </a:t>
            </a:r>
            <a:r>
              <a:rPr lang="fr-FR" altLang="fr-FR" sz="2000" b="1" dirty="0"/>
              <a:t>et </a:t>
            </a:r>
            <a:r>
              <a:rPr lang="fr-FR" altLang="fr-FR" sz="2000" b="1" dirty="0" smtClean="0"/>
              <a:t>Vivant</a:t>
            </a:r>
            <a:endParaRPr lang="fr-FR" altLang="fr-FR" sz="20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r>
              <a:rPr lang="fr-FR" altLang="fr-FR" sz="1800" dirty="0" smtClean="0">
                <a:solidFill>
                  <a:schemeClr val="tx1"/>
                </a:solidFill>
                <a:latin typeface="+mn-lt"/>
                <a:ea typeface="+mn-ea"/>
              </a:rPr>
              <a:t>VV </a:t>
            </a: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Niort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/>
              <a:t>  </a:t>
            </a: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Lycée agricole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n-lt"/>
                <a:ea typeface="+mn-ea"/>
              </a:rPr>
              <a:t>         Melle</a:t>
            </a: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8" y="1544639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smtClean="0"/>
              <a:t>Laboratoire</a:t>
            </a:r>
            <a:endParaRPr lang="fr-FR" alt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1505" y="1101092"/>
            <a:ext cx="196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Paul </a:t>
            </a:r>
            <a:r>
              <a:rPr lang="fr-FR" dirty="0"/>
              <a:t>G</a:t>
            </a:r>
            <a:r>
              <a:rPr lang="fr-FR" dirty="0" smtClean="0"/>
              <a:t>uérin Niort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81700" y="111407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/>
              <a:t>VV Niort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18622" y="3698695"/>
            <a:ext cx="148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Rochelle   </a:t>
            </a:r>
          </a:p>
          <a:p>
            <a:r>
              <a:rPr lang="fr-FR" dirty="0" smtClean="0"/>
              <a:t>   Poitiers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664200" y="3698694"/>
            <a:ext cx="192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Parthenay </a:t>
            </a:r>
          </a:p>
          <a:p>
            <a:r>
              <a:rPr lang="fr-FR" dirty="0" smtClean="0"/>
              <a:t>Angoulême et Pons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551559" y="232834"/>
            <a:ext cx="75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LES BACS TECHNOLOGIQUES</a:t>
            </a:r>
            <a:endParaRPr lang="fr-F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STMG Management et gestion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fonctionnement de l’entreprise, analyse des décisions, performances, impact des stratégies, relations au travail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économie, droit, management, expression écrite et orale (français et langues)</a:t>
            </a:r>
            <a:endParaRPr lang="fr-FR" dirty="0"/>
          </a:p>
          <a:p>
            <a:r>
              <a:rPr lang="fr-FR" dirty="0" smtClean="0"/>
              <a:t>Services financiers, commerciaux, marketing, Ressources Humaines…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/>
              <a:t>BTS ou DUT </a:t>
            </a:r>
            <a:r>
              <a:rPr lang="fr-FR" dirty="0" smtClean="0"/>
              <a:t>commerce, gestion, communication, assistant de direction, comptabilité, tourisme…</a:t>
            </a:r>
          </a:p>
          <a:p>
            <a:r>
              <a:rPr lang="fr-FR" dirty="0" smtClean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</a:t>
            </a:r>
            <a:r>
              <a:rPr lang="fr-FR" dirty="0">
                <a:solidFill>
                  <a:srgbClr val="0070C0"/>
                </a:solidFill>
              </a:rPr>
              <a:t>:</a:t>
            </a:r>
          </a:p>
          <a:p>
            <a:r>
              <a:rPr lang="fr-FR" dirty="0" smtClean="0"/>
              <a:t>Gestion et finance</a:t>
            </a:r>
          </a:p>
          <a:p>
            <a:r>
              <a:rPr lang="fr-FR" dirty="0" smtClean="0"/>
              <a:t>Marketing </a:t>
            </a:r>
          </a:p>
          <a:p>
            <a:r>
              <a:rPr lang="fr-FR" dirty="0" smtClean="0"/>
              <a:t>Systèmes d’information de gestion</a:t>
            </a:r>
          </a:p>
          <a:p>
            <a:r>
              <a:rPr lang="fr-FR" dirty="0" smtClean="0"/>
              <a:t>Ressources humaines et communication</a:t>
            </a:r>
          </a:p>
          <a:p>
            <a:r>
              <a:rPr lang="fr-FR" dirty="0" smtClean="0"/>
              <a:t>Droit et économie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STI2D Industrie et développement durable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Intérêts</a:t>
            </a:r>
            <a:r>
              <a:rPr lang="fr-FR" dirty="0" smtClean="0"/>
              <a:t> : industrie, innovation technologique, transition énergétique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 smtClean="0"/>
              <a:t>But : création de solutions techniques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70C0"/>
                </a:solidFill>
              </a:rPr>
              <a:t>Poursuites d’études </a:t>
            </a:r>
            <a:r>
              <a:rPr lang="fr-FR" dirty="0" smtClean="0"/>
              <a:t>:</a:t>
            </a:r>
          </a:p>
          <a:p>
            <a:r>
              <a:rPr lang="fr-FR" dirty="0" smtClean="0"/>
              <a:t>BTS ou BUT énergie, logistique, maintenance, informatique industrielle, génie civil…</a:t>
            </a:r>
          </a:p>
          <a:p>
            <a:r>
              <a:rPr lang="fr-FR" dirty="0" smtClean="0"/>
              <a:t>Ecoles d’ingénieur (bon dossier)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 smtClean="0"/>
              <a:t>Energies et environnement</a:t>
            </a:r>
          </a:p>
          <a:p>
            <a:r>
              <a:rPr lang="fr-FR" dirty="0" smtClean="0"/>
              <a:t>Architecture et construction</a:t>
            </a:r>
          </a:p>
          <a:p>
            <a:r>
              <a:rPr lang="fr-FR" dirty="0" smtClean="0"/>
              <a:t>Systèmes d’information et numérique</a:t>
            </a:r>
          </a:p>
          <a:p>
            <a:r>
              <a:rPr lang="fr-FR" dirty="0" smtClean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ST2S Santé et social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relations humaines, domaine social ou paramédical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b="1" dirty="0" smtClean="0"/>
              <a:t>biologie et physiopathologie humaines</a:t>
            </a:r>
            <a:r>
              <a:rPr lang="fr-FR" dirty="0" smtClean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</a:t>
            </a:r>
            <a:r>
              <a:rPr lang="fr-FR" dirty="0" smtClean="0"/>
              <a:t>(état </a:t>
            </a:r>
            <a:r>
              <a:rPr lang="fr-FR" dirty="0"/>
              <a:t>de santé et </a:t>
            </a:r>
            <a:r>
              <a:rPr lang="fr-FR" dirty="0" smtClean="0"/>
              <a:t>bien-être </a:t>
            </a:r>
            <a:r>
              <a:rPr lang="fr-FR" dirty="0"/>
              <a:t>social d’une population, </a:t>
            </a:r>
            <a:r>
              <a:rPr lang="fr-FR" dirty="0" smtClean="0"/>
              <a:t>politiques </a:t>
            </a:r>
            <a:r>
              <a:rPr lang="fr-FR" dirty="0"/>
              <a:t>sociales et de santé publique, </a:t>
            </a:r>
            <a:r>
              <a:rPr lang="fr-FR" dirty="0" smtClean="0"/>
              <a:t>dispositifs </a:t>
            </a:r>
            <a:r>
              <a:rPr lang="fr-FR" dirty="0"/>
              <a:t>et institutions sanitaires et </a:t>
            </a:r>
            <a:r>
              <a:rPr lang="fr-FR" dirty="0" smtClean="0"/>
              <a:t>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ou Ecoles du secteur paramédical et social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Métiers du paramédical  </a:t>
            </a:r>
            <a:r>
              <a:rPr lang="fr-FR" dirty="0" smtClean="0"/>
              <a:t>: aide-soignant</a:t>
            </a:r>
            <a:r>
              <a:rPr lang="fr-FR" dirty="0"/>
              <a:t>, infirmier, pédicure-podologue, </a:t>
            </a:r>
            <a:r>
              <a:rPr lang="fr-FR" dirty="0" smtClean="0"/>
              <a:t> </a:t>
            </a:r>
            <a:r>
              <a:rPr lang="fr-FR" dirty="0"/>
              <a:t>audioprothésiste, technicien en analyses biomédicales, manipulateur en électroradiologie médicale, auxiliaire de puériculture</a:t>
            </a:r>
            <a:r>
              <a:rPr lang="fr-FR" dirty="0" smtClean="0"/>
              <a:t>…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Métiers du social </a:t>
            </a:r>
            <a:r>
              <a:rPr lang="fr-FR" dirty="0" smtClean="0"/>
              <a:t>: </a:t>
            </a:r>
            <a:r>
              <a:rPr lang="fr-FR" dirty="0"/>
              <a:t>assistant de service social, </a:t>
            </a:r>
            <a:r>
              <a:rPr lang="fr-FR" dirty="0" smtClean="0"/>
              <a:t>conseiller </a:t>
            </a:r>
            <a:r>
              <a:rPr lang="fr-FR" dirty="0"/>
              <a:t>en économie sociale et familiale, </a:t>
            </a:r>
            <a:r>
              <a:rPr lang="fr-FR" dirty="0" smtClean="0"/>
              <a:t>éducateur spécialisé, éducateur </a:t>
            </a:r>
            <a:r>
              <a:rPr lang="fr-FR" dirty="0"/>
              <a:t>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STL Laboratoire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manipulations et démarche expérimentale en laboratoire, étude de  produits (santé, environnement, industrie…)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</a:t>
            </a:r>
            <a:r>
              <a:rPr lang="fr-FR" dirty="0" smtClean="0"/>
              <a:t>physique-chimie, biologie, biochimie, sciences du vivant + techniques d’observation, de mesure et d’analyse de fabrication de produits 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BTS, BUT </a:t>
            </a:r>
            <a:r>
              <a:rPr lang="fr-FR" dirty="0"/>
              <a:t>biologie, </a:t>
            </a:r>
            <a:r>
              <a:rPr lang="fr-FR" dirty="0" smtClean="0"/>
              <a:t>chimie</a:t>
            </a:r>
            <a:r>
              <a:rPr lang="fr-FR" dirty="0"/>
              <a:t>, de l’environnement, </a:t>
            </a:r>
            <a:r>
              <a:rPr lang="fr-FR" dirty="0" smtClean="0"/>
              <a:t>paramédical</a:t>
            </a:r>
            <a:r>
              <a:rPr lang="fr-FR" dirty="0"/>
              <a:t>…  </a:t>
            </a:r>
            <a:endParaRPr lang="fr-FR" dirty="0" smtClean="0"/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 smtClean="0"/>
              <a:t>Physique chimie et mathématiques </a:t>
            </a:r>
          </a:p>
          <a:p>
            <a:r>
              <a:rPr lang="fr-FR" dirty="0" smtClean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STAV Agronomie et vivant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dirty="0" smtClean="0"/>
              <a:t>culture scientifique, technologique et spécifique à l’enseignement agricole :  biologie-écologie, </a:t>
            </a:r>
            <a:r>
              <a:rPr lang="fr-FR" dirty="0"/>
              <a:t>physique-chimie</a:t>
            </a:r>
            <a:r>
              <a:rPr lang="fr-FR" dirty="0" smtClean="0"/>
              <a:t>,</a:t>
            </a:r>
            <a:r>
              <a:rPr lang="fr-FR" dirty="0"/>
              <a:t> </a:t>
            </a:r>
            <a:r>
              <a:rPr lang="fr-FR" dirty="0" smtClean="0"/>
              <a:t>maths, sciences économique-sociales et de gestion, sciences et </a:t>
            </a:r>
          </a:p>
          <a:p>
            <a:r>
              <a:rPr lang="fr-FR" dirty="0" smtClean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 smtClean="0"/>
              <a:t>BTSA, BUT dans l’agriculture, l’agronomie, aquaculture, gestion et maîtrise de l’eau, agroalimentaire, environnement…</a:t>
            </a:r>
          </a:p>
          <a:p>
            <a:r>
              <a:rPr lang="fr-FR" dirty="0" smtClean="0"/>
              <a:t>Certificats de spécialisation agricole</a:t>
            </a:r>
          </a:p>
          <a:p>
            <a:r>
              <a:rPr lang="fr-FR" dirty="0" smtClean="0"/>
              <a:t>Ecoles </a:t>
            </a:r>
            <a:r>
              <a:rPr lang="fr-FR" dirty="0"/>
              <a:t>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5 </a:t>
            </a:r>
            <a:r>
              <a:rPr lang="fr-FR" dirty="0">
                <a:solidFill>
                  <a:srgbClr val="0070C0"/>
                </a:solidFill>
              </a:rPr>
              <a:t>spécialités 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</a:t>
            </a:r>
            <a:r>
              <a:rPr lang="fr-FR" dirty="0" smtClean="0"/>
              <a:t>équipements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8 semaines de stage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 STHR Hôtellerie et restauration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</a:t>
            </a:r>
            <a:r>
              <a:rPr lang="fr-FR" dirty="0" smtClean="0"/>
              <a:t>gestion hôtelière, restauration et services</a:t>
            </a:r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Programme</a:t>
            </a:r>
            <a:r>
              <a:rPr lang="fr-FR" dirty="0" smtClean="0"/>
              <a:t> </a:t>
            </a:r>
            <a:r>
              <a:rPr lang="fr-FR" dirty="0"/>
              <a:t>: économie et </a:t>
            </a:r>
            <a:r>
              <a:rPr lang="fr-FR" dirty="0" smtClean="0"/>
              <a:t>gestion </a:t>
            </a:r>
            <a:r>
              <a:rPr lang="fr-FR" dirty="0"/>
              <a:t>hôtelière, </a:t>
            </a:r>
            <a:r>
              <a:rPr lang="fr-FR" dirty="0" smtClean="0"/>
              <a:t>sciences </a:t>
            </a:r>
            <a:r>
              <a:rPr lang="fr-FR" dirty="0"/>
              <a:t>et technologies </a:t>
            </a:r>
            <a:r>
              <a:rPr lang="fr-FR" dirty="0" smtClean="0"/>
              <a:t>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</a:t>
            </a:r>
            <a:r>
              <a:rPr lang="fr-FR" dirty="0" smtClean="0"/>
              <a:t>BUT </a:t>
            </a:r>
            <a:r>
              <a:rPr lang="fr-FR" dirty="0"/>
              <a:t>domaine hôtelier, </a:t>
            </a:r>
            <a:r>
              <a:rPr lang="fr-FR" dirty="0" smtClean="0"/>
              <a:t>compta-gestion</a:t>
            </a:r>
            <a:r>
              <a:rPr lang="fr-FR" dirty="0"/>
              <a:t>, </a:t>
            </a:r>
            <a:r>
              <a:rPr lang="fr-FR" dirty="0" smtClean="0"/>
              <a:t>tourisme, commerce et services </a:t>
            </a:r>
          </a:p>
          <a:p>
            <a:r>
              <a:rPr lang="fr-FR" dirty="0" smtClean="0"/>
              <a:t>Écoles hôtelières</a:t>
            </a:r>
            <a:endParaRPr lang="fr-FR" dirty="0"/>
          </a:p>
          <a:p>
            <a:r>
              <a:rPr lang="fr-FR" dirty="0"/>
              <a:t>Ecoles </a:t>
            </a:r>
            <a:r>
              <a:rPr lang="fr-FR" dirty="0" smtClean="0"/>
              <a:t>de commerce </a:t>
            </a:r>
            <a:r>
              <a:rPr lang="fr-FR" dirty="0"/>
              <a:t>(bon dossier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STD2A Design et </a:t>
            </a:r>
            <a:r>
              <a:rPr lang="fr-FR" dirty="0"/>
              <a:t>A</a:t>
            </a:r>
            <a:r>
              <a:rPr lang="fr-FR" dirty="0" smtClean="0"/>
              <a:t>rts </a:t>
            </a:r>
            <a:r>
              <a:rPr lang="fr-FR" dirty="0"/>
              <a:t>A</a:t>
            </a:r>
            <a:r>
              <a:rPr lang="fr-FR" dirty="0" smtClean="0"/>
              <a:t>ppliqués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</a:t>
            </a:r>
            <a:r>
              <a:rPr lang="fr-FR" dirty="0" smtClean="0"/>
              <a:t>...), conception </a:t>
            </a:r>
            <a:r>
              <a:rPr lang="fr-FR" dirty="0"/>
              <a:t>et </a:t>
            </a:r>
            <a:r>
              <a:rPr lang="fr-FR" dirty="0" smtClean="0"/>
              <a:t>réalisation </a:t>
            </a:r>
            <a:r>
              <a:rPr lang="fr-FR" dirty="0"/>
              <a:t>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</a:t>
            </a:r>
            <a:r>
              <a:rPr lang="fr-FR" dirty="0" smtClean="0"/>
              <a:t>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Poursuites </a:t>
            </a:r>
            <a:r>
              <a:rPr lang="fr-FR" dirty="0">
                <a:solidFill>
                  <a:srgbClr val="0070C0"/>
                </a:solidFill>
              </a:rPr>
              <a:t>d’études </a:t>
            </a:r>
            <a:r>
              <a:rPr lang="fr-FR" dirty="0"/>
              <a:t>:</a:t>
            </a:r>
          </a:p>
          <a:p>
            <a:r>
              <a:rPr lang="fr-FR" dirty="0" smtClean="0"/>
              <a:t>DNMADE</a:t>
            </a:r>
          </a:p>
          <a:p>
            <a:r>
              <a:rPr lang="fr-FR" dirty="0" smtClean="0"/>
              <a:t>DMA diplôme des métiers d’art</a:t>
            </a:r>
          </a:p>
          <a:p>
            <a:r>
              <a:rPr lang="fr-FR" dirty="0" smtClean="0"/>
              <a:t>Écoles de design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791" y="266788"/>
            <a:ext cx="8470329" cy="577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8596668" cy="692727"/>
          </a:xfrm>
        </p:spPr>
        <p:txBody>
          <a:bodyPr/>
          <a:lstStyle/>
          <a:p>
            <a:r>
              <a:rPr lang="fr-FR" dirty="0" smtClean="0"/>
              <a:t>Rappel : Calendrier et procédures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914400"/>
            <a:ext cx="7718521" cy="22339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40569" y="3148380"/>
            <a:ext cx="385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Intentions d’orientation 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GT ou 2</a:t>
            </a:r>
            <a:r>
              <a:rPr lang="fr-FR" baseline="30000" dirty="0" smtClean="0"/>
              <a:t>nde</a:t>
            </a:r>
            <a:r>
              <a:rPr lang="fr-FR" dirty="0" smtClean="0"/>
              <a:t> spécifique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pro + statut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de CAP + statut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Avis provisoire du conseil de classe</a:t>
            </a:r>
          </a:p>
          <a:p>
            <a:r>
              <a:rPr lang="fr-FR" i="1" dirty="0" smtClean="0"/>
              <a:t>Favorable/défavorable/réservé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9522" y="3148380"/>
            <a:ext cx="4284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Choix définitifs :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GT ou 2</a:t>
            </a:r>
            <a:r>
              <a:rPr lang="fr-FR" baseline="30000" dirty="0"/>
              <a:t>nde</a:t>
            </a:r>
            <a:r>
              <a:rPr lang="fr-FR" dirty="0"/>
              <a:t> </a:t>
            </a:r>
            <a:r>
              <a:rPr lang="fr-FR" dirty="0" smtClean="0"/>
              <a:t>spécifique</a:t>
            </a:r>
          </a:p>
          <a:p>
            <a:r>
              <a:rPr lang="fr-FR" i="1" dirty="0" smtClean="0"/>
              <a:t>Lycée + </a:t>
            </a:r>
            <a:r>
              <a:rPr lang="fr-FR" i="1" dirty="0"/>
              <a:t>(</a:t>
            </a:r>
            <a:r>
              <a:rPr lang="fr-FR" i="1" dirty="0" smtClean="0"/>
              <a:t>enseignements optionnels)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pro + statut </a:t>
            </a:r>
            <a:endParaRPr lang="fr-FR" dirty="0" smtClean="0"/>
          </a:p>
          <a:p>
            <a:r>
              <a:rPr lang="fr-FR" i="1" dirty="0" smtClean="0"/>
              <a:t>Lieu + spécialité ou famille de métiers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de CAP + </a:t>
            </a:r>
            <a:r>
              <a:rPr lang="fr-FR" dirty="0" smtClean="0"/>
              <a:t>statut</a:t>
            </a:r>
          </a:p>
          <a:p>
            <a:r>
              <a:rPr lang="fr-FR" i="1" dirty="0" smtClean="0"/>
              <a:t>Lieu + spécialité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Avis </a:t>
            </a:r>
            <a:r>
              <a:rPr lang="fr-FR" dirty="0" smtClean="0">
                <a:solidFill>
                  <a:srgbClr val="0070C0"/>
                </a:solidFill>
              </a:rPr>
              <a:t>définitif </a:t>
            </a:r>
            <a:r>
              <a:rPr lang="fr-FR" dirty="0">
                <a:solidFill>
                  <a:srgbClr val="0070C0"/>
                </a:solidFill>
              </a:rPr>
              <a:t>du conseil de </a:t>
            </a:r>
            <a:r>
              <a:rPr lang="fr-FR" dirty="0" smtClean="0">
                <a:solidFill>
                  <a:srgbClr val="0070C0"/>
                </a:solidFill>
              </a:rPr>
              <a:t>classe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formation ? S’informer et vérifier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648691"/>
            <a:ext cx="9713575" cy="4392671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Portes ouvertes des établissements </a:t>
            </a:r>
            <a:r>
              <a:rPr lang="fr-FR" sz="2400" dirty="0" smtClean="0"/>
              <a:t>(</a:t>
            </a:r>
            <a:r>
              <a:rPr lang="fr-FR" sz="2400" dirty="0"/>
              <a:t>Février - </a:t>
            </a:r>
            <a:r>
              <a:rPr lang="fr-FR" sz="2400" dirty="0" smtClean="0"/>
              <a:t>avril)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</a:p>
          <a:p>
            <a:r>
              <a:rPr lang="fr-FR" sz="2400" dirty="0" smtClean="0"/>
              <a:t>Mini-stages </a:t>
            </a:r>
            <a:r>
              <a:rPr lang="fr-FR" sz="2400" dirty="0"/>
              <a:t>de découverte en Lycée Professionnel (Janvier - </a:t>
            </a:r>
            <a:r>
              <a:rPr lang="fr-FR" sz="2400" dirty="0" smtClean="0"/>
              <a:t>avril</a:t>
            </a:r>
            <a:r>
              <a:rPr lang="fr-FR" sz="2400" dirty="0"/>
              <a:t>)</a:t>
            </a:r>
          </a:p>
          <a:p>
            <a:endParaRPr lang="fr-FR" sz="2400" dirty="0" smtClean="0"/>
          </a:p>
          <a:p>
            <a:r>
              <a:rPr lang="fr-FR" sz="2400" dirty="0" smtClean="0"/>
              <a:t>Périodes de découverte en entreprise = stage(s)</a:t>
            </a:r>
          </a:p>
          <a:p>
            <a:endParaRPr lang="fr-FR" sz="2400" dirty="0"/>
          </a:p>
          <a:p>
            <a:r>
              <a:rPr lang="fr-FR" sz="2400" dirty="0" smtClean="0"/>
              <a:t>Site Onisep + </a:t>
            </a:r>
            <a:r>
              <a:rPr lang="fr-FR" sz="2400" dirty="0" err="1" smtClean="0"/>
              <a:t>onisep</a:t>
            </a:r>
            <a:r>
              <a:rPr lang="fr-FR" sz="2400" dirty="0" smtClean="0"/>
              <a:t> TV + sites des établissements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>
                <a:hlinkClick r:id="rId2"/>
              </a:rPr>
              <a:t>www.nouvelle-voiepro.fr</a:t>
            </a: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i="1" dirty="0" smtClean="0"/>
              <a:t>(famille des métiers bac pro)</a:t>
            </a:r>
          </a:p>
          <a:p>
            <a:pPr marL="0" indent="0">
              <a:buNone/>
            </a:pPr>
            <a:endParaRPr lang="fr-FR" i="1" dirty="0"/>
          </a:p>
          <a:p>
            <a:r>
              <a:rPr lang="fr-FR" sz="2400" dirty="0" smtClean="0"/>
              <a:t>Conseil en orientation </a:t>
            </a:r>
            <a:r>
              <a:rPr lang="fr-FR" i="1" dirty="0" smtClean="0"/>
              <a:t>(PP et/ou </a:t>
            </a:r>
            <a:r>
              <a:rPr lang="fr-FR" i="1" dirty="0" err="1" smtClean="0"/>
              <a:t>psyEN</a:t>
            </a:r>
            <a:r>
              <a:rPr lang="fr-FR" i="1" dirty="0" smtClean="0"/>
              <a:t>)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671" y="3217718"/>
            <a:ext cx="2114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914400"/>
          </a:xfrm>
        </p:spPr>
        <p:txBody>
          <a:bodyPr/>
          <a:lstStyle/>
          <a:p>
            <a:r>
              <a:rPr lang="fr-FR" dirty="0" smtClean="0"/>
              <a:t>Rendez-vous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24001"/>
            <a:ext cx="9145539" cy="4517362"/>
          </a:xfrm>
        </p:spPr>
        <p:txBody>
          <a:bodyPr>
            <a:normAutofit/>
          </a:bodyPr>
          <a:lstStyle/>
          <a:p>
            <a:r>
              <a:rPr lang="fr-FR" sz="2400" smtClean="0"/>
              <a:t>Avec une </a:t>
            </a:r>
            <a:r>
              <a:rPr lang="fr-FR" sz="2400" dirty="0" smtClean="0"/>
              <a:t>psychologue EN en charge de l’orientation  </a:t>
            </a:r>
            <a:endParaRPr lang="fr-FR" sz="2400" dirty="0"/>
          </a:p>
          <a:p>
            <a:pPr marL="457200" lvl="1" indent="0">
              <a:buNone/>
            </a:pPr>
            <a:endParaRPr lang="fr-FR" sz="2400" dirty="0"/>
          </a:p>
          <a:p>
            <a:r>
              <a:rPr lang="fr-FR" sz="2400" dirty="0"/>
              <a:t>Au C.I.O. de NIORT </a:t>
            </a:r>
            <a:r>
              <a:rPr lang="fr-FR" sz="2400" dirty="0" smtClean="0"/>
              <a:t>Centre d’Information et d’Orientation</a:t>
            </a:r>
            <a:endParaRPr lang="fr-FR" sz="2400" dirty="0"/>
          </a:p>
          <a:p>
            <a:r>
              <a:rPr lang="fr-FR" sz="2400" dirty="0"/>
              <a:t>D</a:t>
            </a:r>
            <a:r>
              <a:rPr lang="fr-FR" sz="2400" dirty="0" smtClean="0"/>
              <a:t>u </a:t>
            </a:r>
            <a:r>
              <a:rPr lang="fr-FR" sz="2400" dirty="0"/>
              <a:t>lundi au vendredi </a:t>
            </a:r>
            <a:r>
              <a:rPr lang="fr-FR" sz="2400" dirty="0" smtClean="0"/>
              <a:t>9h-12h30 et 13h30-17h</a:t>
            </a:r>
            <a:endParaRPr lang="fr-FR" sz="2400" dirty="0"/>
          </a:p>
          <a:p>
            <a:r>
              <a:rPr lang="pt-BR" sz="2400" dirty="0"/>
              <a:t> Le mercredi </a:t>
            </a:r>
            <a:r>
              <a:rPr lang="pt-BR" sz="2400" dirty="0" smtClean="0"/>
              <a:t>jusqu’à </a:t>
            </a:r>
            <a:r>
              <a:rPr lang="pt-BR" sz="2400" dirty="0"/>
              <a:t>18h</a:t>
            </a:r>
          </a:p>
          <a:p>
            <a:r>
              <a:rPr lang="fr-FR" sz="2400" dirty="0"/>
              <a:t> O</a:t>
            </a:r>
            <a:r>
              <a:rPr lang="fr-FR" sz="2400" dirty="0" smtClean="0"/>
              <a:t>uvert pendant </a:t>
            </a:r>
            <a:r>
              <a:rPr lang="fr-FR" sz="2400" dirty="0"/>
              <a:t>les vacances </a:t>
            </a:r>
            <a:r>
              <a:rPr lang="fr-FR" sz="2400" dirty="0" smtClean="0"/>
              <a:t>scolaires    </a:t>
            </a:r>
            <a:r>
              <a:rPr lang="fr-FR" sz="2400" dirty="0" smtClean="0">
                <a:solidFill>
                  <a:srgbClr val="FF0000"/>
                </a:solidFill>
              </a:rPr>
              <a:t>05 16 52 69 29</a:t>
            </a:r>
            <a:endParaRPr lang="fr-FR" sz="2400" dirty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1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/>
          <a:lstStyle/>
          <a:p>
            <a:r>
              <a:rPr lang="fr-FR" dirty="0" smtClean="0"/>
              <a:t>L’orientation 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377" y="1052945"/>
            <a:ext cx="845435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88473"/>
            <a:ext cx="8596668" cy="5237018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sz="2400" dirty="0" smtClean="0"/>
              <a:t>1 – La voie professionnelle</a:t>
            </a:r>
          </a:p>
          <a:p>
            <a:endParaRPr lang="fr-FR" sz="2400" dirty="0" smtClean="0"/>
          </a:p>
          <a:p>
            <a:r>
              <a:rPr lang="fr-FR" sz="2400" dirty="0" smtClean="0"/>
              <a:t>2 - La seconde générale et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3- </a:t>
            </a:r>
            <a:r>
              <a:rPr lang="fr-FR" sz="2400" dirty="0" smtClean="0"/>
              <a:t>La </a:t>
            </a:r>
            <a:r>
              <a:rPr lang="fr-FR" sz="2400" dirty="0"/>
              <a:t>voie générale</a:t>
            </a:r>
          </a:p>
          <a:p>
            <a:endParaRPr lang="fr-FR" sz="2400" dirty="0"/>
          </a:p>
          <a:p>
            <a:r>
              <a:rPr lang="fr-FR" sz="2400" dirty="0" smtClean="0"/>
              <a:t>4- La voie technologique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5- Calendrier et p</a:t>
            </a:r>
            <a:r>
              <a:rPr lang="fr-FR" sz="2400" dirty="0" smtClean="0"/>
              <a:t>rocédures</a:t>
            </a:r>
          </a:p>
          <a:p>
            <a:endParaRPr lang="fr-FR" sz="2400" dirty="0"/>
          </a:p>
          <a:p>
            <a:r>
              <a:rPr lang="fr-FR" sz="2400" dirty="0" smtClean="0"/>
              <a:t>6- Les </a:t>
            </a:r>
            <a:r>
              <a:rPr lang="fr-FR" sz="2400" dirty="0"/>
              <a:t>ressources pour s'informer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3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 smtClean="0"/>
              <a:t>LA VOIE PROFESSIONNELLE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1085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Bac Professionnel (3 ans) : 80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 smtClean="0"/>
              <a:t>     ex : bâtiment</a:t>
            </a:r>
            <a:r>
              <a:rPr lang="fr-FR" sz="2400" i="1" dirty="0"/>
              <a:t>, commerce, mécanique</a:t>
            </a:r>
            <a:r>
              <a:rPr lang="fr-FR" sz="2400" i="1" dirty="0" smtClean="0"/>
              <a:t>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</a:t>
            </a:r>
            <a:r>
              <a:rPr lang="fr-FR" sz="2400" dirty="0" smtClean="0"/>
              <a:t>% </a:t>
            </a:r>
            <a:endParaRPr lang="fr-FR" sz="2400" dirty="0"/>
          </a:p>
          <a:p>
            <a:pPr marL="0" indent="0">
              <a:buNone/>
            </a:pPr>
            <a:r>
              <a:rPr lang="fr-FR" sz="2400" i="1" dirty="0" smtClean="0"/>
              <a:t>     (</a:t>
            </a:r>
            <a:r>
              <a:rPr lang="fr-FR" sz="2400" i="1" dirty="0"/>
              <a:t>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338" y="131299"/>
            <a:ext cx="9043441" cy="1162929"/>
          </a:xfrm>
        </p:spPr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ne seconde professionnelle organisée par familles de métiers- choix du bac fin de 2</a:t>
            </a:r>
            <a:r>
              <a:rPr lang="fr-FR" baseline="30000" dirty="0" smtClean="0"/>
              <a:t>nde</a:t>
            </a:r>
            <a:r>
              <a:rPr lang="fr-FR" dirty="0" smtClean="0"/>
              <a:t> pro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947" y="1111348"/>
            <a:ext cx="10293769" cy="55708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000" dirty="0"/>
              <a:t>métiers de la construction durable, du bâtiment et des travaux </a:t>
            </a:r>
            <a:r>
              <a:rPr lang="fr-FR" sz="2000" dirty="0" smtClean="0"/>
              <a:t>publics : 8 bacs</a:t>
            </a:r>
            <a:endParaRPr lang="fr-FR" sz="2000" dirty="0"/>
          </a:p>
          <a:p>
            <a:r>
              <a:rPr lang="fr-FR" sz="2000" dirty="0"/>
              <a:t>métiers de la gestion administrative, du transport et de la </a:t>
            </a:r>
            <a:r>
              <a:rPr lang="fr-FR" sz="2000" dirty="0" smtClean="0"/>
              <a:t>logistique : 3 bacs</a:t>
            </a:r>
            <a:endParaRPr lang="fr-FR" sz="2000" dirty="0"/>
          </a:p>
          <a:p>
            <a:r>
              <a:rPr lang="fr-FR" sz="2000" dirty="0"/>
              <a:t>métiers de la relation client (commerce, vente, accueil</a:t>
            </a:r>
            <a:r>
              <a:rPr lang="fr-FR" sz="2000" dirty="0" smtClean="0"/>
              <a:t>)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industries graphiques et de la communication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des études et de la modélisation numérique du bâtiment : 3 bacs</a:t>
            </a:r>
          </a:p>
          <a:p>
            <a:r>
              <a:rPr lang="fr-FR" sz="2000" dirty="0"/>
              <a:t>m</a:t>
            </a:r>
            <a:r>
              <a:rPr lang="fr-FR" sz="2000" dirty="0" smtClean="0"/>
              <a:t>étiers de l’alimentation : 3 bacs</a:t>
            </a:r>
          </a:p>
          <a:p>
            <a:r>
              <a:rPr lang="fr-FR" sz="2000" dirty="0" smtClean="0"/>
              <a:t>Métiers de la mer : 4 bacs</a:t>
            </a:r>
          </a:p>
          <a:p>
            <a:r>
              <a:rPr lang="fr-FR" sz="2000" dirty="0"/>
              <a:t>métiers de la beauté et du bien-être : 2 bacs</a:t>
            </a:r>
          </a:p>
          <a:p>
            <a:r>
              <a:rPr lang="fr-FR" sz="2000" dirty="0"/>
              <a:t>métiers de l’aéronautique : 4 bacs</a:t>
            </a:r>
          </a:p>
          <a:p>
            <a:r>
              <a:rPr lang="fr-FR" sz="2000" dirty="0"/>
              <a:t>métiers de l’hôtellerie et de la restauration : 2 bacs</a:t>
            </a:r>
          </a:p>
          <a:p>
            <a:r>
              <a:rPr lang="fr-FR" sz="2000" dirty="0"/>
              <a:t>métiers du bois : 3 bacs</a:t>
            </a:r>
          </a:p>
          <a:p>
            <a:r>
              <a:rPr lang="fr-FR" sz="2000" dirty="0"/>
              <a:t>métiers du pilotage, d’installations automatisées : 4 bacs</a:t>
            </a:r>
          </a:p>
          <a:p>
            <a:r>
              <a:rPr lang="fr-FR" sz="2000" dirty="0"/>
              <a:t>métiers de la maintenance : 6 bacs</a:t>
            </a:r>
          </a:p>
          <a:p>
            <a:r>
              <a:rPr lang="fr-FR" sz="2000" dirty="0"/>
              <a:t>métiers de la réalisation de produits mécaniques : 8 bacs</a:t>
            </a:r>
          </a:p>
          <a:p>
            <a:r>
              <a:rPr lang="fr-FR" sz="2000" dirty="0"/>
              <a:t>métiers du numérique et de la transition énergétique : 6 bacs</a:t>
            </a:r>
          </a:p>
          <a:p>
            <a:endParaRPr lang="fr-FR" sz="2000" dirty="0"/>
          </a:p>
          <a:p>
            <a:r>
              <a:rPr lang="fr-FR" sz="2000" dirty="0"/>
              <a:t>Et quelques spécialités de bacs pro à choisir dès la 3eme (ex : service à la personne, métiers de la sécurité, etc.)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571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</TotalTime>
  <Words>2509</Words>
  <Application>Microsoft Office PowerPoint</Application>
  <PresentationFormat>Grand écran</PresentationFormat>
  <Paragraphs>414</Paragraphs>
  <Slides>42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SimSun</vt:lpstr>
      <vt:lpstr>Arial</vt:lpstr>
      <vt:lpstr>Arial Italic</vt:lpstr>
      <vt:lpstr>Calibri</vt:lpstr>
      <vt:lpstr>Roboto</vt:lpstr>
      <vt:lpstr>Times New Roman</vt:lpstr>
      <vt:lpstr>Trebuchet MS</vt:lpstr>
      <vt:lpstr>Wingdings</vt:lpstr>
      <vt:lpstr>Wingdings 3</vt:lpstr>
      <vt:lpstr>Facette</vt:lpstr>
      <vt:lpstr>  </vt:lpstr>
      <vt:lpstr>Présentation PowerPoint</vt:lpstr>
      <vt:lpstr>Première question à se poser</vt:lpstr>
      <vt:lpstr>Présentation PowerPoint</vt:lpstr>
      <vt:lpstr>L’orientation après la 3ème </vt:lpstr>
      <vt:lpstr>SOMMAIRE</vt:lpstr>
      <vt:lpstr>LA VOIE PROFESSIONNELLE</vt:lpstr>
      <vt:lpstr>Bac Professionnel (3 ans) : 80 spécialités </vt:lpstr>
      <vt:lpstr>Une seconde professionnelle organisée par familles de métiers- choix du bac fin de 2nde pro</vt:lpstr>
      <vt:lpstr>2ndes pro agricoles : 4 familles de métiers</vt:lpstr>
      <vt:lpstr>Sections européennes en lycée professionnel dans le département </vt:lpstr>
      <vt:lpstr>Le CAP (2 ans) : 200 spécialités </vt:lpstr>
      <vt:lpstr>VOIE PRO : 2 façons d’apprendre</vt:lpstr>
      <vt:lpstr>L’apprentissage </vt:lpstr>
      <vt:lpstr>Recrutements particuliers : dates limites</vt:lpstr>
      <vt:lpstr>ATTENTION</vt:lpstr>
      <vt:lpstr> LA SECONDE GENERALE ET TECHNOLOGIQUE</vt:lpstr>
      <vt:lpstr>Les enseignements en seconde générale et technologique</vt:lpstr>
      <vt:lpstr>Enseignements optionnels (facultatifs – ne sont pas proposés dans tous les lycées)</vt:lpstr>
      <vt:lpstr>La règle : affectation dans le lycée de secteur</vt:lpstr>
      <vt:lpstr>Sections à recrutement particulier</vt:lpstr>
      <vt:lpstr> Après la 2ndeGT LA VOIE GENERALE</vt:lpstr>
      <vt:lpstr>Le Baccalauréat 2021</vt:lpstr>
      <vt:lpstr>Première et terminale générales</vt:lpstr>
      <vt:lpstr>Enseignements de spécialité (selon les établissements)</vt:lpstr>
      <vt:lpstr>Première et terminale générales</vt:lpstr>
      <vt:lpstr>Présentation PowerPoint</vt:lpstr>
      <vt:lpstr>Présentation PowerPoint</vt:lpstr>
      <vt:lpstr> LA VOIE TECHNOLOGIQUE</vt:lpstr>
      <vt:lpstr>Après la 2GT : la voie technologique</vt:lpstr>
      <vt:lpstr>Présentation PowerPoint</vt:lpstr>
      <vt:lpstr>Présentation PowerPoint</vt:lpstr>
      <vt:lpstr>STMG Management et gestion</vt:lpstr>
      <vt:lpstr>STI2D Industrie et développement durable</vt:lpstr>
      <vt:lpstr>ST2S Santé et social</vt:lpstr>
      <vt:lpstr>Bac STL Laboratoire</vt:lpstr>
      <vt:lpstr>Bac STAV Agronomie et vivant</vt:lpstr>
      <vt:lpstr>Bac STHR Hôtellerie et restauration</vt:lpstr>
      <vt:lpstr>STD2A Design et Arts Appliqués</vt:lpstr>
      <vt:lpstr>Rappel : Calendrier et procédures</vt:lpstr>
      <vt:lpstr>Quelle formation ? S’informer et vérifier</vt:lpstr>
      <vt:lpstr>Rendez-vous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dlebreton1</cp:lastModifiedBy>
  <cp:revision>125</cp:revision>
  <dcterms:created xsi:type="dcterms:W3CDTF">2018-02-20T14:34:55Z</dcterms:created>
  <dcterms:modified xsi:type="dcterms:W3CDTF">2021-02-03T19:21:36Z</dcterms:modified>
  <cp:contentStatus/>
</cp:coreProperties>
</file>