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2" r:id="rId3"/>
    <p:sldId id="258" r:id="rId4"/>
    <p:sldId id="313" r:id="rId5"/>
    <p:sldId id="266" r:id="rId6"/>
    <p:sldId id="316" r:id="rId7"/>
    <p:sldId id="260" r:id="rId8"/>
    <p:sldId id="262" r:id="rId9"/>
    <p:sldId id="309" r:id="rId10"/>
    <p:sldId id="315" r:id="rId11"/>
    <p:sldId id="265" r:id="rId12"/>
    <p:sldId id="261" r:id="rId13"/>
    <p:sldId id="263" r:id="rId14"/>
    <p:sldId id="264" r:id="rId15"/>
    <p:sldId id="293" r:id="rId16"/>
    <p:sldId id="26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6" r:id="rId41"/>
    <p:sldId id="278" r:id="rId42"/>
    <p:sldId id="342" r:id="rId43"/>
    <p:sldId id="344" r:id="rId44"/>
    <p:sldId id="345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 snapToGrid="0">
      <p:cViewPr varScale="1">
        <p:scale>
          <a:sx n="63" d="100"/>
          <a:sy n="63" d="100"/>
        </p:scale>
        <p:origin x="-752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JF </a:t>
            </a:r>
            <a:r>
              <a:rPr lang="fr-FR" dirty="0" err="1" smtClean="0"/>
              <a:t>Cail</a:t>
            </a:r>
            <a:r>
              <a:rPr lang="fr-FR" dirty="0" smtClean="0"/>
              <a:t> : toute la classe pdt 6 semaines de septembre jusqu’aux vacances d’octobre puis seuls les volontaires continuent (stage</a:t>
            </a:r>
            <a:r>
              <a:rPr lang="fr-FR" baseline="0" dirty="0" smtClean="0"/>
              <a:t> à l’étranger en terminale)</a:t>
            </a:r>
          </a:p>
          <a:p>
            <a:r>
              <a:rPr lang="fr-FR" dirty="0" err="1" smtClean="0"/>
              <a:t>Grippeaux</a:t>
            </a:r>
            <a:r>
              <a:rPr lang="fr-FR" baseline="0" dirty="0" smtClean="0"/>
              <a:t> : tous les élèves jusqu’en terminale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35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70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pPr/>
              <a:t>22/02/2022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Choisir-mes-etudes/Au-lycee-au-CFA/Au-lycee-general-et-technologique/La-voie-technologique-en-premiere-et-terminale" TargetMode="External"/><Relationship Id="rId2" Type="http://schemas.openxmlformats.org/officeDocument/2006/relationships/hyperlink" Target="https://www.onisep.fr/Choisir-mes-etudes/Au-lycee-au-CFA/Au-lycee-general-et-technologique/La-classe-de-seconde-generale-et-technologiq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46252"/>
            <a:ext cx="9144000" cy="3854547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 smtClean="0">
                <a:latin typeface="+mj-lt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400" baseline="300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Février</a:t>
            </a:r>
            <a:r>
              <a:rPr lang="fr-FR" sz="3200" dirty="0" smtClean="0">
                <a:latin typeface="+mj-lt"/>
                <a:cs typeface="Arial" panose="020B0604020202020204" pitchFamily="34" charset="0"/>
              </a:rPr>
              <a:t> 2022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–</a:t>
            </a: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Mme Leguy Psychologue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Educ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Nat – Conseil en Orientation </a:t>
            </a:r>
            <a:endParaRPr lang="fr-FR" sz="32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 smtClean="0">
                <a:latin typeface="+mj-lt"/>
                <a:cs typeface="Arial" panose="020B0604020202020204" pitchFamily="34" charset="0"/>
              </a:rPr>
              <a:t>																																														</a:t>
            </a:r>
            <a:endParaRPr lang="fr-FR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19" y="609600"/>
            <a:ext cx="10775852" cy="85344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2ndes pro agricoles : 4 familles de métiers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Production : 7 bacs (élevage et gestion d’entreprises agricoles)</a:t>
            </a:r>
          </a:p>
          <a:p>
            <a:r>
              <a:rPr lang="fr-FR" sz="2400" dirty="0" smtClean="0"/>
              <a:t>Nature, jardin , paysage, forêt : 3 bacs</a:t>
            </a:r>
          </a:p>
          <a:p>
            <a:r>
              <a:rPr lang="fr-FR" sz="2400" dirty="0" smtClean="0"/>
              <a:t>Conseil vente : 3 bacs</a:t>
            </a:r>
          </a:p>
          <a:p>
            <a:r>
              <a:rPr lang="fr-FR" sz="2400" dirty="0" smtClean="0"/>
              <a:t>Alimentation – bio-industrie de laboratoire</a:t>
            </a:r>
          </a:p>
          <a:p>
            <a:endParaRPr lang="fr-FR" sz="2400" dirty="0"/>
          </a:p>
          <a:p>
            <a:r>
              <a:rPr lang="fr-FR" sz="2400" dirty="0" smtClean="0"/>
              <a:t>Et 2 bacs pros à choisir dès la 3eme : service aux personnes et aux territoires et technicien en expérimentation animale.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8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900545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Sections européennes en lycée professionnel dans le département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37855"/>
            <a:ext cx="9949103" cy="49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Lycée JF </a:t>
            </a:r>
            <a:r>
              <a:rPr lang="fr-FR" sz="2600" dirty="0" err="1" smtClean="0">
                <a:solidFill>
                  <a:srgbClr val="0070C0"/>
                </a:solidFill>
              </a:rPr>
              <a:t>Cail</a:t>
            </a:r>
            <a:r>
              <a:rPr lang="fr-FR" sz="2600" dirty="0" smtClean="0">
                <a:solidFill>
                  <a:srgbClr val="0070C0"/>
                </a:solidFill>
              </a:rPr>
              <a:t> à Chef Boutonne</a:t>
            </a:r>
          </a:p>
          <a:p>
            <a:r>
              <a:rPr lang="fr-FR" sz="2400" dirty="0" smtClean="0"/>
              <a:t>Anglais ou espagnol euro en Bac </a:t>
            </a:r>
            <a:r>
              <a:rPr lang="fr-FR" sz="2400" dirty="0"/>
              <a:t>pro Commerce </a:t>
            </a:r>
            <a:r>
              <a:rPr lang="fr-FR" sz="2400" dirty="0" smtClean="0"/>
              <a:t>et vente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les </a:t>
            </a:r>
            <a:r>
              <a:rPr lang="fr-FR" sz="2600" dirty="0" err="1">
                <a:solidFill>
                  <a:srgbClr val="0070C0"/>
                </a:solidFill>
              </a:rPr>
              <a:t>Grippeaux</a:t>
            </a:r>
            <a:r>
              <a:rPr lang="fr-FR" sz="2600" dirty="0">
                <a:solidFill>
                  <a:srgbClr val="0070C0"/>
                </a:solidFill>
              </a:rPr>
              <a:t> à Parthenay</a:t>
            </a:r>
          </a:p>
          <a:p>
            <a:r>
              <a:rPr lang="fr-FR" sz="2400" dirty="0"/>
              <a:t>Anglais </a:t>
            </a:r>
            <a:r>
              <a:rPr lang="fr-FR" sz="2400" dirty="0" smtClean="0"/>
              <a:t>euro en Bac </a:t>
            </a:r>
            <a:r>
              <a:rPr lang="fr-FR" sz="2400" dirty="0"/>
              <a:t>pro </a:t>
            </a:r>
            <a:r>
              <a:rPr lang="fr-FR" sz="2400" dirty="0" smtClean="0"/>
              <a:t>Cuisine et service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Signoret à Bressuire</a:t>
            </a:r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/>
              <a:t>Anglais ou espagnol euro en Bac pro </a:t>
            </a:r>
            <a:r>
              <a:rPr lang="fr-FR" sz="2400" dirty="0" smtClean="0"/>
              <a:t>gestion administration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horticole de Niort</a:t>
            </a:r>
          </a:p>
          <a:p>
            <a:pPr marL="0" indent="0">
              <a:buNone/>
            </a:pPr>
            <a:r>
              <a:rPr lang="fr-FR" sz="2400" dirty="0" smtClean="0"/>
              <a:t>  Anglais euro </a:t>
            </a:r>
            <a:r>
              <a:rPr lang="fr-FR" sz="2400" dirty="0"/>
              <a:t>en Bac pro </a:t>
            </a:r>
            <a:r>
              <a:rPr lang="fr-FR" sz="2400" dirty="0" smtClean="0"/>
              <a:t>horticole et vente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0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 smtClean="0"/>
              <a:t>   ex : coiffure</a:t>
            </a:r>
            <a:r>
              <a:rPr lang="fr-FR" sz="2400" i="1" dirty="0"/>
              <a:t>, maçon, boucher, sérigraphie industrielle</a:t>
            </a:r>
            <a:r>
              <a:rPr lang="fr-FR" sz="2400" i="1" dirty="0" smtClean="0"/>
              <a:t>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</a:t>
            </a:r>
            <a:r>
              <a:rPr lang="fr-FR" sz="2400" dirty="0" smtClean="0"/>
              <a:t>12 à 16 </a:t>
            </a:r>
            <a:r>
              <a:rPr lang="fr-FR" sz="2400" dirty="0"/>
              <a:t>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 smtClean="0"/>
              <a:t>    ou Poursuite </a:t>
            </a:r>
            <a:r>
              <a:rPr lang="fr-FR" sz="2400" dirty="0"/>
              <a:t>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1" y="290946"/>
            <a:ext cx="8596668" cy="706582"/>
          </a:xfrm>
        </p:spPr>
        <p:txBody>
          <a:bodyPr/>
          <a:lstStyle/>
          <a:p>
            <a:pPr algn="ctr"/>
            <a:r>
              <a:rPr lang="fr-FR" dirty="0"/>
              <a:t>VOIE PRO : 2 façons d’apprendre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041" y="1260764"/>
            <a:ext cx="859666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L’apprentissage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Contrat </a:t>
            </a:r>
            <a:r>
              <a:rPr lang="fr-FR" sz="2400" dirty="0"/>
              <a:t>de travail entre un apprenti, un employeur et un établissement </a:t>
            </a:r>
            <a:endParaRPr lang="fr-FR" sz="2400" dirty="0" smtClean="0"/>
          </a:p>
          <a:p>
            <a:r>
              <a:rPr lang="fr-FR" sz="2400" dirty="0" smtClean="0"/>
              <a:t>Avoir 16 ans ou 15 ans à la sortie de la classe de 3ème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Trouver un employeur </a:t>
            </a:r>
            <a:r>
              <a:rPr lang="fr-FR" sz="2400" dirty="0" smtClean="0"/>
              <a:t>( = démarche </a:t>
            </a:r>
            <a:r>
              <a:rPr lang="fr-FR" sz="2400" dirty="0"/>
              <a:t>de l’élève et </a:t>
            </a:r>
            <a:r>
              <a:rPr lang="fr-FR" sz="2400" dirty="0" smtClean="0"/>
              <a:t>de sa </a:t>
            </a:r>
            <a:r>
              <a:rPr lang="fr-FR" sz="2400" dirty="0"/>
              <a:t>famille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/>
              <a:t> Formation en établissement </a:t>
            </a:r>
            <a:r>
              <a:rPr lang="fr-FR" sz="2400" dirty="0" smtClean="0"/>
              <a:t>et en </a:t>
            </a:r>
            <a:r>
              <a:rPr lang="fr-FR" sz="2400" dirty="0"/>
              <a:t>entreprise 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ériode d'essai</a:t>
            </a:r>
          </a:p>
          <a:p>
            <a:endParaRPr lang="fr-FR" sz="2400" dirty="0" smtClean="0"/>
          </a:p>
          <a:p>
            <a:r>
              <a:rPr lang="fr-FR" sz="2800" b="1" dirty="0" smtClean="0"/>
              <a:t>Attention</a:t>
            </a:r>
            <a:r>
              <a:rPr lang="fr-FR" sz="2800" b="1" dirty="0"/>
              <a:t> : </a:t>
            </a:r>
            <a:r>
              <a:rPr lang="fr-FR" sz="2800" b="1" dirty="0" smtClean="0"/>
              <a:t>faire des vœux en parallèle en </a:t>
            </a:r>
            <a:r>
              <a:rPr lang="fr-FR" sz="2800" b="1" dirty="0"/>
              <a:t>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/>
          <a:lstStyle/>
          <a:p>
            <a:r>
              <a:rPr lang="fr-FR" dirty="0" smtClean="0"/>
              <a:t>Recrutements particuliers : dates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5389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</a:t>
            </a:r>
            <a:r>
              <a:rPr lang="fr-FR" altLang="fr-FR" sz="2000" dirty="0" smtClean="0"/>
              <a:t>(Bressuire)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Bijouterie-joaillerie option sertissage (Bressuire) 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Cordonnier bottier (</a:t>
            </a:r>
            <a:r>
              <a:rPr lang="fr-FR" altLang="fr-FR" sz="2000" dirty="0" err="1" smtClean="0"/>
              <a:t>Angoulème</a:t>
            </a:r>
            <a:r>
              <a:rPr lang="fr-FR" altLang="fr-FR" sz="2000" dirty="0" smtClean="0"/>
              <a:t>)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Aéronautique option structure (Rochefort</a:t>
            </a:r>
            <a:r>
              <a:rPr lang="fr-FR" altLang="fr-FR" sz="2000" dirty="0" smtClean="0"/>
              <a:t>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MELEC, MEI, Systèmes Numériques avec La Marine </a:t>
            </a:r>
            <a:r>
              <a:rPr lang="fr-FR" altLang="fr-FR" sz="2000" dirty="0" smtClean="0"/>
              <a:t>Nationale            </a:t>
            </a:r>
            <a:r>
              <a:rPr lang="fr-FR" altLang="fr-FR" sz="2000" dirty="0"/>
              <a:t>(La </a:t>
            </a:r>
            <a:r>
              <a:rPr lang="fr-FR" altLang="fr-FR" sz="2000" dirty="0" smtClean="0"/>
              <a:t>Rochelle, Châtellerault)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</a:t>
            </a:r>
            <a:r>
              <a:rPr lang="fr-FR" altLang="fr-FR" sz="2000" dirty="0"/>
              <a:t>Pro Gestion d’une entreprise hippique (Montmorillon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55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4697471"/>
          </a:xfrm>
        </p:spPr>
        <p:txBody>
          <a:bodyPr>
            <a:noAutofit/>
          </a:bodyPr>
          <a:lstStyle/>
          <a:p>
            <a:r>
              <a:rPr lang="fr-FR" sz="2400" dirty="0" smtClean="0"/>
              <a:t>Seconde pro et CAP : nombre limité de places</a:t>
            </a:r>
          </a:p>
          <a:p>
            <a:r>
              <a:rPr lang="fr-FR" sz="2400" dirty="0" smtClean="0"/>
              <a:t>Formuler </a:t>
            </a:r>
            <a:r>
              <a:rPr lang="fr-FR" sz="2400" dirty="0"/>
              <a:t>un maximum de vœux </a:t>
            </a:r>
            <a:r>
              <a:rPr lang="fr-FR" sz="2400" dirty="0" smtClean="0"/>
              <a:t>(10 </a:t>
            </a:r>
            <a:r>
              <a:rPr lang="fr-FR" sz="2400" dirty="0"/>
              <a:t>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 smtClean="0"/>
              <a:t>Résultats de l’affectation fin </a:t>
            </a:r>
            <a:r>
              <a:rPr lang="fr-FR" sz="2400" dirty="0"/>
              <a:t>juin</a:t>
            </a:r>
          </a:p>
          <a:p>
            <a:r>
              <a:rPr lang="fr-FR" sz="2400" dirty="0" smtClean="0"/>
              <a:t>Inscriptions en établissement </a:t>
            </a:r>
            <a:r>
              <a:rPr lang="fr-FR" sz="2400" dirty="0"/>
              <a:t>début </a:t>
            </a:r>
            <a:r>
              <a:rPr lang="fr-FR" sz="2400" dirty="0" smtClean="0"/>
              <a:t>juillet</a:t>
            </a:r>
          </a:p>
          <a:p>
            <a:endParaRPr lang="fr-FR" sz="2400" dirty="0"/>
          </a:p>
          <a:p>
            <a:r>
              <a:rPr lang="fr-FR" sz="2400" dirty="0" smtClean="0"/>
              <a:t>Si refusé ou en liste d’attente : 2eme Tour de vœux début septembre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u="sng" dirty="0" smtClean="0"/>
              <a:t>Privé : </a:t>
            </a:r>
            <a:r>
              <a:rPr lang="fr-FR" sz="2400" u="sng" dirty="0"/>
              <a:t>c’est à la famille de prendre contact avec </a:t>
            </a:r>
            <a:r>
              <a:rPr lang="fr-FR" sz="2400" u="sng" dirty="0" smtClean="0"/>
              <a:t>l’établissement</a:t>
            </a:r>
            <a:endParaRPr lang="fr-FR" sz="2400" u="sng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69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SECONDE </a:t>
            </a:r>
            <a:r>
              <a:rPr lang="fr-FR" sz="8000" dirty="0"/>
              <a:t>G</a:t>
            </a:r>
            <a:r>
              <a:rPr lang="fr-FR" sz="8000" dirty="0" smtClean="0"/>
              <a:t>ENERALE ET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679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</a:t>
            </a:r>
            <a:r>
              <a:rPr lang="fr-FR" dirty="0" smtClean="0"/>
              <a:t>en seconde générale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</a:t>
            </a:r>
            <a:r>
              <a:rPr lang="fr-FR" sz="2400" dirty="0" smtClean="0"/>
              <a:t>A </a:t>
            </a:r>
            <a:r>
              <a:rPr lang="fr-FR" sz="2400" dirty="0"/>
              <a:t>et </a:t>
            </a:r>
            <a:r>
              <a:rPr lang="fr-FR" sz="2400" dirty="0" smtClean="0"/>
              <a:t>B</a:t>
            </a:r>
            <a:r>
              <a:rPr lang="fr-FR" sz="2400" dirty="0"/>
              <a:t>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Enseignements optionnels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(facultatifs – ne sont pas proposés dans tous les lycées)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danse, histoire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arts, musique, 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750" y="395226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69" y="263236"/>
            <a:ext cx="10572558" cy="1320800"/>
          </a:xfrm>
        </p:spPr>
        <p:txBody>
          <a:bodyPr/>
          <a:lstStyle/>
          <a:p>
            <a:r>
              <a:rPr lang="fr-FR" dirty="0" smtClean="0"/>
              <a:t>La règle : affectation dans le lycée de secteur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87" y="1191491"/>
            <a:ext cx="9879831" cy="483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Cependant, la famille peut demander une dérogation pour 7 motifs (critères nationaux):</a:t>
            </a:r>
          </a:p>
          <a:p>
            <a:r>
              <a:rPr lang="fr-FR" sz="2400" dirty="0" smtClean="0"/>
              <a:t>1- élève souffrant d’un handicap</a:t>
            </a:r>
          </a:p>
          <a:p>
            <a:r>
              <a:rPr lang="fr-FR" sz="2400" dirty="0" smtClean="0"/>
              <a:t>2- élève bénéficiant d’une prise en charge médicale importante </a:t>
            </a:r>
          </a:p>
          <a:p>
            <a:r>
              <a:rPr lang="fr-FR" sz="2400" dirty="0" smtClean="0"/>
              <a:t>3- élève boursier au mérite ou sur critères sociaux</a:t>
            </a:r>
          </a:p>
          <a:p>
            <a:r>
              <a:rPr lang="fr-FR" sz="2400" dirty="0" smtClean="0"/>
              <a:t>4- élève dont un frère ou une sœur est déjà scolarisé(e) dans l’établissement demandé</a:t>
            </a:r>
          </a:p>
          <a:p>
            <a:r>
              <a:rPr lang="fr-FR" sz="2400" dirty="0" smtClean="0"/>
              <a:t>5- élève dont le domicile est situé en limite de secteur</a:t>
            </a:r>
          </a:p>
          <a:p>
            <a:r>
              <a:rPr lang="fr-FR" sz="2400" dirty="0" smtClean="0"/>
              <a:t>6- élève devant suivre un parcours scolaire particulier (ex section européenne)</a:t>
            </a:r>
          </a:p>
          <a:p>
            <a:r>
              <a:rPr lang="fr-FR" sz="2400" dirty="0" smtClean="0"/>
              <a:t>7- convenances personnelles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439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 smtClean="0"/>
              <a:t>Sections à recrutement particulier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et culture design (6 h par semaine) </a:t>
            </a:r>
            <a:r>
              <a:rPr lang="fr-FR" dirty="0" smtClean="0"/>
              <a:t>– Parthenay</a:t>
            </a:r>
          </a:p>
          <a:p>
            <a:r>
              <a:rPr lang="fr-FR" dirty="0" smtClean="0"/>
              <a:t>Arts </a:t>
            </a:r>
            <a:r>
              <a:rPr lang="fr-FR" dirty="0"/>
              <a:t>du cirque (6 h par semaine) </a:t>
            </a:r>
            <a:r>
              <a:rPr lang="fr-FR" dirty="0" smtClean="0"/>
              <a:t>– Châtellerault </a:t>
            </a:r>
            <a:endParaRPr lang="fr-FR" sz="2000" dirty="0"/>
          </a:p>
          <a:p>
            <a:pPr lvl="2"/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européennes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smtClean="0"/>
              <a:t>dossier remis par le collège (mai)</a:t>
            </a:r>
            <a:endParaRPr lang="fr-FR" sz="1600" dirty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binationales </a:t>
            </a:r>
            <a:r>
              <a:rPr lang="fr-FR" dirty="0" smtClean="0">
                <a:solidFill>
                  <a:srgbClr val="FF0000"/>
                </a:solidFill>
              </a:rPr>
              <a:t>avant fin mai 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/>
              <a:t>BACHIBAC </a:t>
            </a:r>
            <a:r>
              <a:rPr lang="fr-FR" dirty="0"/>
              <a:t>(</a:t>
            </a:r>
            <a:r>
              <a:rPr lang="fr-FR" dirty="0" smtClean="0"/>
              <a:t>Espagnol)</a:t>
            </a:r>
            <a:r>
              <a:rPr lang="fr-FR" b="1" dirty="0" smtClean="0"/>
              <a:t> </a:t>
            </a:r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La Rochelle + Marguerite de Valois </a:t>
            </a:r>
            <a:r>
              <a:rPr lang="fr-FR" dirty="0" err="1" smtClean="0"/>
              <a:t>Angoulème</a:t>
            </a:r>
            <a:endParaRPr lang="fr-FR" dirty="0" smtClean="0"/>
          </a:p>
          <a:p>
            <a:r>
              <a:rPr lang="fr-FR" b="1" dirty="0" smtClean="0"/>
              <a:t>ESABAC </a:t>
            </a:r>
            <a:r>
              <a:rPr lang="fr-FR" dirty="0"/>
              <a:t>(italien</a:t>
            </a:r>
            <a:r>
              <a:rPr lang="fr-FR" dirty="0" smtClean="0"/>
              <a:t>) Lycée Victor Hugo Poitiers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ABIBAC </a:t>
            </a:r>
            <a:r>
              <a:rPr lang="fr-FR" dirty="0"/>
              <a:t>(</a:t>
            </a:r>
            <a:r>
              <a:rPr lang="fr-FR" dirty="0" smtClean="0"/>
              <a:t>Allemand) Lycée Bois d’Amour Poitiers + </a:t>
            </a:r>
            <a:r>
              <a:rPr lang="fr-FR" dirty="0"/>
              <a:t>Jean </a:t>
            </a:r>
            <a:r>
              <a:rPr lang="fr-FR" dirty="0" err="1" smtClean="0"/>
              <a:t>Dautet</a:t>
            </a:r>
            <a:r>
              <a:rPr lang="fr-FR" dirty="0" smtClean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</a:t>
            </a:r>
            <a:r>
              <a:rPr lang="fr-FR" dirty="0" smtClean="0"/>
              <a:t>projet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</a:t>
            </a:r>
            <a:r>
              <a:rPr lang="fr-FR" b="1" dirty="0">
                <a:solidFill>
                  <a:srgbClr val="0070C0"/>
                </a:solidFill>
              </a:rPr>
              <a:t>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</a:t>
            </a:r>
            <a:r>
              <a:rPr lang="fr-FR" dirty="0" smtClean="0"/>
              <a:t>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531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Après la 2ndeGT</a:t>
            </a:r>
            <a:br>
              <a:rPr lang="fr-FR" sz="8000" dirty="0" smtClean="0"/>
            </a:br>
            <a:r>
              <a:rPr lang="fr-FR" sz="8000" dirty="0" smtClean="0"/>
              <a:t>LA VOIE GENERALE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73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Baccalauréat </a:t>
            </a:r>
            <a:r>
              <a:rPr lang="fr-FR" dirty="0" smtClean="0"/>
              <a:t>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 smtClean="0"/>
              <a:t>3 </a:t>
            </a:r>
            <a:r>
              <a:rPr lang="fr-FR" sz="2400" b="1" dirty="0"/>
              <a:t>enseignements </a:t>
            </a:r>
            <a:r>
              <a:rPr lang="fr-FR" sz="2400" b="1" dirty="0" smtClean="0"/>
              <a:t>de spécialité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18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</a:t>
            </a:r>
            <a:r>
              <a:rPr lang="fr-FR" sz="2400" b="1" dirty="0" smtClean="0">
                <a:solidFill>
                  <a:srgbClr val="0070C0"/>
                </a:solidFill>
              </a:rPr>
              <a:t>: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/>
          <a:lstStyle/>
          <a:p>
            <a:r>
              <a:rPr lang="fr-FR" dirty="0" smtClean="0"/>
              <a:t>Enseignements de spécialité </a:t>
            </a:r>
            <a:r>
              <a:rPr lang="fr-FR" sz="2000" dirty="0" smtClean="0"/>
              <a:t>(selon les établissements)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80654"/>
            <a:ext cx="8596668" cy="5620184"/>
          </a:xfrm>
        </p:spPr>
        <p:txBody>
          <a:bodyPr>
            <a:normAutofit fontScale="85000" lnSpcReduction="2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étrangères : Allemand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l’Antiquité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Anglais Monde </a:t>
            </a:r>
            <a:r>
              <a:rPr lang="fr-FR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Comptemporain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  <a:endParaRPr lang="fr-FR" sz="22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Education Physique, Pratiques et Culture Sportives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 smtClean="0">
                <a:solidFill>
                  <a:srgbClr val="0070C0"/>
                </a:solidFill>
              </a:rPr>
              <a:t>Des enseignements optionnels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</a:t>
            </a:r>
            <a:r>
              <a:rPr lang="fr-FR" altLang="fr-FR" sz="2400" dirty="0" smtClean="0"/>
              <a:t>(arts plastiques, histoire de l’art, </a:t>
            </a:r>
            <a:r>
              <a:rPr lang="fr-FR" altLang="fr-FR" sz="2400" dirty="0"/>
              <a:t>musique, </a:t>
            </a:r>
            <a:r>
              <a:rPr lang="fr-FR" altLang="fr-FR" sz="2400" dirty="0" smtClean="0"/>
              <a:t>cinéma-audiovisuel, théâtre, danse)</a:t>
            </a:r>
            <a:endParaRPr lang="fr-FR" altLang="fr-FR" sz="2400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5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</a:t>
            </a:r>
            <a:r>
              <a:rPr lang="fr-FR" altLang="fr-FR" sz="2400" dirty="0" smtClean="0">
                <a:solidFill>
                  <a:srgbClr val="0070C0"/>
                </a:solidFill>
              </a:rPr>
              <a:t>terminale uniquement, </a:t>
            </a:r>
            <a:r>
              <a:rPr lang="fr-FR" altLang="fr-FR" sz="2400" dirty="0">
                <a:solidFill>
                  <a:srgbClr val="0070C0"/>
                </a:solidFill>
              </a:rPr>
              <a:t>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DE9C7-37C7-4999-8172-D4081604BA3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124691"/>
            <a:ext cx="10903527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VOIE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4134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question à se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Études </a:t>
            </a:r>
            <a:r>
              <a:rPr lang="fr-FR" sz="3200" b="1" dirty="0">
                <a:solidFill>
                  <a:srgbClr val="0070C0"/>
                </a:solidFill>
              </a:rPr>
              <a:t>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sur </a:t>
            </a:r>
            <a:r>
              <a:rPr lang="fr-FR" sz="2400" dirty="0"/>
              <a:t>le même principe que le </a:t>
            </a:r>
            <a:r>
              <a:rPr lang="fr-FR" sz="2400" dirty="0" smtClean="0"/>
              <a:t>collège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ans au lycée + 2 à 5 ans d'études pour se </a:t>
            </a:r>
            <a:r>
              <a:rPr lang="fr-FR" sz="2400" dirty="0" smtClean="0"/>
              <a:t>spécialiser</a:t>
            </a:r>
            <a:endParaRPr lang="fr-FR" sz="2400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2GT : la voie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 smtClean="0"/>
              <a:t>en </a:t>
            </a:r>
            <a:r>
              <a:rPr lang="fr-FR" sz="2400" i="1" dirty="0"/>
              <a:t>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7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</a:t>
            </a:r>
            <a:r>
              <a:rPr lang="fr-FR" sz="2400" b="1" dirty="0" smtClean="0">
                <a:solidFill>
                  <a:srgbClr val="0070C0"/>
                </a:solidFill>
              </a:rPr>
              <a:t>technologiques</a:t>
            </a:r>
            <a:endParaRPr lang="fr-FR" sz="2400" b="1" dirty="0">
              <a:solidFill>
                <a:srgbClr val="0070C0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33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Management </a:t>
            </a:r>
            <a:r>
              <a:rPr lang="fr-FR" altLang="fr-FR" sz="2000" b="1" dirty="0"/>
              <a:t>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Industrie </a:t>
            </a:r>
            <a:r>
              <a:rPr lang="fr-FR" altLang="fr-FR" sz="2000" b="1" dirty="0"/>
              <a:t>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Santé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Social</a:t>
            </a:r>
            <a:endParaRPr lang="fr-FR" altLang="fr-FR" sz="2000" b="1" dirty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Restauration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err="1" smtClean="0"/>
              <a:t>Théatre</a:t>
            </a:r>
            <a:r>
              <a:rPr lang="fr-FR" altLang="fr-FR" sz="2000" b="1" dirty="0" smtClean="0"/>
              <a:t> Danse </a:t>
            </a:r>
            <a:r>
              <a:rPr lang="fr-FR" altLang="fr-FR" sz="2000" b="1" dirty="0"/>
              <a:t>et Musique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Design </a:t>
            </a:r>
            <a:r>
              <a:rPr lang="fr-FR" altLang="fr-FR" sz="2000" b="1" dirty="0"/>
              <a:t>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Agronomie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Vivant</a:t>
            </a:r>
            <a:endParaRPr lang="fr-FR" altLang="fr-FR" sz="20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Laboratoire</a:t>
            </a:r>
            <a:endParaRPr lang="fr-FR" altLang="fr-FR" sz="2000" b="1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STMG Management et gestion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fonctionnement de l’entreprise, analyse des décisions, performances, impact des stratégies, relations au travail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économie, droit, management, expression écrite et orale (français et langues)</a:t>
            </a:r>
            <a:endParaRPr lang="fr-FR" dirty="0"/>
          </a:p>
          <a:p>
            <a:r>
              <a:rPr lang="fr-FR" dirty="0" smtClean="0"/>
              <a:t>Services financiers, commerciaux, marketing, Ressources Humaines…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/>
              <a:t>BTS ou DUT </a:t>
            </a:r>
            <a:r>
              <a:rPr lang="fr-FR" dirty="0" smtClean="0"/>
              <a:t>commerce, gestion, communication, assistant de direction, comptabilité, tourisme…</a:t>
            </a:r>
          </a:p>
          <a:p>
            <a:r>
              <a:rPr lang="fr-FR" dirty="0" smtClean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>Gestion et finance</a:t>
            </a:r>
          </a:p>
          <a:p>
            <a:r>
              <a:rPr lang="fr-FR" dirty="0" smtClean="0"/>
              <a:t>Marketing </a:t>
            </a:r>
          </a:p>
          <a:p>
            <a:r>
              <a:rPr lang="fr-FR" dirty="0" smtClean="0"/>
              <a:t>Systèmes d’information de gestion</a:t>
            </a:r>
          </a:p>
          <a:p>
            <a:r>
              <a:rPr lang="fr-FR" dirty="0" smtClean="0"/>
              <a:t>Ressources humaines et communication</a:t>
            </a:r>
          </a:p>
          <a:p>
            <a:r>
              <a:rPr lang="fr-FR" dirty="0" smtClean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STI2D Industrie et développement durable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Intérêts</a:t>
            </a:r>
            <a:r>
              <a:rPr lang="fr-FR" dirty="0" smtClean="0"/>
              <a:t> : industrie, innovation technologique, transition énergétique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 smtClean="0"/>
              <a:t>But : création de solutions techniques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BTS ou BUT énergie, logistique, maintenance, informatique industrielle, génie civil…</a:t>
            </a:r>
          </a:p>
          <a:p>
            <a:r>
              <a:rPr lang="fr-FR" dirty="0" smtClean="0"/>
              <a:t>Ecoles d’ingénieur (bon dossier)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 smtClean="0"/>
              <a:t>Energies et environnement</a:t>
            </a:r>
          </a:p>
          <a:p>
            <a:r>
              <a:rPr lang="fr-FR" dirty="0" smtClean="0"/>
              <a:t>Architecture et construction</a:t>
            </a:r>
          </a:p>
          <a:p>
            <a:r>
              <a:rPr lang="fr-FR" dirty="0" smtClean="0"/>
              <a:t>Systèmes d’information et numérique</a:t>
            </a:r>
          </a:p>
          <a:p>
            <a:r>
              <a:rPr lang="fr-FR" dirty="0" smtClean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relations humaines, domaine social ou paramédical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biologie et physiopathologie humaines</a:t>
            </a:r>
            <a:r>
              <a:rPr lang="fr-FR" dirty="0" smtClean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</a:t>
            </a:r>
            <a:r>
              <a:rPr lang="fr-FR" dirty="0" smtClean="0"/>
              <a:t>(état </a:t>
            </a:r>
            <a:r>
              <a:rPr lang="fr-FR" dirty="0"/>
              <a:t>de santé et </a:t>
            </a:r>
            <a:r>
              <a:rPr lang="fr-FR" dirty="0" smtClean="0"/>
              <a:t>bien-être </a:t>
            </a:r>
            <a:r>
              <a:rPr lang="fr-FR" dirty="0"/>
              <a:t>social d’une population, </a:t>
            </a:r>
            <a:r>
              <a:rPr lang="fr-FR" dirty="0" smtClean="0"/>
              <a:t>politiques </a:t>
            </a:r>
            <a:r>
              <a:rPr lang="fr-FR" dirty="0"/>
              <a:t>sociales et de santé publique, </a:t>
            </a:r>
            <a:r>
              <a:rPr lang="fr-FR" dirty="0" smtClean="0"/>
              <a:t>dispositifs </a:t>
            </a:r>
            <a:r>
              <a:rPr lang="fr-FR" dirty="0"/>
              <a:t>et institutions sanitaires et </a:t>
            </a:r>
            <a:r>
              <a:rPr lang="fr-FR" dirty="0" smtClean="0"/>
              <a:t>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ou Ecoles du secteur paramédical et social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Métiers du paramédical  </a:t>
            </a:r>
            <a:r>
              <a:rPr lang="fr-FR" dirty="0" smtClean="0"/>
              <a:t>: aide-soignant</a:t>
            </a:r>
            <a:r>
              <a:rPr lang="fr-FR" dirty="0"/>
              <a:t>, infirmier, pédicure-podologue, </a:t>
            </a:r>
            <a:r>
              <a:rPr lang="fr-FR" dirty="0" smtClean="0"/>
              <a:t> </a:t>
            </a:r>
            <a:r>
              <a:rPr lang="fr-FR" dirty="0"/>
              <a:t>audioprothésiste, technicien en analyses biomédicales, manipulateur en électroradiologie médicale, auxiliaire de puériculture</a:t>
            </a:r>
            <a:r>
              <a:rPr lang="fr-FR" dirty="0" smtClean="0"/>
              <a:t>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Métiers du social </a:t>
            </a:r>
            <a:r>
              <a:rPr lang="fr-FR" dirty="0" smtClean="0"/>
              <a:t>: </a:t>
            </a:r>
            <a:r>
              <a:rPr lang="fr-FR" dirty="0"/>
              <a:t>assistant de service social, </a:t>
            </a:r>
            <a:r>
              <a:rPr lang="fr-FR" dirty="0" smtClean="0"/>
              <a:t>conseiller </a:t>
            </a:r>
            <a:r>
              <a:rPr lang="fr-FR" dirty="0"/>
              <a:t>en économie sociale et familiale, </a:t>
            </a:r>
            <a:r>
              <a:rPr lang="fr-FR" dirty="0" smtClean="0"/>
              <a:t>éducateur spécialisé, éducateur </a:t>
            </a:r>
            <a:r>
              <a:rPr lang="fr-FR" dirty="0"/>
              <a:t>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STL Laboratoire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manipulations et démarche expérimentale en laboratoire, étude de  produits (santé, environnement, industrie…)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</a:t>
            </a:r>
            <a:r>
              <a:rPr lang="fr-FR" dirty="0" smtClean="0"/>
              <a:t>physique-chimie, biologie, biochimie, sciences du vivant + techniques d’observation, de mesure et d’analyse de fabrication de produits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</a:t>
            </a:r>
            <a:r>
              <a:rPr lang="fr-FR" dirty="0"/>
              <a:t>biologie, </a:t>
            </a:r>
            <a:r>
              <a:rPr lang="fr-FR" dirty="0" smtClean="0"/>
              <a:t>chimie</a:t>
            </a:r>
            <a:r>
              <a:rPr lang="fr-FR" dirty="0"/>
              <a:t>, de l’environnement, </a:t>
            </a:r>
            <a:r>
              <a:rPr lang="fr-FR" dirty="0" smtClean="0"/>
              <a:t>paramédical</a:t>
            </a:r>
            <a:r>
              <a:rPr lang="fr-FR" dirty="0"/>
              <a:t>…  </a:t>
            </a:r>
            <a:endParaRPr lang="fr-FR" dirty="0" smtClean="0"/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 smtClean="0"/>
              <a:t>Physique chimie et mathématiques </a:t>
            </a:r>
          </a:p>
          <a:p>
            <a:r>
              <a:rPr lang="fr-FR" dirty="0" smtClean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STAV Agronomie et vivant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culture scientifique, technologique et spécifique à l’enseignement agricole :  biologie-écologie, </a:t>
            </a:r>
            <a:r>
              <a:rPr lang="fr-FR" dirty="0"/>
              <a:t>physique-chimie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maths, sciences économique-sociales et de gestion, sciences et </a:t>
            </a:r>
          </a:p>
          <a:p>
            <a:r>
              <a:rPr lang="fr-FR" dirty="0" smtClean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BTSA, BUT dans l’agriculture, l’agronomie, aquaculture, gestion et maîtrise de l’eau, agroalimentaire, environnement…</a:t>
            </a:r>
          </a:p>
          <a:p>
            <a:r>
              <a:rPr lang="fr-FR" dirty="0" smtClean="0"/>
              <a:t>Certificats de spécialisation agricole</a:t>
            </a:r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5 </a:t>
            </a:r>
            <a:r>
              <a:rPr lang="fr-FR" dirty="0">
                <a:solidFill>
                  <a:srgbClr val="0070C0"/>
                </a:solidFill>
              </a:rPr>
              <a:t>spécialités 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</a:t>
            </a:r>
            <a:r>
              <a:rPr lang="fr-FR" dirty="0" smtClean="0"/>
              <a:t>équipements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8 semaines de stage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STHR Hôtellerie et restauration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gestion hôtelière, restauration et services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</a:t>
            </a:r>
            <a:r>
              <a:rPr lang="fr-FR" dirty="0"/>
              <a:t>: économie et </a:t>
            </a:r>
            <a:r>
              <a:rPr lang="fr-FR" dirty="0" smtClean="0"/>
              <a:t>gestion </a:t>
            </a:r>
            <a:r>
              <a:rPr lang="fr-FR" dirty="0"/>
              <a:t>hôtelière, </a:t>
            </a:r>
            <a:r>
              <a:rPr lang="fr-FR" dirty="0" smtClean="0"/>
              <a:t>sciences </a:t>
            </a:r>
            <a:r>
              <a:rPr lang="fr-FR" dirty="0"/>
              <a:t>et technologies </a:t>
            </a:r>
            <a:r>
              <a:rPr lang="fr-FR" dirty="0" smtClean="0"/>
              <a:t>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</a:t>
            </a:r>
            <a:r>
              <a:rPr lang="fr-FR" dirty="0" smtClean="0"/>
              <a:t>BUT </a:t>
            </a:r>
            <a:r>
              <a:rPr lang="fr-FR" dirty="0"/>
              <a:t>domaine hôtelier, </a:t>
            </a:r>
            <a:r>
              <a:rPr lang="fr-FR" dirty="0" smtClean="0"/>
              <a:t>compta-gestion</a:t>
            </a:r>
            <a:r>
              <a:rPr lang="fr-FR" dirty="0"/>
              <a:t>, </a:t>
            </a:r>
            <a:r>
              <a:rPr lang="fr-FR" dirty="0" smtClean="0"/>
              <a:t>tourisme, commerce et services </a:t>
            </a:r>
          </a:p>
          <a:p>
            <a:r>
              <a:rPr lang="fr-FR" dirty="0" smtClean="0"/>
              <a:t>Écoles hôtelières</a:t>
            </a:r>
            <a:endParaRPr lang="fr-FR" dirty="0"/>
          </a:p>
          <a:p>
            <a:r>
              <a:rPr lang="fr-FR" dirty="0"/>
              <a:t>Ecoles </a:t>
            </a:r>
            <a:r>
              <a:rPr lang="fr-FR" dirty="0" smtClean="0"/>
              <a:t>de commerce </a:t>
            </a:r>
            <a:r>
              <a:rPr lang="fr-FR" dirty="0"/>
              <a:t>(bon dossier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STD2A Design et </a:t>
            </a: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A</a:t>
            </a:r>
            <a:r>
              <a:rPr lang="fr-FR" dirty="0" smtClean="0"/>
              <a:t>ppliqués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</a:t>
            </a:r>
            <a:r>
              <a:rPr lang="fr-FR" dirty="0" smtClean="0"/>
              <a:t>...), conception </a:t>
            </a:r>
            <a:r>
              <a:rPr lang="fr-FR" dirty="0"/>
              <a:t>et </a:t>
            </a:r>
            <a:r>
              <a:rPr lang="fr-FR" dirty="0" smtClean="0"/>
              <a:t>réalisation </a:t>
            </a:r>
            <a:r>
              <a:rPr lang="fr-FR" dirty="0"/>
              <a:t>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</a:t>
            </a:r>
            <a:r>
              <a:rPr lang="fr-FR" dirty="0" smtClean="0"/>
              <a:t>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 smtClean="0"/>
              <a:t>DNMADE</a:t>
            </a:r>
          </a:p>
          <a:p>
            <a:r>
              <a:rPr lang="fr-FR" dirty="0" smtClean="0"/>
              <a:t>DMA diplôme des métiers d’art</a:t>
            </a:r>
          </a:p>
          <a:p>
            <a:r>
              <a:rPr lang="fr-FR" dirty="0" smtClean="0"/>
              <a:t>Écoles de design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858" y="1181685"/>
            <a:ext cx="8470329" cy="49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STMD Théâtre Musique et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64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concernant la culture liée au </a:t>
            </a:r>
            <a:r>
              <a:rPr lang="fr-FR" dirty="0" smtClean="0"/>
              <a:t>domaine </a:t>
            </a:r>
            <a:r>
              <a:rPr lang="fr-FR" dirty="0"/>
              <a:t>choisi et plus généralement artistique (connaissance des œuvres, des genres, des périodes, de l’histoire </a:t>
            </a:r>
            <a:br>
              <a:rPr lang="fr-FR" dirty="0"/>
            </a:br>
            <a:r>
              <a:rPr lang="fr-FR" dirty="0"/>
              <a:t>des arts, pratiques et techniques d’analyse et de commentaire</a:t>
            </a:r>
            <a:r>
              <a:rPr lang="fr-FR" dirty="0" smtClean="0"/>
              <a:t>).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élèves réalisent des projets d’interprétation et de création, </a:t>
            </a:r>
            <a:r>
              <a:rPr lang="fr-FR" dirty="0" smtClean="0"/>
              <a:t>individuellement ou en groupe.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Programme : </a:t>
            </a:r>
            <a:r>
              <a:rPr lang="fr-FR" dirty="0"/>
              <a:t>Économie, droit et environnement du spectacle </a:t>
            </a:r>
            <a:br>
              <a:rPr lang="fr-FR" dirty="0"/>
            </a:br>
            <a:r>
              <a:rPr lang="fr-FR" dirty="0"/>
              <a:t>vivant. </a:t>
            </a:r>
            <a:r>
              <a:rPr lang="fr-FR" dirty="0" smtClean="0"/>
              <a:t>Culture </a:t>
            </a:r>
            <a:r>
              <a:rPr lang="fr-FR" dirty="0"/>
              <a:t>et sciences chorégraphiques ou musicales </a:t>
            </a:r>
            <a:br>
              <a:rPr lang="fr-FR" dirty="0"/>
            </a:br>
            <a:r>
              <a:rPr lang="fr-FR" dirty="0"/>
              <a:t>ou théâtrales. Pratique chorégraphique ou musicale ou théâtrale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 conservatoire, CNSMD, </a:t>
            </a:r>
            <a:r>
              <a:rPr lang="fr-FR" dirty="0" err="1" smtClean="0"/>
              <a:t>ecole</a:t>
            </a:r>
            <a:r>
              <a:rPr lang="fr-FR" dirty="0" err="1"/>
              <a:t>s</a:t>
            </a:r>
            <a:endParaRPr lang="fr-FR" dirty="0"/>
          </a:p>
          <a:p>
            <a:r>
              <a:rPr lang="fr-FR" dirty="0" smtClean="0"/>
              <a:t>DEM, DEC, DET, DNOP</a:t>
            </a:r>
            <a:endParaRPr lang="fr-FR" dirty="0"/>
          </a:p>
          <a:p>
            <a:r>
              <a:rPr lang="fr-FR" dirty="0" smtClean="0"/>
              <a:t>Licence a l’université et pratique, DUMI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6597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6927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Votre référent : </a:t>
            </a:r>
            <a:r>
              <a:rPr lang="fr-FR" dirty="0"/>
              <a:t>votre Professeur Principal 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Le calendrier et les procédures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3" y="1420836"/>
            <a:ext cx="7718521" cy="18569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0569" y="3148380"/>
            <a:ext cx="385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Intentions d’orientation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GT ou 2</a:t>
            </a:r>
            <a:r>
              <a:rPr lang="fr-FR" baseline="30000" dirty="0" smtClean="0"/>
              <a:t>nde</a:t>
            </a:r>
            <a:r>
              <a:rPr lang="fr-FR" dirty="0" smtClean="0"/>
              <a:t> spécifique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 + statut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de CAP + statut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Avis provisoire du conseil de classe</a:t>
            </a:r>
          </a:p>
          <a:p>
            <a:r>
              <a:rPr lang="fr-FR" i="1" dirty="0" smtClean="0"/>
              <a:t>Favorable/défavorable/réservé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9522" y="3148380"/>
            <a:ext cx="4284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Choix définitifs :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ou 2</a:t>
            </a:r>
            <a:r>
              <a:rPr lang="fr-FR" baseline="30000" dirty="0"/>
              <a:t>nde</a:t>
            </a:r>
            <a:r>
              <a:rPr lang="fr-FR" dirty="0"/>
              <a:t> </a:t>
            </a:r>
            <a:r>
              <a:rPr lang="fr-FR" dirty="0" smtClean="0"/>
              <a:t>spécifique</a:t>
            </a:r>
          </a:p>
          <a:p>
            <a:r>
              <a:rPr lang="fr-FR" i="1" dirty="0" smtClean="0"/>
              <a:t>Lycée + </a:t>
            </a:r>
            <a:r>
              <a:rPr lang="fr-FR" i="1" dirty="0"/>
              <a:t>(</a:t>
            </a:r>
            <a:r>
              <a:rPr lang="fr-FR" i="1" dirty="0" smtClean="0"/>
              <a:t>enseignements optionnels)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  <a:endParaRPr lang="fr-FR" dirty="0" smtClean="0"/>
          </a:p>
          <a:p>
            <a:r>
              <a:rPr lang="fr-FR" i="1" dirty="0" smtClean="0"/>
              <a:t>Lieu + spécialité ou famille de métiers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</a:t>
            </a:r>
            <a:r>
              <a:rPr lang="fr-FR" dirty="0" smtClean="0"/>
              <a:t>statut</a:t>
            </a:r>
          </a:p>
          <a:p>
            <a:r>
              <a:rPr lang="fr-FR" i="1" dirty="0" smtClean="0"/>
              <a:t>Lieu + spécialité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</a:t>
            </a:r>
            <a:r>
              <a:rPr lang="fr-FR" dirty="0" smtClean="0">
                <a:solidFill>
                  <a:srgbClr val="0070C0"/>
                </a:solidFill>
              </a:rPr>
              <a:t>définitif </a:t>
            </a:r>
            <a:r>
              <a:rPr lang="fr-FR" dirty="0">
                <a:solidFill>
                  <a:srgbClr val="0070C0"/>
                </a:solidFill>
              </a:rPr>
              <a:t>du conseil de </a:t>
            </a:r>
            <a:r>
              <a:rPr lang="fr-FR" dirty="0" smtClean="0">
                <a:solidFill>
                  <a:srgbClr val="0070C0"/>
                </a:solidFill>
              </a:rPr>
              <a:t>classe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/>
          </a:bodyPr>
          <a:lstStyle/>
          <a:p>
            <a:r>
              <a:rPr lang="fr-FR" dirty="0" smtClean="0"/>
              <a:t>S’informer et vérifier :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point régulier avec votre professeur principal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17557"/>
            <a:ext cx="9713575" cy="4418387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+ Portes </a:t>
            </a:r>
            <a:r>
              <a:rPr lang="fr-FR" sz="2400" dirty="0"/>
              <a:t>ouvertes des établissements </a:t>
            </a:r>
            <a:r>
              <a:rPr lang="fr-FR" sz="2400" dirty="0" smtClean="0"/>
              <a:t>(</a:t>
            </a:r>
            <a:r>
              <a:rPr lang="fr-FR" sz="2400" dirty="0"/>
              <a:t>Février - </a:t>
            </a:r>
            <a:r>
              <a:rPr lang="fr-FR" sz="2400" dirty="0" smtClean="0"/>
              <a:t>avril) </a:t>
            </a:r>
            <a:endParaRPr lang="fr-FR" sz="1900" u="sng" dirty="0" smtClean="0"/>
          </a:p>
          <a:p>
            <a:r>
              <a:rPr lang="fr-FR" sz="2400" u="sng" dirty="0" smtClean="0"/>
              <a:t>Guide Après la 3</a:t>
            </a:r>
            <a:r>
              <a:rPr lang="fr-FR" sz="2400" u="sng" baseline="30000" dirty="0" smtClean="0"/>
              <a:t>ème</a:t>
            </a:r>
            <a:r>
              <a:rPr lang="fr-FR" sz="2400" u="sng" dirty="0" smtClean="0"/>
              <a:t> </a:t>
            </a:r>
            <a:r>
              <a:rPr lang="fr-FR" sz="2400" dirty="0" smtClean="0"/>
              <a:t>sur ONISEP Poitou Charentes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r>
              <a:rPr lang="fr-FR" sz="2400" dirty="0" smtClean="0"/>
              <a:t>Mini-stages </a:t>
            </a:r>
            <a:r>
              <a:rPr lang="fr-FR" sz="2400" dirty="0"/>
              <a:t>de découverte en Lycée Professionnel (Janvier - </a:t>
            </a:r>
            <a:r>
              <a:rPr lang="fr-FR" sz="2400" dirty="0" smtClean="0"/>
              <a:t>avril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Site Onisep + </a:t>
            </a:r>
            <a:r>
              <a:rPr lang="fr-FR" sz="2400" dirty="0" err="1" smtClean="0"/>
              <a:t>onisep</a:t>
            </a:r>
            <a:r>
              <a:rPr lang="fr-FR" sz="2400" dirty="0" smtClean="0"/>
              <a:t> TV + sites des établissements</a:t>
            </a:r>
          </a:p>
          <a:p>
            <a:pPr marL="0" indent="0">
              <a:buNone/>
            </a:pPr>
            <a:r>
              <a:rPr lang="fr-FR" sz="2400" dirty="0" smtClean="0"/>
              <a:t>ONISEP : Passer le Quizz / Recherche Métiers Formations </a:t>
            </a:r>
          </a:p>
          <a:p>
            <a:pPr marL="0" indent="0">
              <a:buNone/>
            </a:pPr>
            <a:r>
              <a:rPr lang="fr-FR" sz="2400" dirty="0" smtClean="0"/>
              <a:t>ORIANE.info : test d’orientation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 smtClean="0"/>
              <a:t>Conseil en orientation </a:t>
            </a:r>
            <a:r>
              <a:rPr lang="fr-FR" i="1" dirty="0" smtClean="0"/>
              <a:t>(PP et/ou psy EN) : rdv possible au collège ou au CIO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9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801858"/>
            <a:ext cx="8596668" cy="271506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: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CIO de Niort    -  4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rue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F.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Viete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79005 Niort cedex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Tél</a:t>
            </a:r>
            <a:r>
              <a:rPr lang="fr-FR" sz="2800" dirty="0"/>
              <a:t>  </a:t>
            </a:r>
            <a:r>
              <a:rPr lang="fr-FR" sz="2800" dirty="0">
                <a:solidFill>
                  <a:srgbClr val="FF0000"/>
                </a:solidFill>
              </a:rPr>
              <a:t>05 16 52 69 </a:t>
            </a:r>
            <a:r>
              <a:rPr lang="fr-FR" sz="2800" dirty="0" smtClean="0">
                <a:solidFill>
                  <a:srgbClr val="FF0000"/>
                </a:solidFill>
              </a:rPr>
              <a:t>29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700" dirty="0" smtClean="0"/>
              <a:t>Service </a:t>
            </a:r>
            <a:r>
              <a:rPr lang="fr-FR" sz="2700" dirty="0"/>
              <a:t>public gratuit, ouvert à tous.</a:t>
            </a:r>
            <a:br>
              <a:rPr lang="fr-FR" sz="2700" dirty="0"/>
            </a:br>
            <a:r>
              <a:rPr lang="fr-FR" sz="2700" dirty="0"/>
              <a:t>Ouvert pendant les vacances scolaires</a:t>
            </a:r>
            <a:br>
              <a:rPr lang="fr-FR" sz="2700" dirty="0"/>
            </a:br>
            <a:r>
              <a:rPr lang="fr-FR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27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95225"/>
            <a:ext cx="8596668" cy="24477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4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211015"/>
            <a:ext cx="9881129" cy="6432674"/>
          </a:xfrm>
        </p:spPr>
        <p:txBody>
          <a:bodyPr>
            <a:normAutofit fontScale="90000"/>
          </a:bodyPr>
          <a:lstStyle/>
          <a:p>
            <a:r>
              <a:rPr lang="fr-FR" dirty="0"/>
              <a:t>Mes projets :    </a:t>
            </a:r>
            <a:r>
              <a:rPr lang="fr-FR" dirty="0" smtClean="0"/>
              <a:t> </a:t>
            </a:r>
            <a:r>
              <a:rPr lang="fr-FR" b="1" dirty="0"/>
              <a:t>Bac général</a:t>
            </a:r>
            <a:r>
              <a:rPr lang="fr-FR" dirty="0"/>
              <a:t> </a:t>
            </a:r>
            <a:br>
              <a:rPr lang="fr-FR" dirty="0"/>
            </a:br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www.onisep.fr/Choisir-mes-etudes/Au-lycee-au-CFA/Au-lycee-general-et-technologique/La-classe-de-seconde-generale-et-technologique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</a:t>
            </a:r>
            <a:r>
              <a:rPr lang="fr-FR" b="1" dirty="0" smtClean="0"/>
              <a:t>Bac </a:t>
            </a:r>
            <a:r>
              <a:rPr lang="fr-FR" b="1" dirty="0"/>
              <a:t>techno</a:t>
            </a:r>
            <a:r>
              <a:rPr lang="fr-FR" dirty="0"/>
              <a:t> (a choisir parmi 8 : STMG, STI2D, STL, ST2S, STAV, STHR, STD2A, S2TMD)</a:t>
            </a:r>
            <a:br>
              <a:rPr lang="fr-FR" dirty="0"/>
            </a:b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www.onisep.fr/Choisir-mes-etudes/Au-lycee-au-CFA/Au-lycee-general-et-technologique/La-voie-technologique-en-premiere-et-terminale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                       </a:t>
            </a:r>
            <a:r>
              <a:rPr lang="fr-FR" b="1" dirty="0" smtClean="0"/>
              <a:t> </a:t>
            </a:r>
            <a:r>
              <a:rPr lang="fr-FR" b="1" dirty="0"/>
              <a:t>Bac prof</a:t>
            </a:r>
            <a:r>
              <a:rPr lang="fr-FR" dirty="0"/>
              <a:t> (voir liste) : les domaines qui m’intéressent  </a:t>
            </a:r>
            <a:r>
              <a:rPr lang="fr-FR" sz="2000" u="sng" dirty="0" smtClean="0"/>
              <a:t>https</a:t>
            </a:r>
            <a:r>
              <a:rPr lang="fr-FR" sz="2000" u="sng" dirty="0"/>
              <a:t>://www.onisep.fr/Choisir-mes-etudes/Au-lycee-au-CFA/La-voie-pro/Voie-pro-ce-qui-change/Les-familles-de-metiers</a:t>
            </a:r>
            <a:br>
              <a:rPr lang="fr-FR" sz="2000" u="sng" dirty="0"/>
            </a:br>
            <a:r>
              <a:rPr lang="fr-FR" dirty="0"/>
              <a:t>  </a:t>
            </a:r>
            <a:r>
              <a:rPr lang="fr-FR" dirty="0" smtClean="0"/>
              <a:t>                         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b="1" dirty="0" smtClean="0"/>
              <a:t>CAP</a:t>
            </a:r>
            <a:r>
              <a:rPr lang="fr-FR" b="1" dirty="0"/>
              <a:t> </a:t>
            </a:r>
            <a:r>
              <a:rPr lang="fr-FR" dirty="0"/>
              <a:t>: les domaines que je souhaite </a:t>
            </a:r>
            <a:br>
              <a:rPr lang="fr-FR" dirty="0"/>
            </a:br>
            <a:r>
              <a:rPr lang="fr-FR" sz="2000" u="sng" dirty="0"/>
              <a:t>https://www.onisep.fr/Choisir-mes-etudes/Au-lycee-au-CFA/Au-lycee-professionnel-et-au-CFA/Le-CAP-certificat-d-aptitude-professionnelle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272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 smtClean="0"/>
              <a:t>L’orientation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523701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400" dirty="0" smtClean="0"/>
              <a:t>1 – La voie professionnelle</a:t>
            </a:r>
          </a:p>
          <a:p>
            <a:endParaRPr lang="fr-FR" sz="2400" dirty="0" smtClean="0"/>
          </a:p>
          <a:p>
            <a:r>
              <a:rPr lang="fr-FR" sz="2400" dirty="0" smtClean="0"/>
              <a:t>2 - La seconde générale et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3- </a:t>
            </a:r>
            <a:r>
              <a:rPr lang="fr-FR" sz="2400" dirty="0" smtClean="0"/>
              <a:t>La </a:t>
            </a:r>
            <a:r>
              <a:rPr lang="fr-FR" sz="2400" dirty="0"/>
              <a:t>voie générale</a:t>
            </a:r>
          </a:p>
          <a:p>
            <a:endParaRPr lang="fr-FR" sz="2400" dirty="0"/>
          </a:p>
          <a:p>
            <a:r>
              <a:rPr lang="fr-FR" sz="2400" dirty="0" smtClean="0"/>
              <a:t>4- La voie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5- Calendrier et p</a:t>
            </a:r>
            <a:r>
              <a:rPr lang="fr-FR" sz="2400" dirty="0" smtClean="0"/>
              <a:t>rocédures</a:t>
            </a:r>
          </a:p>
          <a:p>
            <a:endParaRPr lang="fr-FR" sz="2400" dirty="0"/>
          </a:p>
          <a:p>
            <a:r>
              <a:rPr lang="fr-FR" sz="2400" dirty="0" smtClean="0"/>
              <a:t>6- Les </a:t>
            </a:r>
            <a:r>
              <a:rPr lang="fr-FR" sz="2400" dirty="0"/>
              <a:t>ressources pour s'informer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68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 smtClean="0"/>
              <a:t>LA VOIE PROFESSIONNELLE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108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 : 80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 smtClean="0"/>
              <a:t>     ex : bâtiment</a:t>
            </a:r>
            <a:r>
              <a:rPr lang="fr-FR" sz="2400" i="1" dirty="0"/>
              <a:t>, commerce, mécanique</a:t>
            </a:r>
            <a:r>
              <a:rPr lang="fr-FR" sz="2400" i="1" dirty="0" smtClean="0"/>
              <a:t>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</a:t>
            </a:r>
            <a:r>
              <a:rPr lang="fr-FR" sz="2400" dirty="0" smtClean="0"/>
              <a:t>% </a:t>
            </a: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     (</a:t>
            </a:r>
            <a:r>
              <a:rPr lang="fr-FR" sz="2400" i="1" dirty="0"/>
              <a:t>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338" y="131299"/>
            <a:ext cx="9043441" cy="1162929"/>
          </a:xfrm>
        </p:spPr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ne seconde professionnelle organisée par familles de métiers- choix du bac fin de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947" y="1111348"/>
            <a:ext cx="10293769" cy="557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métiers de la construction durable, du bâtiment et des travaux </a:t>
            </a:r>
            <a:r>
              <a:rPr lang="fr-FR" sz="2000" dirty="0" smtClean="0"/>
              <a:t>publics : 8 bacs</a:t>
            </a:r>
            <a:endParaRPr lang="fr-FR" sz="2000" dirty="0"/>
          </a:p>
          <a:p>
            <a:r>
              <a:rPr lang="fr-FR" sz="2000" dirty="0"/>
              <a:t>métiers de la gestion administrative, du transport et de la </a:t>
            </a:r>
            <a:r>
              <a:rPr lang="fr-FR" sz="2000" dirty="0" smtClean="0"/>
              <a:t>logistique : 3 bacs</a:t>
            </a:r>
            <a:endParaRPr lang="fr-FR" sz="2000" dirty="0"/>
          </a:p>
          <a:p>
            <a:r>
              <a:rPr lang="fr-FR" sz="2000" dirty="0"/>
              <a:t>métiers de la relation client (commerce, vente, accueil</a:t>
            </a:r>
            <a:r>
              <a:rPr lang="fr-FR" sz="2000" dirty="0" smtClean="0"/>
              <a:t>)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industries graphiques et de la communication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études et de la modélisation numérique du bâtiment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 l’alimentation : 3 bacs</a:t>
            </a:r>
          </a:p>
          <a:p>
            <a:r>
              <a:rPr lang="fr-FR" sz="2000" dirty="0" smtClean="0"/>
              <a:t>Métiers de la mer : 4 bacs</a:t>
            </a:r>
          </a:p>
          <a:p>
            <a:r>
              <a:rPr lang="fr-FR" sz="2000" dirty="0"/>
              <a:t>métiers de la beauté et du bien-être : 2 bacs</a:t>
            </a:r>
          </a:p>
          <a:p>
            <a:r>
              <a:rPr lang="fr-FR" sz="2000" dirty="0"/>
              <a:t>métiers de l’aéronautique : 4 bacs</a:t>
            </a:r>
          </a:p>
          <a:p>
            <a:r>
              <a:rPr lang="fr-FR" sz="2000" dirty="0"/>
              <a:t>métiers de l’hôtellerie et de la restauration : 2 bacs</a:t>
            </a:r>
          </a:p>
          <a:p>
            <a:r>
              <a:rPr lang="fr-FR" sz="2000" dirty="0"/>
              <a:t>métiers du bois : 3 bacs</a:t>
            </a:r>
          </a:p>
          <a:p>
            <a:r>
              <a:rPr lang="fr-FR" sz="2000" dirty="0"/>
              <a:t>métiers du pilotage, d’installations automatisées : 4 bacs</a:t>
            </a:r>
          </a:p>
          <a:p>
            <a:r>
              <a:rPr lang="fr-FR" sz="2000" dirty="0"/>
              <a:t>métiers de la maintenance : 6 bacs</a:t>
            </a:r>
          </a:p>
          <a:p>
            <a:r>
              <a:rPr lang="fr-FR" sz="2000" dirty="0"/>
              <a:t>métiers de la réalisation de produits mécaniques : 8 bacs</a:t>
            </a:r>
          </a:p>
          <a:p>
            <a:r>
              <a:rPr lang="fr-FR" sz="2000" dirty="0"/>
              <a:t>métiers du numérique et de la transition énergétique : 6 bacs</a:t>
            </a:r>
          </a:p>
          <a:p>
            <a:endParaRPr lang="fr-FR" sz="2000" dirty="0"/>
          </a:p>
          <a:p>
            <a:r>
              <a:rPr lang="fr-FR" sz="2000" dirty="0"/>
              <a:t>Et quelques spécialités de bacs pro à choisir dès la 3eme (ex : service à la personne, métiers de la sécurité, etc.)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057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</TotalTime>
  <Words>2018</Words>
  <Application>Microsoft Office PowerPoint</Application>
  <PresentationFormat>Personnalisé</PresentationFormat>
  <Paragraphs>411</Paragraphs>
  <Slides>44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Facette</vt:lpstr>
      <vt:lpstr>  </vt:lpstr>
      <vt:lpstr>Diapositive 2</vt:lpstr>
      <vt:lpstr>Première question à se poser</vt:lpstr>
      <vt:lpstr>Diapositive 4</vt:lpstr>
      <vt:lpstr>L’orientation après la 3ème </vt:lpstr>
      <vt:lpstr>SOMMAIRE</vt:lpstr>
      <vt:lpstr>LA VOIE PROFESSIONNELLE</vt:lpstr>
      <vt:lpstr>Bac Professionnel (3 ans) : 80 spécialités </vt:lpstr>
      <vt:lpstr>Une seconde professionnelle organisée par familles de métiers- choix du bac fin de 2nde pro</vt:lpstr>
      <vt:lpstr>2ndes pro agricoles : 4 familles de métiers</vt:lpstr>
      <vt:lpstr>Sections européennes en lycée professionnel dans le département </vt:lpstr>
      <vt:lpstr>Le CAP (2 ans) : 200 spécialités </vt:lpstr>
      <vt:lpstr>VOIE PRO : 2 façons d’apprendre</vt:lpstr>
      <vt:lpstr>L’apprentissage </vt:lpstr>
      <vt:lpstr>Recrutements particuliers : dates limites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La règle : affectation dans le lycée de secteur</vt:lpstr>
      <vt:lpstr>Sections à recrutement particulier</vt:lpstr>
      <vt:lpstr> Après la 2ndeGT LA VOIE GENERALE</vt:lpstr>
      <vt:lpstr>Le Baccalauréat général</vt:lpstr>
      <vt:lpstr>Première et terminale générales</vt:lpstr>
      <vt:lpstr>Enseignements de spécialité (selon les établissements)</vt:lpstr>
      <vt:lpstr>Première et terminale générales</vt:lpstr>
      <vt:lpstr>Diapositive 27</vt:lpstr>
      <vt:lpstr>Diapositive 28</vt:lpstr>
      <vt:lpstr> LA VOIE TECHNOLOGIQUE</vt:lpstr>
      <vt:lpstr>Après la 2GT : la voie technologique</vt:lpstr>
      <vt:lpstr>Diapositive 31</vt:lpstr>
      <vt:lpstr>Diapositive 32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STMD Théâtre Musique et Danse</vt:lpstr>
      <vt:lpstr>Votre référent : votre Professeur Principal   Le calendrier et les procédures</vt:lpstr>
      <vt:lpstr>S’informer et vérifier :   point régulier avec votre professeur principal</vt:lpstr>
      <vt:lpstr>Rappel : CIO de Niort    -  4 rue F. Viete   79005 Niort cedex  -  Tél  05 16 52 69 29  Service public gratuit, ouvert à tous. Ouvert pendant les vacances scolaires  </vt:lpstr>
      <vt:lpstr>Mes projets :     Bac général  https://www.onisep.fr/Choisir-mes-etudes/Au-lycee-au-CFA/Au-lycee-general-et-technologique/La-classe-de-seconde-generale-et-technologique                          Bac techno (a choisir parmi 8 : STMG, STI2D, STL, ST2S, STAV, STHR, STD2A, S2TMD) https://www.onisep.fr/Choisir-mes-etudes/Au-lycee-au-CFA/Au-lycee-general-et-technologique/La-voie-technologique-en-premiere-et-terminale                          Bac prof (voir liste) : les domaines qui m’intéressent  https://www.onisep.fr/Choisir-mes-etudes/Au-lycee-au-CFA/La-voie-pro/Voie-pro-ce-qui-change/Les-familles-de-metiers                                                      CAP : les domaines que je souhaite  https://www.onisep.fr/Choisir-mes-etudes/Au-lycee-au-CFA/Au-lycee-professionnel-et-au-CFA/Le-CAP-certificat-d-aptitude-professionnelle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secretaire1</cp:lastModifiedBy>
  <cp:revision>142</cp:revision>
  <dcterms:created xsi:type="dcterms:W3CDTF">2018-02-20T14:34:55Z</dcterms:created>
  <dcterms:modified xsi:type="dcterms:W3CDTF">2022-02-22T13:38:49Z</dcterms:modified>
</cp:coreProperties>
</file>