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custDataLst>
    <p:tags r:id="rId8"/>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64" y="-2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C3CFCD-101F-44E2-9CED-BE4714624FBC}" type="datetimeFigureOut">
              <a:rPr lang="fr-FR" smtClean="0"/>
              <a:t>20/09/2016</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2DAA00-6E2C-4E7E-832C-CF269A5EC899}" type="slidenum">
              <a:rPr lang="fr-FR" smtClean="0"/>
              <a:t>‹N°›</a:t>
            </a:fld>
            <a:endParaRPr lang="fr-FR"/>
          </a:p>
        </p:txBody>
      </p:sp>
    </p:spTree>
    <p:extLst>
      <p:ext uri="{BB962C8B-B14F-4D97-AF65-F5344CB8AC3E}">
        <p14:creationId xmlns:p14="http://schemas.microsoft.com/office/powerpoint/2010/main" val="1201093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22DAA00-6E2C-4E7E-832C-CF269A5EC899}" type="slidenum">
              <a:rPr lang="fr-FR" smtClean="0"/>
              <a:t>1</a:t>
            </a:fld>
            <a:endParaRPr lang="fr-FR"/>
          </a:p>
        </p:txBody>
      </p:sp>
    </p:spTree>
    <p:extLst>
      <p:ext uri="{BB962C8B-B14F-4D97-AF65-F5344CB8AC3E}">
        <p14:creationId xmlns:p14="http://schemas.microsoft.com/office/powerpoint/2010/main" val="1438795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22DAA00-6E2C-4E7E-832C-CF269A5EC899}" type="slidenum">
              <a:rPr lang="fr-FR" smtClean="0"/>
              <a:t>2</a:t>
            </a:fld>
            <a:endParaRPr lang="fr-FR"/>
          </a:p>
        </p:txBody>
      </p:sp>
    </p:spTree>
    <p:extLst>
      <p:ext uri="{BB962C8B-B14F-4D97-AF65-F5344CB8AC3E}">
        <p14:creationId xmlns:p14="http://schemas.microsoft.com/office/powerpoint/2010/main" val="3805111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22DAA00-6E2C-4E7E-832C-CF269A5EC899}" type="slidenum">
              <a:rPr lang="fr-FR" smtClean="0"/>
              <a:t>3</a:t>
            </a:fld>
            <a:endParaRPr lang="fr-FR"/>
          </a:p>
        </p:txBody>
      </p:sp>
    </p:spTree>
    <p:extLst>
      <p:ext uri="{BB962C8B-B14F-4D97-AF65-F5344CB8AC3E}">
        <p14:creationId xmlns:p14="http://schemas.microsoft.com/office/powerpoint/2010/main" val="219886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22DAA00-6E2C-4E7E-832C-CF269A5EC899}" type="slidenum">
              <a:rPr lang="fr-FR" smtClean="0"/>
              <a:t>4</a:t>
            </a:fld>
            <a:endParaRPr lang="fr-FR"/>
          </a:p>
        </p:txBody>
      </p:sp>
    </p:spTree>
    <p:extLst>
      <p:ext uri="{BB962C8B-B14F-4D97-AF65-F5344CB8AC3E}">
        <p14:creationId xmlns:p14="http://schemas.microsoft.com/office/powerpoint/2010/main" val="3934850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22DAA00-6E2C-4E7E-832C-CF269A5EC899}" type="slidenum">
              <a:rPr lang="fr-FR" smtClean="0"/>
              <a:t>5</a:t>
            </a:fld>
            <a:endParaRPr lang="fr-FR"/>
          </a:p>
        </p:txBody>
      </p:sp>
    </p:spTree>
    <p:extLst>
      <p:ext uri="{BB962C8B-B14F-4D97-AF65-F5344CB8AC3E}">
        <p14:creationId xmlns:p14="http://schemas.microsoft.com/office/powerpoint/2010/main" val="2096653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D9E4759-9348-49A4-8C33-4CB31513F8A2}" type="datetimeFigureOut">
              <a:rPr lang="fr-FR" smtClean="0"/>
              <a:pPr/>
              <a:t>20/09/2016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40EA5E-A264-4D9C-9209-00AA1183C01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E4759-9348-49A4-8C33-4CB31513F8A2}" type="datetimeFigureOut">
              <a:rPr lang="fr-FR" smtClean="0"/>
              <a:pPr/>
              <a:t>20/09/2016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40EA5E-A264-4D9C-9209-00AA1183C01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solidFill>
                  <a:schemeClr val="accent6">
                    <a:lumMod val="75000"/>
                  </a:schemeClr>
                </a:solidFill>
              </a:rPr>
              <a:t>Le Diplôme National du Brevet en 2017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546150" y="84270"/>
            <a:ext cx="8229600" cy="1143000"/>
          </a:xfrm>
        </p:spPr>
        <p:txBody>
          <a:bodyPr>
            <a:normAutofit/>
          </a:bodyPr>
          <a:lstStyle/>
          <a:p>
            <a:r>
              <a:rPr lang="fr-FR" sz="2800" b="1" dirty="0">
                <a:solidFill>
                  <a:schemeClr val="accent6">
                    <a:lumMod val="75000"/>
                  </a:schemeClr>
                </a:solidFill>
              </a:rPr>
              <a:t>CE QUI CHANGE</a:t>
            </a:r>
          </a:p>
        </p:txBody>
      </p:sp>
      <p:sp>
        <p:nvSpPr>
          <p:cNvPr id="6" name="Espace réservé du texte 5"/>
          <p:cNvSpPr>
            <a:spLocks noGrp="1"/>
          </p:cNvSpPr>
          <p:nvPr>
            <p:ph type="body" idx="1"/>
          </p:nvPr>
        </p:nvSpPr>
        <p:spPr>
          <a:xfrm>
            <a:off x="1619672" y="764704"/>
            <a:ext cx="4040188" cy="639762"/>
          </a:xfrm>
        </p:spPr>
        <p:txBody>
          <a:bodyPr/>
          <a:lstStyle/>
          <a:p>
            <a:r>
              <a:rPr lang="fr-FR" dirty="0">
                <a:solidFill>
                  <a:schemeClr val="accent6">
                    <a:lumMod val="75000"/>
                  </a:schemeClr>
                </a:solidFill>
              </a:rPr>
              <a:t>AVANT</a:t>
            </a:r>
          </a:p>
        </p:txBody>
      </p:sp>
      <p:sp>
        <p:nvSpPr>
          <p:cNvPr id="3" name="Espace réservé du contenu 2"/>
          <p:cNvSpPr>
            <a:spLocks noGrp="1"/>
          </p:cNvSpPr>
          <p:nvPr>
            <p:ph sz="half" idx="2"/>
          </p:nvPr>
        </p:nvSpPr>
        <p:spPr>
          <a:xfrm>
            <a:off x="464691" y="1404466"/>
            <a:ext cx="4040188" cy="3951288"/>
          </a:xfrm>
        </p:spPr>
        <p:txBody>
          <a:bodyPr>
            <a:normAutofit fontScale="47500" lnSpcReduction="20000"/>
          </a:bodyPr>
          <a:lstStyle/>
          <a:p>
            <a:r>
              <a:rPr lang="fr-FR" b="1" dirty="0"/>
              <a:t>Le contrôle continu représente 200 points.               </a:t>
            </a:r>
            <a:r>
              <a:rPr lang="fr-FR" dirty="0"/>
              <a:t>On additionne les notes obtenues en contrôle continu tout au long de l’année en classe de 3e dans l’ensemble des disciplines à l’exception de l’histoire- géographie : français, mathématiques, LV1, LV2, SVT, physique-chimie, arts plastiques, musique, technologie, EPS.</a:t>
            </a:r>
          </a:p>
          <a:p>
            <a:r>
              <a:rPr lang="fr-FR" b="1" dirty="0"/>
              <a:t>L’élève doit par ailleurs attester de sa maîtrise de l’ensemble des domaines du socle commun</a:t>
            </a:r>
            <a:r>
              <a:rPr lang="fr-FR" dirty="0"/>
              <a:t> pour obtenir le diplôme national du brevet (livret personnel de compétences.)</a:t>
            </a:r>
          </a:p>
          <a:p>
            <a:r>
              <a:rPr lang="fr-FR" b="1" dirty="0"/>
              <a:t>L'examen final représente 160 points.</a:t>
            </a:r>
            <a:endParaRPr lang="fr-FR" dirty="0"/>
          </a:p>
          <a:p>
            <a:pPr marL="0" indent="0">
              <a:buNone/>
            </a:pPr>
            <a:r>
              <a:rPr lang="fr-FR" dirty="0"/>
              <a:t>         Le français sur 40 points</a:t>
            </a:r>
          </a:p>
          <a:p>
            <a:pPr marL="0" indent="0">
              <a:buNone/>
            </a:pPr>
            <a:r>
              <a:rPr lang="fr-FR" dirty="0"/>
              <a:t>         Les mathématiques sur 40 points</a:t>
            </a:r>
          </a:p>
          <a:p>
            <a:pPr marL="0" indent="0">
              <a:buNone/>
            </a:pPr>
            <a:r>
              <a:rPr lang="fr-FR" dirty="0"/>
              <a:t>         L’histoire-géographie-enseignement moral et civique sur </a:t>
            </a:r>
          </a:p>
          <a:p>
            <a:pPr marL="0" indent="0">
              <a:buNone/>
            </a:pPr>
            <a:r>
              <a:rPr lang="fr-FR" dirty="0"/>
              <a:t>         40 points</a:t>
            </a:r>
          </a:p>
          <a:p>
            <a:pPr marL="0" indent="0">
              <a:buNone/>
            </a:pPr>
            <a:r>
              <a:rPr lang="fr-FR" dirty="0"/>
              <a:t>         L’histoire des arts sur 40 points</a:t>
            </a:r>
          </a:p>
          <a:p>
            <a:r>
              <a:rPr lang="fr-FR" b="1" dirty="0"/>
              <a:t>L’élève est reçu s’il cumule 180 points sur les 360 et s’il a obtenu la validation de la maîtrise des compétences du socle commun.</a:t>
            </a:r>
            <a:endParaRPr lang="fr-FR" dirty="0"/>
          </a:p>
          <a:p>
            <a:pPr marL="0" indent="0">
              <a:buNone/>
            </a:pPr>
            <a:r>
              <a:rPr lang="fr-FR" dirty="0"/>
              <a:t>         Il obtient la mention :</a:t>
            </a:r>
          </a:p>
          <a:p>
            <a:pPr marL="0" indent="0">
              <a:buNone/>
            </a:pPr>
            <a:r>
              <a:rPr lang="fr-FR" dirty="0"/>
              <a:t>         	« assez bien » s’il cumule plus de 216 points</a:t>
            </a:r>
          </a:p>
          <a:p>
            <a:pPr marL="0" indent="0">
              <a:buNone/>
            </a:pPr>
            <a:r>
              <a:rPr lang="fr-FR" dirty="0"/>
              <a:t>         	« bien » s’il cumule plus de 252 points</a:t>
            </a:r>
          </a:p>
          <a:p>
            <a:pPr marL="0" indent="0">
              <a:buNone/>
            </a:pPr>
            <a:r>
              <a:rPr lang="fr-FR" dirty="0"/>
              <a:t>         	« très bien » s’il cumule plus de 288 points</a:t>
            </a:r>
          </a:p>
        </p:txBody>
      </p:sp>
      <p:sp>
        <p:nvSpPr>
          <p:cNvPr id="7" name="Espace réservé du texte 6"/>
          <p:cNvSpPr>
            <a:spLocks noGrp="1"/>
          </p:cNvSpPr>
          <p:nvPr>
            <p:ph type="body" sz="quarter" idx="3"/>
          </p:nvPr>
        </p:nvSpPr>
        <p:spPr>
          <a:xfrm>
            <a:off x="5940152" y="764704"/>
            <a:ext cx="4041775" cy="639762"/>
          </a:xfrm>
        </p:spPr>
        <p:txBody>
          <a:bodyPr/>
          <a:lstStyle/>
          <a:p>
            <a:r>
              <a:rPr lang="fr-FR" dirty="0">
                <a:solidFill>
                  <a:schemeClr val="accent6">
                    <a:lumMod val="75000"/>
                  </a:schemeClr>
                </a:solidFill>
              </a:rPr>
              <a:t>APRES</a:t>
            </a:r>
          </a:p>
        </p:txBody>
      </p:sp>
      <p:sp>
        <p:nvSpPr>
          <p:cNvPr id="8" name="Espace réservé du contenu 7"/>
          <p:cNvSpPr>
            <a:spLocks noGrp="1"/>
          </p:cNvSpPr>
          <p:nvPr>
            <p:ph sz="quarter" idx="4"/>
          </p:nvPr>
        </p:nvSpPr>
        <p:spPr>
          <a:xfrm>
            <a:off x="4793953" y="1404466"/>
            <a:ext cx="4170535" cy="4760838"/>
          </a:xfrm>
        </p:spPr>
        <p:txBody>
          <a:bodyPr>
            <a:normAutofit fontScale="25000" lnSpcReduction="20000"/>
          </a:bodyPr>
          <a:lstStyle/>
          <a:p>
            <a:pPr marL="0" indent="0">
              <a:buNone/>
            </a:pPr>
            <a:r>
              <a:rPr lang="fr-FR" sz="4400" b="1" dirty="0"/>
              <a:t>L'évaluation du socle commun représente 400 points.</a:t>
            </a:r>
            <a:endParaRPr lang="fr-FR" sz="4400" dirty="0"/>
          </a:p>
          <a:p>
            <a:pPr marL="0" indent="0">
              <a:buNone/>
            </a:pPr>
            <a:r>
              <a:rPr lang="fr-FR" sz="4400" dirty="0"/>
              <a:t>          La maîtrise de chacune des huit composantes du socle  </a:t>
            </a:r>
          </a:p>
          <a:p>
            <a:pPr marL="0" indent="0">
              <a:buNone/>
            </a:pPr>
            <a:r>
              <a:rPr lang="fr-FR" sz="4400" dirty="0"/>
              <a:t>          commun est appréciée lors du conseil de classe du 3</a:t>
            </a:r>
            <a:r>
              <a:rPr lang="fr-FR" sz="4400" baseline="30000" dirty="0"/>
              <a:t>e</a:t>
            </a:r>
            <a:endParaRPr lang="fr-FR" sz="4400" dirty="0"/>
          </a:p>
          <a:p>
            <a:pPr marL="0" indent="0">
              <a:buNone/>
            </a:pPr>
            <a:r>
              <a:rPr lang="fr-FR" sz="4400" dirty="0"/>
              <a:t>          trimestre de la classe de 3e :</a:t>
            </a:r>
          </a:p>
          <a:p>
            <a:pPr marL="0" indent="0">
              <a:buNone/>
            </a:pPr>
            <a:r>
              <a:rPr lang="fr-FR" sz="4400" dirty="0"/>
              <a:t>                         Maîtrise insuffisante (10 points)</a:t>
            </a:r>
          </a:p>
          <a:p>
            <a:pPr marL="0" indent="0">
              <a:buNone/>
            </a:pPr>
            <a:r>
              <a:rPr lang="fr-FR" sz="4400" dirty="0"/>
              <a:t>                         Maîtrise fragile (25 points)</a:t>
            </a:r>
          </a:p>
          <a:p>
            <a:pPr marL="0" indent="0">
              <a:buNone/>
            </a:pPr>
            <a:r>
              <a:rPr lang="fr-FR" sz="4400" dirty="0"/>
              <a:t>                         Maîtrise satisfaisante (40 points)</a:t>
            </a:r>
          </a:p>
          <a:p>
            <a:pPr marL="0" indent="0">
              <a:buNone/>
            </a:pPr>
            <a:r>
              <a:rPr lang="fr-FR" sz="4400" dirty="0"/>
              <a:t>                         Très bonne maîtrise (50 points)</a:t>
            </a:r>
          </a:p>
          <a:p>
            <a:pPr marL="0" indent="0">
              <a:buNone/>
            </a:pPr>
            <a:r>
              <a:rPr lang="fr-FR" sz="4400" b="1" dirty="0"/>
              <a:t>Les épreuves de l'examen représentent 300 points.</a:t>
            </a:r>
            <a:endParaRPr lang="fr-FR" sz="4400" dirty="0"/>
          </a:p>
          <a:p>
            <a:pPr>
              <a:buFont typeface="Wingdings" panose="05000000000000000000" pitchFamily="2" charset="2"/>
              <a:buChar char="Ø"/>
            </a:pPr>
            <a:r>
              <a:rPr lang="fr-FR" sz="4400" dirty="0"/>
              <a:t>Les mathématiques, les SVT, la physique-chimie et la technologie sont évaluées sur 100 points</a:t>
            </a:r>
          </a:p>
          <a:p>
            <a:pPr>
              <a:buFont typeface="Wingdings" panose="05000000000000000000" pitchFamily="2" charset="2"/>
              <a:buChar char="Ø"/>
            </a:pPr>
            <a:r>
              <a:rPr lang="fr-FR" sz="4400" dirty="0"/>
              <a:t>Le français, l’histoire-géographie et l’enseignement moral et civique sont évalués sur 100 points</a:t>
            </a:r>
          </a:p>
          <a:p>
            <a:pPr>
              <a:buFont typeface="Wingdings" panose="05000000000000000000" pitchFamily="2" charset="2"/>
              <a:buChar char="Ø"/>
            </a:pPr>
            <a:r>
              <a:rPr lang="fr-FR" sz="4400" dirty="0"/>
              <a:t>L’épreuve orale est évaluée sur 100 points. Cette épreuve qui porte sur un des projets menés par le candidat pendant le cycle 4 dans le cadre des enseignements pratiques interdisciplinaires, ou sur un des parcours éducatifs </a:t>
            </a:r>
          </a:p>
          <a:p>
            <a:pPr>
              <a:buFont typeface="Wingdings" panose="05000000000000000000" pitchFamily="2" charset="2"/>
              <a:buChar char="Ø"/>
            </a:pPr>
            <a:r>
              <a:rPr lang="fr-FR" sz="4400" dirty="0"/>
              <a:t>Des points supplémentaires sont accordés aux candidats ayant suivi un enseignement de complément selon le niveau qu'ils ont acquis à la fin du cycle 4 au regard des objectifs d'apprentissage de cet enseignement :</a:t>
            </a:r>
          </a:p>
          <a:p>
            <a:pPr marL="0" indent="0">
              <a:buNone/>
            </a:pPr>
            <a:r>
              <a:rPr lang="fr-FR" sz="4400" dirty="0"/>
              <a:t>10 points si les objectifs d'apprentissage du cycle sont atteints</a:t>
            </a:r>
          </a:p>
          <a:p>
            <a:pPr marL="0" indent="0">
              <a:buNone/>
            </a:pPr>
            <a:r>
              <a:rPr lang="fr-FR" sz="4400" dirty="0"/>
              <a:t>20 points si les objectifs d'apprentissage du cycle sont dépassés</a:t>
            </a:r>
          </a:p>
          <a:p>
            <a:pPr marL="0" indent="0">
              <a:buNone/>
            </a:pPr>
            <a:r>
              <a:rPr lang="fr-FR" sz="4400" b="1" dirty="0"/>
              <a:t>L’élève est reçu s’il cumule 350 points sur les 700.</a:t>
            </a:r>
            <a:endParaRPr lang="fr-FR" sz="4400" dirty="0"/>
          </a:p>
          <a:p>
            <a:pPr marL="0" indent="0">
              <a:buNone/>
            </a:pPr>
            <a:r>
              <a:rPr lang="fr-FR" sz="4400" dirty="0"/>
              <a:t>Il obtient la mention :</a:t>
            </a:r>
          </a:p>
          <a:p>
            <a:pPr marL="0" indent="0">
              <a:buNone/>
            </a:pPr>
            <a:r>
              <a:rPr lang="fr-FR" sz="4400" dirty="0"/>
              <a:t>	« assez bien » s’il cumule plus de 420 points</a:t>
            </a:r>
          </a:p>
          <a:p>
            <a:pPr marL="0" indent="0">
              <a:buNone/>
            </a:pPr>
            <a:r>
              <a:rPr lang="fr-FR" sz="4400" dirty="0"/>
              <a:t>	« bien » s’il cumule plus de 490 points</a:t>
            </a:r>
          </a:p>
          <a:p>
            <a:pPr marL="0" indent="0">
              <a:buNone/>
            </a:pPr>
            <a:r>
              <a:rPr lang="fr-FR" sz="4400" dirty="0"/>
              <a:t>	« très bien » s’il cumule plus de 560 points</a:t>
            </a:r>
          </a:p>
          <a:p>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0" y="476672"/>
            <a:ext cx="8985176" cy="1143000"/>
          </a:xfrm>
        </p:spPr>
        <p:txBody>
          <a:bodyPr>
            <a:noAutofit/>
          </a:bodyPr>
          <a:lstStyle/>
          <a:p>
            <a:r>
              <a:rPr lang="fr-FR" sz="2800" b="1" dirty="0">
                <a:solidFill>
                  <a:schemeClr val="accent6">
                    <a:lumMod val="75000"/>
                  </a:schemeClr>
                </a:solidFill>
              </a:rPr>
              <a:t>LES 8 COMPOSANTES </a:t>
            </a:r>
            <a:br>
              <a:rPr lang="fr-FR" sz="2800" b="1" dirty="0">
                <a:solidFill>
                  <a:schemeClr val="accent6">
                    <a:lumMod val="75000"/>
                  </a:schemeClr>
                </a:solidFill>
              </a:rPr>
            </a:br>
            <a:r>
              <a:rPr lang="fr-FR" sz="2800" b="1" dirty="0">
                <a:solidFill>
                  <a:schemeClr val="accent6">
                    <a:lumMod val="75000"/>
                  </a:schemeClr>
                </a:solidFill>
              </a:rPr>
              <a:t>DU SOCLE COMMUN </a:t>
            </a:r>
            <a:br>
              <a:rPr lang="fr-FR" sz="2800" b="1" dirty="0">
                <a:solidFill>
                  <a:schemeClr val="accent6">
                    <a:lumMod val="75000"/>
                  </a:schemeClr>
                </a:solidFill>
              </a:rPr>
            </a:br>
            <a:r>
              <a:rPr lang="fr-FR" sz="2800" b="1" dirty="0">
                <a:solidFill>
                  <a:schemeClr val="accent6">
                    <a:lumMod val="75000"/>
                  </a:schemeClr>
                </a:solidFill>
              </a:rPr>
              <a:t>DE CONNAISSANCES, </a:t>
            </a:r>
            <a:br>
              <a:rPr lang="fr-FR" sz="2800" b="1" dirty="0">
                <a:solidFill>
                  <a:schemeClr val="accent6">
                    <a:lumMod val="75000"/>
                  </a:schemeClr>
                </a:solidFill>
              </a:rPr>
            </a:br>
            <a:r>
              <a:rPr lang="fr-FR" sz="2800" b="1" dirty="0">
                <a:solidFill>
                  <a:schemeClr val="accent6">
                    <a:lumMod val="75000"/>
                  </a:schemeClr>
                </a:solidFill>
              </a:rPr>
              <a:t>DE COMPETENCES ET DE CULTURE</a:t>
            </a:r>
          </a:p>
        </p:txBody>
      </p:sp>
      <p:sp>
        <p:nvSpPr>
          <p:cNvPr id="8" name="Espace réservé du contenu 7"/>
          <p:cNvSpPr>
            <a:spLocks noGrp="1"/>
          </p:cNvSpPr>
          <p:nvPr>
            <p:ph idx="1"/>
          </p:nvPr>
        </p:nvSpPr>
        <p:spPr>
          <a:xfrm>
            <a:off x="467544" y="2276872"/>
            <a:ext cx="8229600" cy="3672408"/>
          </a:xfrm>
        </p:spPr>
        <p:txBody>
          <a:bodyPr>
            <a:normAutofit fontScale="70000" lnSpcReduction="20000"/>
          </a:bodyPr>
          <a:lstStyle/>
          <a:p>
            <a:pPr>
              <a:buFont typeface="Wingdings" panose="05000000000000000000" pitchFamily="2" charset="2"/>
              <a:buChar char="v"/>
            </a:pPr>
            <a:r>
              <a:rPr lang="fr-FR" b="1" dirty="0"/>
              <a:t>Comprendre, s'exprimer en utilisant la langue française à l'écrit et à l'oral </a:t>
            </a:r>
            <a:endParaRPr lang="fr-FR" dirty="0"/>
          </a:p>
          <a:p>
            <a:pPr>
              <a:buFont typeface="Wingdings" panose="05000000000000000000" pitchFamily="2" charset="2"/>
              <a:buChar char="v"/>
            </a:pPr>
            <a:r>
              <a:rPr lang="fr-FR" b="1" dirty="0">
                <a:solidFill>
                  <a:schemeClr val="tx2">
                    <a:lumMod val="75000"/>
                  </a:schemeClr>
                </a:solidFill>
              </a:rPr>
              <a:t>Comprendre, s'exprimer en utilisant une langue étrangère</a:t>
            </a:r>
          </a:p>
          <a:p>
            <a:pPr>
              <a:buFont typeface="Wingdings" panose="05000000000000000000" pitchFamily="2" charset="2"/>
              <a:buChar char="v"/>
            </a:pPr>
            <a:r>
              <a:rPr lang="fr-FR" b="1" dirty="0"/>
              <a:t>Comprendre, s'exprimer en utilisant les langages mathématiques, scientifiques et informatiques </a:t>
            </a:r>
            <a:endParaRPr lang="fr-FR" dirty="0"/>
          </a:p>
          <a:p>
            <a:pPr>
              <a:buFont typeface="Wingdings" panose="05000000000000000000" pitchFamily="2" charset="2"/>
              <a:buChar char="v"/>
            </a:pPr>
            <a:r>
              <a:rPr lang="fr-FR" b="1" dirty="0">
                <a:solidFill>
                  <a:schemeClr val="tx2">
                    <a:lumMod val="75000"/>
                  </a:schemeClr>
                </a:solidFill>
              </a:rPr>
              <a:t>Comprendre, s'exprimer en utilisant les langages des arts et du corps</a:t>
            </a:r>
            <a:endParaRPr lang="fr-FR" dirty="0">
              <a:solidFill>
                <a:schemeClr val="tx2">
                  <a:lumMod val="75000"/>
                </a:schemeClr>
              </a:solidFill>
            </a:endParaRPr>
          </a:p>
          <a:p>
            <a:pPr>
              <a:buFont typeface="Wingdings" panose="05000000000000000000" pitchFamily="2" charset="2"/>
              <a:buChar char="v"/>
            </a:pPr>
            <a:r>
              <a:rPr lang="fr-FR" b="1" dirty="0"/>
              <a:t>Les méthodes et outils pour apprendre </a:t>
            </a:r>
            <a:endParaRPr lang="fr-FR" dirty="0"/>
          </a:p>
          <a:p>
            <a:pPr>
              <a:buFont typeface="Wingdings" panose="05000000000000000000" pitchFamily="2" charset="2"/>
              <a:buChar char="v"/>
            </a:pPr>
            <a:r>
              <a:rPr lang="fr-FR" b="1" dirty="0">
                <a:solidFill>
                  <a:schemeClr val="tx2">
                    <a:lumMod val="75000"/>
                  </a:schemeClr>
                </a:solidFill>
              </a:rPr>
              <a:t>La formation de la personne et du citoyen </a:t>
            </a:r>
            <a:endParaRPr lang="fr-FR" dirty="0">
              <a:solidFill>
                <a:schemeClr val="tx2">
                  <a:lumMod val="75000"/>
                </a:schemeClr>
              </a:solidFill>
            </a:endParaRPr>
          </a:p>
          <a:p>
            <a:pPr>
              <a:buFont typeface="Wingdings" panose="05000000000000000000" pitchFamily="2" charset="2"/>
              <a:buChar char="v"/>
            </a:pPr>
            <a:r>
              <a:rPr lang="fr-FR" b="1" dirty="0"/>
              <a:t>Les systèmes naturels et les systèmes techniques </a:t>
            </a:r>
            <a:endParaRPr lang="fr-FR" dirty="0"/>
          </a:p>
          <a:p>
            <a:pPr>
              <a:buFont typeface="Wingdings" panose="05000000000000000000" pitchFamily="2" charset="2"/>
              <a:buChar char="v"/>
            </a:pPr>
            <a:r>
              <a:rPr lang="fr-FR" b="1" dirty="0">
                <a:solidFill>
                  <a:schemeClr val="tx2">
                    <a:lumMod val="75000"/>
                  </a:schemeClr>
                </a:solidFill>
              </a:rPr>
              <a:t>Les représentations du monde et l'activité humaine</a:t>
            </a:r>
            <a:endParaRPr lang="fr-FR" dirty="0">
              <a:solidFill>
                <a:schemeClr val="tx2">
                  <a:lumMod val="75000"/>
                </a:schemeClr>
              </a:solidFill>
            </a:endParaRP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accent6">
                    <a:lumMod val="75000"/>
                  </a:schemeClr>
                </a:solidFill>
              </a:rPr>
              <a:t>Les parcours éducatifs pouvant faire </a:t>
            </a:r>
            <a:br>
              <a:rPr lang="fr-FR" sz="2800" b="1" dirty="0">
                <a:solidFill>
                  <a:schemeClr val="accent6">
                    <a:lumMod val="75000"/>
                  </a:schemeClr>
                </a:solidFill>
              </a:rPr>
            </a:br>
            <a:r>
              <a:rPr lang="fr-FR" sz="2800" b="1" dirty="0">
                <a:solidFill>
                  <a:schemeClr val="accent6">
                    <a:lumMod val="75000"/>
                  </a:schemeClr>
                </a:solidFill>
              </a:rPr>
              <a:t>l’objet de l’épreuve orale</a:t>
            </a:r>
          </a:p>
        </p:txBody>
      </p:sp>
      <p:sp>
        <p:nvSpPr>
          <p:cNvPr id="3" name="Espace réservé du contenu 2"/>
          <p:cNvSpPr>
            <a:spLocks noGrp="1"/>
          </p:cNvSpPr>
          <p:nvPr>
            <p:ph idx="1"/>
          </p:nvPr>
        </p:nvSpPr>
        <p:spPr/>
        <p:txBody>
          <a:bodyPr>
            <a:normAutofit fontScale="40000" lnSpcReduction="20000"/>
          </a:bodyPr>
          <a:lstStyle/>
          <a:p>
            <a:pPr marL="0" indent="0">
              <a:buNone/>
            </a:pPr>
            <a:endParaRPr lang="fr-FR" b="1" dirty="0"/>
          </a:p>
          <a:p>
            <a:r>
              <a:rPr lang="fr-FR" b="1" dirty="0"/>
              <a:t>Le </a:t>
            </a:r>
            <a:r>
              <a:rPr lang="fr-FR" b="1" dirty="0">
                <a:solidFill>
                  <a:schemeClr val="accent6">
                    <a:lumMod val="75000"/>
                  </a:schemeClr>
                </a:solidFill>
              </a:rPr>
              <a:t>parcours d'éducation artistique et culturelle </a:t>
            </a:r>
            <a:r>
              <a:rPr lang="fr-FR" b="1" dirty="0"/>
              <a:t>est l'ensemble des connaissances acquises par l'élève, des pratiques expérimentées et des rencontres faites dans les domaines des arts et du patrimoine, que ce soit dans le cadre des enseignements, de projets spécifiques, d'actions éducatives, dans une complémentarité entre les temps scolaire, périscolaire et extrascolaire.</a:t>
            </a:r>
          </a:p>
          <a:p>
            <a:pPr marL="0" indent="0">
              <a:buNone/>
            </a:pPr>
            <a:endParaRPr lang="fr-FR" b="1" dirty="0"/>
          </a:p>
          <a:p>
            <a:r>
              <a:rPr lang="fr-FR" b="1" dirty="0"/>
              <a:t>Le </a:t>
            </a:r>
            <a:r>
              <a:rPr lang="fr-FR" b="1" dirty="0">
                <a:solidFill>
                  <a:schemeClr val="accent6">
                    <a:lumMod val="75000"/>
                  </a:schemeClr>
                </a:solidFill>
              </a:rPr>
              <a:t>parcours Avenir </a:t>
            </a:r>
            <a:r>
              <a:rPr lang="fr-FR" b="1" dirty="0"/>
              <a:t>doit permettre à chaque élève de la classe de 6e à la classe de Terminale de</a:t>
            </a:r>
          </a:p>
          <a:p>
            <a:pPr>
              <a:buNone/>
            </a:pPr>
            <a:r>
              <a:rPr lang="fr-FR" b="1" dirty="0"/>
              <a:t>	comprendre le monde économique et professionnel ainsi que la diversité des métiers et des formations, de développer son sens de l'engagement et de l'initiative, d’élaborer son projet d'orientation scolaire et professionnelle.</a:t>
            </a:r>
          </a:p>
          <a:p>
            <a:pPr>
              <a:buNone/>
            </a:pPr>
            <a:endParaRPr lang="fr-FR" b="1" dirty="0"/>
          </a:p>
          <a:p>
            <a:r>
              <a:rPr lang="fr-FR" b="1" dirty="0"/>
              <a:t>Le </a:t>
            </a:r>
            <a:r>
              <a:rPr lang="fr-FR" b="1" dirty="0">
                <a:solidFill>
                  <a:schemeClr val="accent6">
                    <a:lumMod val="75000"/>
                  </a:schemeClr>
                </a:solidFill>
              </a:rPr>
              <a:t>parcours citoyen </a:t>
            </a:r>
            <a:r>
              <a:rPr lang="fr-FR" b="1" dirty="0"/>
              <a:t>par ses objectifs, ses contenus et ses méthodes, engage tous les enseignements dispensés de l'école au lycée, en particulier l'enseignement moral et civique et l'éducation aux médias et à l'information qui constituent des fils directeurs, et tous les professionnels de l'éducation. Il participe, s'agissant de la scolarité obligatoire, du socle commun de connaissances, de compétences et de culture, notamment du domaine « La formation de la personne et du citoyen ».</a:t>
            </a:r>
          </a:p>
          <a:p>
            <a:endParaRPr lang="fr-FR" dirty="0"/>
          </a:p>
          <a:p>
            <a:pPr algn="just">
              <a:buNone/>
            </a:pPr>
            <a:r>
              <a:rPr lang="fr-FR" dirty="0"/>
              <a:t>	</a:t>
            </a:r>
            <a:r>
              <a:rPr lang="fr-FR" i="1" dirty="0"/>
              <a:t>Ces parcours sont des moments concertés et </a:t>
            </a:r>
            <a:r>
              <a:rPr lang="fr-FR" i="1" dirty="0" err="1"/>
              <a:t>co</a:t>
            </a:r>
            <a:r>
              <a:rPr lang="fr-FR" i="1" dirty="0"/>
              <a:t>-construits par les équipes pédagogiques du cycle autour des axes définis par les textes, c'est à dire une suite de travaux (exercices, leçons, projets, etc.) organisés dans les cours disciplinaires en concertation. Ils ne correspondent à aucune heure dédiée et s'intègrent dans les horaires disciplinaires. </a:t>
            </a:r>
          </a:p>
          <a:p>
            <a:pPr>
              <a:buNone/>
            </a:pPr>
            <a:r>
              <a:rPr lang="fr-FR"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accent6">
                    <a:lumMod val="75000"/>
                  </a:schemeClr>
                </a:solidFill>
              </a:rPr>
              <a:t>L’épreuve orale</a:t>
            </a:r>
          </a:p>
        </p:txBody>
      </p:sp>
      <p:sp>
        <p:nvSpPr>
          <p:cNvPr id="3" name="Espace réservé du contenu 2"/>
          <p:cNvSpPr>
            <a:spLocks noGrp="1"/>
          </p:cNvSpPr>
          <p:nvPr>
            <p:ph idx="1"/>
          </p:nvPr>
        </p:nvSpPr>
        <p:spPr/>
        <p:txBody>
          <a:bodyPr>
            <a:normAutofit fontScale="62500" lnSpcReduction="20000"/>
          </a:bodyPr>
          <a:lstStyle/>
          <a:p>
            <a:pPr algn="just">
              <a:buNone/>
            </a:pPr>
            <a:r>
              <a:rPr lang="fr-FR" dirty="0"/>
              <a:t>	L’épreuve correspond en </a:t>
            </a:r>
            <a:r>
              <a:rPr lang="fr-FR" b="1" dirty="0"/>
              <a:t>un oral de 15 minutes portant sur un projet mené lors du parcours au collège</a:t>
            </a:r>
            <a:r>
              <a:rPr lang="fr-FR" dirty="0"/>
              <a:t>. Ce projet peut avoir été travaillé lors des EPI, mis en place dans le cadre de la réforme du Collège. Mais il peut s'agir aussi d'un projet réalisé dans le cadre des différents parcours éducatifs. </a:t>
            </a:r>
          </a:p>
          <a:p>
            <a:endParaRPr lang="fr-FR" dirty="0"/>
          </a:p>
          <a:p>
            <a:pPr algn="just">
              <a:buNone/>
            </a:pPr>
            <a:r>
              <a:rPr lang="fr-FR" dirty="0"/>
              <a:t>	Le jury est composé d'au moins deux professeurs, qui évalueront la capacité de l’élève à expliquer son projet et ce qu’il en a retenu. </a:t>
            </a:r>
            <a:r>
              <a:rPr lang="fr-FR" b="1" dirty="0"/>
              <a:t>Il n'est pas obligatoire de faire cette présentation en solo : les groupes composés de trois personnes maximum peuvent intervenir ensemble,</a:t>
            </a:r>
            <a:r>
              <a:rPr lang="fr-FR" dirty="0"/>
              <a:t> mais la note reste individuelle. Là encore, l’épreuve se déroule en deux temps : le candidat présente pendant 5 minutes son projet, puis il répond aux questions des examinateurs les 10 minutes restantes. </a:t>
            </a:r>
          </a:p>
          <a:p>
            <a:pPr algn="just">
              <a:buNone/>
            </a:pPr>
            <a:r>
              <a:rPr lang="fr-FR" b="1" dirty="0"/>
              <a:t>	L’épreuve est notée sur 100 points</a:t>
            </a:r>
            <a:r>
              <a:rPr lang="fr-FR" dirty="0"/>
              <a:t> : 50 pour l’expression orale et 50 pour la maîtrise du sujet présenté.</a:t>
            </a:r>
          </a:p>
          <a:p>
            <a:endParaRPr lang="fr-FR"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e45982624f88f319de9bcb78368f76dbd62f33"/>
  <p:tag name="ISPRING_PRESENTATION_TITLE" val="Le Diplôme National du Brevet en 2017"/>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173</Words>
  <Application>Microsoft Office PowerPoint</Application>
  <PresentationFormat>Affichage à l'écran (4:3)</PresentationFormat>
  <Paragraphs>67</Paragraphs>
  <Slides>5</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Wingdings</vt:lpstr>
      <vt:lpstr>Thème Office</vt:lpstr>
      <vt:lpstr>Le Diplôme National du Brevet en 2017</vt:lpstr>
      <vt:lpstr>CE QUI CHANGE</vt:lpstr>
      <vt:lpstr>LES 8 COMPOSANTES  DU SOCLE COMMUN  DE CONNAISSANCES,  DE COMPETENCES ET DE CULTURE</vt:lpstr>
      <vt:lpstr>Les parcours éducatifs pouvant faire  l’objet de l’épreuve orale</vt:lpstr>
      <vt:lpstr>L’épreuve orale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Diplôme National du Brevet en 2017</dc:title>
  <dc:creator>principal</dc:creator>
  <cp:lastModifiedBy>Jérôme Souesme</cp:lastModifiedBy>
  <cp:revision>16</cp:revision>
  <dcterms:created xsi:type="dcterms:W3CDTF">2016-09-15T07:18:46Z</dcterms:created>
  <dcterms:modified xsi:type="dcterms:W3CDTF">2016-09-20T17:29:56Z</dcterms:modified>
</cp:coreProperties>
</file>