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media/image5.jpg" ContentType="image/jpe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media/image21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8" r:id="rId2"/>
  </p:sldMasterIdLst>
  <p:notesMasterIdLst>
    <p:notesMasterId r:id="rId18"/>
  </p:notesMasterIdLst>
  <p:sldIdLst>
    <p:sldId id="298" r:id="rId3"/>
    <p:sldId id="299" r:id="rId4"/>
    <p:sldId id="363" r:id="rId5"/>
    <p:sldId id="362" r:id="rId6"/>
    <p:sldId id="267" r:id="rId7"/>
    <p:sldId id="269" r:id="rId8"/>
    <p:sldId id="270" r:id="rId9"/>
    <p:sldId id="271" r:id="rId10"/>
    <p:sldId id="276" r:id="rId11"/>
    <p:sldId id="361" r:id="rId12"/>
    <p:sldId id="345" r:id="rId13"/>
    <p:sldId id="307" r:id="rId14"/>
    <p:sldId id="309" r:id="rId15"/>
    <p:sldId id="310" r:id="rId16"/>
    <p:sldId id="358" r:id="rId17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de-riedmatten" initials="s" lastIdx="2" clrIdx="0">
    <p:extLst>
      <p:ext uri="{19B8F6BF-5375-455C-9EA6-DF929625EA0E}">
        <p15:presenceInfo xmlns:p15="http://schemas.microsoft.com/office/powerpoint/2012/main" userId="sde-riedmatt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77920" autoAdjust="0"/>
  </p:normalViewPr>
  <p:slideViewPr>
    <p:cSldViewPr>
      <p:cViewPr varScale="1">
        <p:scale>
          <a:sx n="99" d="100"/>
          <a:sy n="99" d="100"/>
        </p:scale>
        <p:origin x="1950" y="72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2976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63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836" y="1"/>
            <a:ext cx="2945659" cy="49863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92676F-B488-45A6-92BE-202CE2CE1962}" type="datetimeFigureOut">
              <a:rPr lang="fr-FR" smtClean="0"/>
              <a:t>19/03/2024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77197"/>
            <a:ext cx="5438140" cy="39086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010"/>
            <a:ext cx="2945659" cy="49862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836" y="9428010"/>
            <a:ext cx="2945659" cy="49862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1814AF-4AF9-4A00-A76E-1CE41FA298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6882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fr.wikipedia.org/wiki/%C3%89tablissement_d%27h%C3%A9bergement_pour_personnes_%C3%A2g%C3%A9es_d%C3%A9pendantes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fr.wikipedia.org/wiki/Maison_de_retraite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1814AF-4AF9-4A00-A76E-1CE41FA2988D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01052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>
                <a:effectLst/>
              </a:rPr>
              <a:t> 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1814AF-4AF9-4A00-A76E-1CE41FA2988D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15843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1814AF-4AF9-4A00-A76E-1CE41FA2988D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4521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La MCAD est ouverte au </a:t>
            </a:r>
            <a:r>
              <a:rPr lang="fr-FR" dirty="0" smtClean="0"/>
              <a:t>titulaire </a:t>
            </a:r>
            <a:r>
              <a:rPr lang="fr-FR" dirty="0" smtClean="0"/>
              <a:t>du</a:t>
            </a:r>
            <a:r>
              <a:rPr lang="fr-FR" baseline="0" dirty="0" smtClean="0"/>
              <a:t> BEP ASSP , depuis 2021 attention à l’attestation de réussite qui n’est pas certificative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1814AF-4AF9-4A00-A76E-1CE41FA2988D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13842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On retrouve la réalisation de repas, le domicile, l’accompagnement</a:t>
            </a:r>
            <a:r>
              <a:rPr lang="fr-FR" baseline="0" dirty="0" smtClean="0"/>
              <a:t> de l’enfant à partir de 6 ans, les personnes en situation de H, les familles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1814AF-4AF9-4A00-A76E-1CE41FA2988D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94100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1814AF-4AF9-4A00-A76E-1CE41FA2988D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6400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1814AF-4AF9-4A00-A76E-1CE41FA2988D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37600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1814AF-4AF9-4A00-A76E-1CE41FA2988D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47491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aseline="0" dirty="0" smtClean="0"/>
              <a:t>Les </a:t>
            </a:r>
            <a:r>
              <a:rPr lang="fr-FR" baseline="0" dirty="0"/>
              <a:t>objectifs généraux sont de revaloriser les formations de la santé, d’augmenter l’emploi, de revaloriser  les métiers, de répondre aux besoins liés à la démographie vieillissante.  </a:t>
            </a:r>
          </a:p>
          <a:p>
            <a:r>
              <a:rPr lang="fr-FR" baseline="0" dirty="0"/>
              <a:t>Les formations du secteur sanitaire s’appuient ainsi sur un socle commun de connaissances et de compétences. </a:t>
            </a:r>
            <a:endParaRPr lang="fr-FR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Porter un retour positif sur la vieillissement et la notion de prévention à 60 ans, une grande partie de la population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EF97E2-72F9-4621-998B-039AB6E85AB1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29842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Projets d’ouverture de MCAD sur le 86 et 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1814AF-4AF9-4A00-A76E-1CE41FA2988D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26904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Personne </a:t>
            </a:r>
            <a:r>
              <a:rPr lang="fr-FR" dirty="0" err="1" smtClean="0"/>
              <a:t>ägée</a:t>
            </a:r>
            <a:r>
              <a:rPr lang="fr-FR" dirty="0" smtClean="0"/>
              <a:t> autonome ou en perte d’autonomie</a:t>
            </a:r>
          </a:p>
          <a:p>
            <a:r>
              <a:rPr lang="fr-FR" dirty="0" smtClean="0"/>
              <a:t>Nouveau métier-</a:t>
            </a:r>
            <a:r>
              <a:rPr lang="fr-FR" baseline="0" dirty="0" smtClean="0"/>
              <a:t> </a:t>
            </a:r>
            <a:r>
              <a:rPr lang="fr-FR" dirty="0" smtClean="0"/>
              <a:t>Premier niveau de qualification, Rôle majeur souligné par les professionnels du secteur</a:t>
            </a:r>
            <a:r>
              <a:rPr lang="fr-FR" baseline="0" dirty="0" smtClean="0"/>
              <a:t> pour mettre en valeur l’accompagnement au bien vieillir. </a:t>
            </a:r>
          </a:p>
          <a:p>
            <a:r>
              <a:rPr lang="fr-FR" baseline="0" dirty="0" smtClean="0"/>
              <a:t>C’est un professionnel non soignant MAIS rôle majeur identifié dans la prévention à la perte d’autonomie et dans la prévention de la </a:t>
            </a:r>
            <a:r>
              <a:rPr lang="fr-FR" baseline="0" dirty="0" err="1" smtClean="0"/>
              <a:t>sarcopénie</a:t>
            </a:r>
            <a:r>
              <a:rPr lang="fr-FR" baseline="0" dirty="0" smtClean="0"/>
              <a:t>, diminution de la masse musculaire.</a:t>
            </a:r>
          </a:p>
          <a:p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1814AF-4AF9-4A00-A76E-1CE41FA2988D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98020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1814AF-4AF9-4A00-A76E-1CE41FA2988D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66034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1814AF-4AF9-4A00-A76E-1CE41FA2988D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46934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Des compétences transversales et des compétences professionnelles</a:t>
            </a:r>
            <a:r>
              <a:rPr lang="fr-FR" baseline="0" dirty="0" smtClean="0"/>
              <a:t> à travailler au sein du pôle 1 et 2</a:t>
            </a:r>
          </a:p>
          <a:p>
            <a:r>
              <a:rPr lang="fr-FR" baseline="0" dirty="0" smtClean="0"/>
              <a:t>Une partie du pôle 1 est évalué en PFMP, l’autre en centre de formation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1814AF-4AF9-4A00-A76E-1CE41FA2988D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52135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Possibilité de faire ses PFMP dans une même structure mais</a:t>
            </a:r>
            <a:r>
              <a:rPr lang="fr-FR" baseline="0" dirty="0" smtClean="0"/>
              <a:t> varier les services et les tuteurs. Pas de milieu hospitalier, ni de stage auprès des personnes en situation de handicap </a:t>
            </a:r>
          </a:p>
          <a:p>
            <a:r>
              <a:rPr lang="fr-FR" dirty="0" smtClean="0"/>
              <a:t>Le référentiel n’impose pas de vaccination mais adaptation en fonction des structures </a:t>
            </a:r>
          </a:p>
          <a:p>
            <a:r>
              <a:rPr lang="fr-FR" dirty="0" smtClean="0"/>
              <a:t>L’équipe pédagogique</a:t>
            </a:r>
            <a:r>
              <a:rPr lang="fr-FR" baseline="0" dirty="0" smtClean="0"/>
              <a:t> veille à assurer la diversité  des situations professionnelles en lien avec le référentiel et le développement des compétences</a:t>
            </a:r>
          </a:p>
          <a:p>
            <a:r>
              <a:rPr lang="fr-FR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Établissement d'hébergement pour personnes âgées dépendantes"/>
              </a:rPr>
              <a:t>Établissement d'hébergement pour personnes âgées dépendantes</a:t>
            </a:r>
            <a:r>
              <a:rPr lang="fr-FR" dirty="0" smtClean="0">
                <a:effectLst/>
              </a:rPr>
              <a:t> (EHPAD)</a:t>
            </a:r>
            <a:r>
              <a:rPr lang="fr-FR" baseline="0" dirty="0" smtClean="0">
                <a:effectLst/>
              </a:rPr>
              <a:t> </a:t>
            </a:r>
            <a:r>
              <a:rPr lang="fr-FR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Maison de retraite"/>
              </a:rPr>
              <a:t>Foyers-logements</a:t>
            </a:r>
            <a:r>
              <a:rPr lang="fr-FR" dirty="0" smtClean="0">
                <a:effectLst/>
              </a:rPr>
              <a:t>, résidences autonomie, </a:t>
            </a:r>
            <a:r>
              <a:rPr lang="fr-FR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Maison de retraite"/>
              </a:rPr>
              <a:t>maisons de retraite</a:t>
            </a:r>
            <a:r>
              <a:rPr lang="fr-FR" dirty="0" smtClean="0">
                <a:effectLst/>
              </a:rPr>
              <a:t> pour personnes non dépendantes (EHPA)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1814AF-4AF9-4A00-A76E-1CE41FA2988D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4893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EBB8E-BAF2-4E45-B894-E1E37817128C}" type="datetime1">
              <a:rPr lang="fr-FR" smtClean="0"/>
              <a:t>19/03/2024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27FD8-406D-476B-89C0-7989EEE884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8779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ECC54-A35F-4264-982E-9C03976A6A2F}" type="datetime1">
              <a:rPr lang="fr-FR" smtClean="0"/>
              <a:t>19/03/2024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27FD8-406D-476B-89C0-7989EEE884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86544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5E124-3B39-46DC-95AF-6474D5CC9F68}" type="datetime1">
              <a:rPr lang="fr-FR" smtClean="0"/>
              <a:t>19/03/2024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27FD8-406D-476B-89C0-7989EEE884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62971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40BB7-0DF7-4003-86FE-C35308245BEE}" type="datetime1">
              <a:rPr lang="fr-FR" smtClean="0"/>
              <a:t>19/03/2024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27FD8-406D-476B-89C0-7989EEE884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0668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977A6-8C35-4C47-9444-5F3AD108F57F}" type="datetime1">
              <a:rPr lang="fr-FR" smtClean="0"/>
              <a:t>19/03/2024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27FD8-406D-476B-89C0-7989EEE884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33862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0528C-818D-4742-BDD4-C7F6FAA12BC7}" type="datetime1">
              <a:rPr lang="fr-FR" smtClean="0"/>
              <a:t>19/03/2024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27FD8-406D-476B-89C0-7989EEE884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45269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1D305-7DD1-4A62-82DF-CAC07282D78E}" type="datetime1">
              <a:rPr lang="fr-FR" smtClean="0"/>
              <a:t>19/03/2024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27FD8-406D-476B-89C0-7989EEE884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8224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60617" y="6380226"/>
            <a:ext cx="8424386" cy="0"/>
          </a:xfrm>
          <a:custGeom>
            <a:avLst/>
            <a:gdLst/>
            <a:ahLst/>
            <a:cxnLst/>
            <a:rect l="l" t="t" r="r" b="b"/>
            <a:pathLst>
              <a:path w="11232515">
                <a:moveTo>
                  <a:pt x="0" y="0"/>
                </a:moveTo>
                <a:lnTo>
                  <a:pt x="11232007" y="0"/>
                </a:lnTo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8422" y="239269"/>
            <a:ext cx="593217" cy="490727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9790" y="212305"/>
            <a:ext cx="445088" cy="52017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921003" y="1952234"/>
            <a:ext cx="5301995" cy="2908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Formation rénovation bac pro ASSP - Avril 2022 -  GRD - académie de Lyon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AB39C-6EB6-4EAC-8315-DA06C93EE2CD}" type="datetime1">
              <a:rPr lang="en-US" smtClean="0"/>
              <a:pPr/>
              <a:t>3/19/2024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5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8575"/>
            <a:fld id="{81D60167-4931-47E6-BA6A-407CBD079E47}" type="slidenum">
              <a:rPr lang="fr-FR" spc="-4" smtClean="0"/>
              <a:pPr marL="28575"/>
              <a:t>‹N°›</a:t>
            </a:fld>
            <a:endParaRPr lang="fr-FR" spc="-4" dirty="0"/>
          </a:p>
        </p:txBody>
      </p:sp>
    </p:spTree>
    <p:extLst>
      <p:ext uri="{BB962C8B-B14F-4D97-AF65-F5344CB8AC3E}">
        <p14:creationId xmlns:p14="http://schemas.microsoft.com/office/powerpoint/2010/main" val="5447466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763" b="1" i="0">
                <a:solidFill>
                  <a:srgbClr val="00517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Formation rénovation bac pro ASSP - Avril 2022 -  GRD - académie de Lyon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854513-7686-4B02-B890-9757249EE80F}" type="datetime1">
              <a:rPr lang="en-US" smtClean="0"/>
              <a:pPr/>
              <a:t>3/19/2024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5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8575"/>
            <a:fld id="{81D60167-4931-47E6-BA6A-407CBD079E47}" type="slidenum">
              <a:rPr lang="fr-FR" spc="-4" smtClean="0"/>
              <a:pPr marL="28575"/>
              <a:t>‹N°›</a:t>
            </a:fld>
            <a:endParaRPr lang="fr-FR" spc="-4" dirty="0"/>
          </a:p>
        </p:txBody>
      </p:sp>
    </p:spTree>
    <p:extLst>
      <p:ext uri="{BB962C8B-B14F-4D97-AF65-F5344CB8AC3E}">
        <p14:creationId xmlns:p14="http://schemas.microsoft.com/office/powerpoint/2010/main" val="31856468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60617" y="6380226"/>
            <a:ext cx="8424386" cy="0"/>
          </a:xfrm>
          <a:custGeom>
            <a:avLst/>
            <a:gdLst/>
            <a:ahLst/>
            <a:cxnLst/>
            <a:rect l="l" t="t" r="r" b="b"/>
            <a:pathLst>
              <a:path w="11232515">
                <a:moveTo>
                  <a:pt x="0" y="0"/>
                </a:moveTo>
                <a:lnTo>
                  <a:pt x="11232007" y="0"/>
                </a:lnTo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8422" y="239269"/>
            <a:ext cx="593217" cy="490727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9790" y="212305"/>
            <a:ext cx="445088" cy="52017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Formation rénovation bac pro ASSP - Avril 2022 -  GRD - académie de Lyon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27EF26-4AD9-49E4-949A-188CD07A348D}" type="datetime1">
              <a:rPr lang="en-US" smtClean="0"/>
              <a:pPr/>
              <a:t>3/19/2024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5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8575"/>
            <a:fld id="{81D60167-4931-47E6-BA6A-407CBD079E47}" type="slidenum">
              <a:rPr lang="fr-FR" spc="-4" smtClean="0"/>
              <a:pPr marL="28575"/>
              <a:t>‹N°›</a:t>
            </a:fld>
            <a:endParaRPr lang="fr-FR" spc="-4" dirty="0"/>
          </a:p>
        </p:txBody>
      </p:sp>
    </p:spTree>
    <p:extLst>
      <p:ext uri="{BB962C8B-B14F-4D97-AF65-F5344CB8AC3E}">
        <p14:creationId xmlns:p14="http://schemas.microsoft.com/office/powerpoint/2010/main" val="147553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3/19/2024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64563" y="0"/>
            <a:ext cx="6475476" cy="685201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3/19/2024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3/19/2024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EBE11-1C3B-4628-8532-ABA630CC133B}" type="datetime1">
              <a:rPr lang="fr-FR" smtClean="0"/>
              <a:t>19/03/2024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27FD8-406D-476B-89C0-7989EEE884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837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0B947-000D-4FB5-B374-35323A8C4A50}" type="datetime1">
              <a:rPr lang="fr-FR" smtClean="0"/>
              <a:t>19/03/2024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27FD8-406D-476B-89C0-7989EEE884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6680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00E08-AF4A-47CC-A0E3-5C05C34C1511}" type="datetime1">
              <a:rPr lang="fr-FR" smtClean="0"/>
              <a:t>19/03/2024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27FD8-406D-476B-89C0-7989EEE884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2911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56B9F-644B-4E14-936E-A80765113C48}" type="datetime1">
              <a:rPr lang="fr-FR" smtClean="0"/>
              <a:t>19/03/2024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27FD8-406D-476B-89C0-7989EEE884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8600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94917" y="4698"/>
            <a:ext cx="6154165" cy="4368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08863" y="1723771"/>
            <a:ext cx="7726273" cy="441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9CF82-9351-4154-820D-9F7392F82187}" type="datetime1">
              <a:rPr lang="fr-FR" smtClean="0"/>
              <a:t>19/03/2024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27FD8-406D-476B-89C0-7989EEE884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378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hyperlink" Target="FICHE_DE_POSTE_CAP_2AGA_VF.pd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fr.wikipedia.org/wiki/%C3%89tablissement_d%27h%C3%A9bergement_pour_personnes_%C3%A2g%C3%A9es_d%C3%A9pendantes" TargetMode="External"/><Relationship Id="rId4" Type="http://schemas.openxmlformats.org/officeDocument/2006/relationships/hyperlink" Target="https://fr.wikipedia.org/wiki/Maison_de_retrait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93" y="1810482"/>
            <a:ext cx="9144793" cy="5145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Espace réservé du texte 5"/>
          <p:cNvSpPr txBox="1">
            <a:spLocks/>
          </p:cNvSpPr>
          <p:nvPr/>
        </p:nvSpPr>
        <p:spPr bwMode="gray">
          <a:xfrm>
            <a:off x="361688" y="1842720"/>
            <a:ext cx="8424000" cy="2077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3250" b="1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itchFamily="34" charset="0"/>
              <a:buNone/>
              <a:defRPr sz="18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8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8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4000" b="1" i="0" u="none" strike="noStrike" kern="1200" cap="all" spc="0" normalizeH="0" baseline="0" noProof="0" dirty="0" smtClean="0">
              <a:ln>
                <a:noFill/>
              </a:ln>
              <a:effectLst/>
              <a:uLnTx/>
              <a:uFillTx/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2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POUR UNE MEILLEURE ORIENTATION VERS LE </a:t>
            </a:r>
            <a:endParaRPr kumimoji="0" lang="fr-FR" sz="2000" b="1" i="0" u="none" strike="noStrike" kern="1200" cap="all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05" algn="ctr">
              <a:lnSpc>
                <a:spcPct val="100000"/>
              </a:lnSpc>
              <a:spcBef>
                <a:spcPts val="95"/>
              </a:spcBef>
            </a:pPr>
            <a:endParaRPr lang="fr-FR" sz="2400" spc="-5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marL="1905" algn="ctr">
              <a:lnSpc>
                <a:spcPct val="100000"/>
              </a:lnSpc>
              <a:spcBef>
                <a:spcPts val="95"/>
              </a:spcBef>
            </a:pPr>
            <a:r>
              <a:rPr lang="fr-FR" sz="2400" spc="-5" dirty="0" smtClean="0">
                <a:solidFill>
                  <a:schemeClr val="bg1"/>
                </a:solidFill>
                <a:latin typeface="Arial"/>
                <a:cs typeface="Arial"/>
              </a:rPr>
              <a:t>CAP</a:t>
            </a:r>
            <a:r>
              <a:rPr lang="fr-FR" sz="2400" spc="-16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fr-FR" sz="2400" spc="-5" dirty="0">
                <a:solidFill>
                  <a:schemeClr val="bg1"/>
                </a:solidFill>
                <a:latin typeface="Arial"/>
                <a:cs typeface="Arial"/>
              </a:rPr>
              <a:t>Agent</a:t>
            </a:r>
            <a:r>
              <a:rPr lang="fr-FR" sz="2400" spc="-8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fr-FR" sz="2400" spc="-5" dirty="0">
                <a:solidFill>
                  <a:schemeClr val="bg1"/>
                </a:solidFill>
                <a:latin typeface="Arial"/>
                <a:cs typeface="Arial"/>
              </a:rPr>
              <a:t>Accompagnant</a:t>
            </a:r>
            <a:r>
              <a:rPr lang="fr-FR" sz="2400" spc="6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fr-FR" sz="2400" spc="-5" dirty="0">
                <a:solidFill>
                  <a:schemeClr val="bg1"/>
                </a:solidFill>
                <a:latin typeface="Arial"/>
                <a:cs typeface="Arial"/>
              </a:rPr>
              <a:t>au</a:t>
            </a:r>
            <a:r>
              <a:rPr lang="fr-FR" sz="2400" spc="-1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fr-FR" sz="2400" spc="-5" dirty="0">
                <a:solidFill>
                  <a:schemeClr val="bg1"/>
                </a:solidFill>
                <a:latin typeface="Arial"/>
                <a:cs typeface="Arial"/>
              </a:rPr>
              <a:t>Grand</a:t>
            </a:r>
            <a:r>
              <a:rPr lang="fr-FR" sz="2400" spc="1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fr-FR" sz="2400" spc="-5" dirty="0">
                <a:solidFill>
                  <a:schemeClr val="bg1"/>
                </a:solidFill>
                <a:latin typeface="Arial"/>
                <a:cs typeface="Arial"/>
              </a:rPr>
              <a:t>Âge</a:t>
            </a:r>
            <a:endParaRPr lang="fr-FR" sz="24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2400" b="1" i="0" u="none" strike="noStrike" kern="1200" cap="all" spc="0" normalizeH="0" baseline="0" noProof="0" dirty="0" smtClean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fr-FR" sz="2400" dirty="0">
              <a:solidFill>
                <a:srgbClr val="5B9BD5"/>
              </a:solidFill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 smtClean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Espace réservé du pied de page 7"/>
          <p:cNvSpPr txBox="1">
            <a:spLocks/>
          </p:cNvSpPr>
          <p:nvPr/>
        </p:nvSpPr>
        <p:spPr bwMode="gray">
          <a:xfrm>
            <a:off x="627419" y="6362134"/>
            <a:ext cx="5904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7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75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 de RIEDMATTEN – IEN SBSSA</a:t>
            </a:r>
            <a:endParaRPr kumimoji="0" lang="fr-FR" sz="7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3809640" y="6352848"/>
            <a:ext cx="20574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E27FD8-406D-476B-89C0-7989EEE88455}" type="slidenum">
              <a:rPr kumimoji="0" lang="fr-FR" sz="75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r-FR" sz="75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>
          <a:xfrm>
            <a:off x="6900055" y="6352848"/>
            <a:ext cx="20574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D29B71-57A5-43A8-A210-5BC5AD40E124}" type="datetime1">
              <a:rPr kumimoji="0" lang="fr-FR" sz="75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19/03/2024</a:t>
            </a:fld>
            <a:endParaRPr kumimoji="0" lang="fr-FR" sz="75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27419" y="5257800"/>
            <a:ext cx="4935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Visio information – département de la Vienne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54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97877" y="6426809"/>
            <a:ext cx="18097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15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-21321"/>
            <a:ext cx="9144000" cy="86563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143000" y="278129"/>
            <a:ext cx="7467600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3600" b="1" spc="-5" dirty="0" smtClean="0">
                <a:latin typeface="Arial"/>
                <a:cs typeface="Arial"/>
              </a:rPr>
              <a:t>CAP AAGA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8262" y="930736"/>
            <a:ext cx="8290938" cy="517577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9560" indent="-277495">
              <a:spcBef>
                <a:spcPts val="100"/>
              </a:spcBef>
              <a:buClr>
                <a:srgbClr val="6E6E74"/>
              </a:buClr>
              <a:buSzPct val="79166"/>
              <a:buFont typeface="Wingdings"/>
              <a:buChar char=""/>
              <a:tabLst>
                <a:tab pos="290195" algn="l"/>
                <a:tab pos="1696720" algn="l"/>
              </a:tabLst>
            </a:pPr>
            <a:r>
              <a:rPr lang="fr-FR" sz="3200" b="1" dirty="0" smtClean="0">
                <a:solidFill>
                  <a:schemeClr val="accent1"/>
                </a:solidFill>
              </a:rPr>
              <a:t> Aller en CAP 2AGA </a:t>
            </a:r>
            <a:r>
              <a:rPr lang="fr-FR" sz="3200" b="1" dirty="0">
                <a:solidFill>
                  <a:schemeClr val="accent1"/>
                </a:solidFill>
              </a:rPr>
              <a:t>: </a:t>
            </a:r>
            <a:endParaRPr lang="fr-FR" sz="3200" b="1" dirty="0" smtClean="0">
              <a:solidFill>
                <a:schemeClr val="accent1"/>
              </a:solidFill>
            </a:endParaRPr>
          </a:p>
          <a:p>
            <a:pPr marL="289560" indent="-277495">
              <a:spcBef>
                <a:spcPts val="100"/>
              </a:spcBef>
              <a:buClr>
                <a:srgbClr val="6E6E74"/>
              </a:buClr>
              <a:buSzPct val="79166"/>
              <a:buFont typeface="Wingdings"/>
              <a:buChar char=""/>
              <a:tabLst>
                <a:tab pos="290195" algn="l"/>
                <a:tab pos="1696720" algn="l"/>
              </a:tabLst>
            </a:pPr>
            <a:endParaRPr lang="fr-FR" sz="2400" dirty="0" smtClean="0">
              <a:solidFill>
                <a:schemeClr val="accent1"/>
              </a:solidFill>
            </a:endParaRPr>
          </a:p>
          <a:p>
            <a:pPr marL="354965" indent="-342900">
              <a:spcBef>
                <a:spcPts val="100"/>
              </a:spcBef>
              <a:buClr>
                <a:srgbClr val="6E6E74"/>
              </a:buClr>
              <a:buSzPct val="79166"/>
              <a:buFont typeface="Arial" panose="020B0604020202020204" pitchFamily="34" charset="0"/>
              <a:buChar char="•"/>
              <a:tabLst>
                <a:tab pos="290195" algn="l"/>
                <a:tab pos="1696720" algn="l"/>
              </a:tabLst>
            </a:pPr>
            <a:r>
              <a:rPr lang="fr-FR" sz="2400" dirty="0" smtClean="0">
                <a:solidFill>
                  <a:schemeClr val="accent1"/>
                </a:solidFill>
              </a:rPr>
              <a:t>Ce n’est </a:t>
            </a:r>
            <a:r>
              <a:rPr lang="fr-FR" sz="2400" dirty="0" smtClean="0">
                <a:solidFill>
                  <a:schemeClr val="accent1"/>
                </a:solidFill>
              </a:rPr>
              <a:t>pas</a:t>
            </a:r>
            <a:r>
              <a:rPr lang="fr-FR" sz="2400" dirty="0" smtClean="0">
                <a:solidFill>
                  <a:schemeClr val="accent1"/>
                </a:solidFill>
              </a:rPr>
              <a:t> </a:t>
            </a:r>
            <a:r>
              <a:rPr lang="fr-FR" sz="2400" dirty="0" smtClean="0">
                <a:solidFill>
                  <a:schemeClr val="accent1"/>
                </a:solidFill>
              </a:rPr>
              <a:t>faire de la production culinaire</a:t>
            </a:r>
          </a:p>
          <a:p>
            <a:pPr marL="354965" indent="-342900">
              <a:spcBef>
                <a:spcPts val="100"/>
              </a:spcBef>
              <a:buClr>
                <a:srgbClr val="6E6E74"/>
              </a:buClr>
              <a:buSzPct val="79166"/>
              <a:buFont typeface="Arial" panose="020B0604020202020204" pitchFamily="34" charset="0"/>
              <a:buChar char="•"/>
              <a:tabLst>
                <a:tab pos="290195" algn="l"/>
                <a:tab pos="1696720" algn="l"/>
              </a:tabLst>
            </a:pPr>
            <a:r>
              <a:rPr lang="fr-FR" sz="2400" dirty="0" smtClean="0">
                <a:solidFill>
                  <a:schemeClr val="accent1"/>
                </a:solidFill>
              </a:rPr>
              <a:t>Ce n’est </a:t>
            </a:r>
            <a:r>
              <a:rPr lang="fr-FR" sz="2400" dirty="0" smtClean="0">
                <a:solidFill>
                  <a:schemeClr val="accent1"/>
                </a:solidFill>
              </a:rPr>
              <a:t>pas travailler </a:t>
            </a:r>
            <a:r>
              <a:rPr lang="fr-FR" sz="2400" dirty="0" smtClean="0">
                <a:solidFill>
                  <a:schemeClr val="accent1"/>
                </a:solidFill>
              </a:rPr>
              <a:t>avec la famille, </a:t>
            </a:r>
            <a:r>
              <a:rPr lang="fr-FR" sz="2400" dirty="0" smtClean="0">
                <a:solidFill>
                  <a:schemeClr val="accent1"/>
                </a:solidFill>
              </a:rPr>
              <a:t>ni</a:t>
            </a:r>
            <a:r>
              <a:rPr lang="fr-FR" sz="2400" dirty="0" smtClean="0">
                <a:solidFill>
                  <a:schemeClr val="accent1"/>
                </a:solidFill>
              </a:rPr>
              <a:t> </a:t>
            </a:r>
            <a:r>
              <a:rPr lang="fr-FR" sz="2400" dirty="0" smtClean="0">
                <a:solidFill>
                  <a:schemeClr val="accent1"/>
                </a:solidFill>
              </a:rPr>
              <a:t>aller en stage à domicile</a:t>
            </a:r>
          </a:p>
          <a:p>
            <a:pPr marL="354965" indent="-342900">
              <a:spcBef>
                <a:spcPts val="100"/>
              </a:spcBef>
              <a:buClr>
                <a:srgbClr val="6E6E74"/>
              </a:buClr>
              <a:buSzPct val="79166"/>
              <a:buFont typeface="Arial" panose="020B0604020202020204" pitchFamily="34" charset="0"/>
              <a:buChar char="•"/>
              <a:tabLst>
                <a:tab pos="290195" algn="l"/>
                <a:tab pos="1696720" algn="l"/>
              </a:tabLst>
            </a:pPr>
            <a:r>
              <a:rPr lang="fr-FR" sz="2400" dirty="0" smtClean="0">
                <a:solidFill>
                  <a:schemeClr val="accent1"/>
                </a:solidFill>
              </a:rPr>
              <a:t>C’est accompagner la PA, la stimuler, l’encourager, se promener avec elle, communiquer avec empathie, bienveillance, respect….</a:t>
            </a:r>
          </a:p>
          <a:p>
            <a:pPr marL="354965" indent="-342900">
              <a:spcBef>
                <a:spcPts val="100"/>
              </a:spcBef>
              <a:buClr>
                <a:srgbClr val="6E6E74"/>
              </a:buClr>
              <a:buSzPct val="79166"/>
              <a:buFont typeface="Arial" panose="020B0604020202020204" pitchFamily="34" charset="0"/>
              <a:buChar char="•"/>
              <a:tabLst>
                <a:tab pos="290195" algn="l"/>
                <a:tab pos="1696720" algn="l"/>
              </a:tabLst>
            </a:pPr>
            <a:r>
              <a:rPr lang="fr-FR" sz="2400" dirty="0" smtClean="0">
                <a:solidFill>
                  <a:schemeClr val="accent1"/>
                </a:solidFill>
              </a:rPr>
              <a:t>C’est être un maillon incontournable dans une équipe </a:t>
            </a:r>
            <a:r>
              <a:rPr lang="fr-FR" sz="2400" dirty="0" err="1" smtClean="0">
                <a:solidFill>
                  <a:schemeClr val="accent1"/>
                </a:solidFill>
              </a:rPr>
              <a:t>pluriprofessionnelle</a:t>
            </a:r>
            <a:endParaRPr lang="fr-FR" sz="2400" dirty="0" smtClean="0">
              <a:solidFill>
                <a:schemeClr val="accent1"/>
              </a:solidFill>
            </a:endParaRPr>
          </a:p>
          <a:p>
            <a:pPr marL="354965" indent="-342900">
              <a:spcBef>
                <a:spcPts val="100"/>
              </a:spcBef>
              <a:buClr>
                <a:srgbClr val="6E6E74"/>
              </a:buClr>
              <a:buSzPct val="79166"/>
              <a:buFont typeface="Arial" panose="020B0604020202020204" pitchFamily="34" charset="0"/>
              <a:buChar char="•"/>
              <a:tabLst>
                <a:tab pos="290195" algn="l"/>
                <a:tab pos="1696720" algn="l"/>
              </a:tabLst>
            </a:pPr>
            <a:r>
              <a:rPr lang="fr-FR" sz="2400" dirty="0" smtClean="0">
                <a:solidFill>
                  <a:schemeClr val="accent1"/>
                </a:solidFill>
              </a:rPr>
              <a:t>C’est répondre aux besoins </a:t>
            </a:r>
            <a:r>
              <a:rPr lang="fr-FR" sz="2400" dirty="0" smtClean="0">
                <a:solidFill>
                  <a:schemeClr val="accent1"/>
                </a:solidFill>
              </a:rPr>
              <a:t>de nos ainés.</a:t>
            </a:r>
            <a:endParaRPr lang="fr-FR" sz="2400" dirty="0" smtClean="0">
              <a:solidFill>
                <a:schemeClr val="accent1"/>
              </a:solidFill>
            </a:endParaRPr>
          </a:p>
          <a:p>
            <a:pPr marL="12065">
              <a:spcBef>
                <a:spcPts val="100"/>
              </a:spcBef>
              <a:buClr>
                <a:srgbClr val="6E6E74"/>
              </a:buClr>
              <a:buSzPct val="79166"/>
              <a:tabLst>
                <a:tab pos="290195" algn="l"/>
                <a:tab pos="1696720" algn="l"/>
              </a:tabLst>
            </a:pPr>
            <a:endParaRPr lang="fr-FR" sz="2400" dirty="0" smtClean="0">
              <a:solidFill>
                <a:schemeClr val="accent1"/>
              </a:solidFill>
            </a:endParaRPr>
          </a:p>
          <a:p>
            <a:pPr marL="469265" indent="-457200">
              <a:spcBef>
                <a:spcPts val="100"/>
              </a:spcBef>
              <a:buClr>
                <a:srgbClr val="6E6E74"/>
              </a:buClr>
              <a:buSzPct val="79166"/>
              <a:buFont typeface="Wingdings" panose="05000000000000000000" pitchFamily="2" charset="2"/>
              <a:buChar char="Ø"/>
              <a:tabLst>
                <a:tab pos="290195" algn="l"/>
                <a:tab pos="1696720" algn="l"/>
              </a:tabLst>
            </a:pPr>
            <a:r>
              <a:rPr lang="fr-FR" sz="3200" b="1" dirty="0" smtClean="0">
                <a:solidFill>
                  <a:schemeClr val="accent1"/>
                </a:solidFill>
              </a:rPr>
              <a:t>Poursuivre </a:t>
            </a:r>
            <a:r>
              <a:rPr lang="fr-FR" sz="3200" b="1" dirty="0" smtClean="0">
                <a:solidFill>
                  <a:schemeClr val="accent1"/>
                </a:solidFill>
              </a:rPr>
              <a:t>en </a:t>
            </a:r>
            <a:r>
              <a:rPr lang="fr-FR" sz="3200" b="1" dirty="0" smtClean="0">
                <a:solidFill>
                  <a:schemeClr val="accent1"/>
                </a:solidFill>
              </a:rPr>
              <a:t>MCAD, accès de droit</a:t>
            </a:r>
            <a:endParaRPr lang="fr-FR" sz="3200" b="1" dirty="0">
              <a:solidFill>
                <a:schemeClr val="accent1"/>
              </a:solidFill>
            </a:endParaRPr>
          </a:p>
          <a:p>
            <a:pPr marL="289560" indent="-277495">
              <a:lnSpc>
                <a:spcPct val="100000"/>
              </a:lnSpc>
              <a:spcBef>
                <a:spcPts val="100"/>
              </a:spcBef>
              <a:buClr>
                <a:srgbClr val="6E6E74"/>
              </a:buClr>
              <a:buSzPct val="79166"/>
              <a:buFont typeface="Wingdings"/>
              <a:buChar char=""/>
              <a:tabLst>
                <a:tab pos="290195" algn="l"/>
                <a:tab pos="1696720" algn="l"/>
              </a:tabLst>
            </a:pPr>
            <a:endParaRPr sz="2400" dirty="0">
              <a:latin typeface="Arial MT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413543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67433" y="417067"/>
            <a:ext cx="6266180" cy="1184940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482090" marR="5080" indent="-1469390" algn="ctr">
              <a:lnSpc>
                <a:spcPts val="4320"/>
              </a:lnSpc>
              <a:spcBef>
                <a:spcPts val="640"/>
              </a:spcBef>
            </a:pPr>
            <a:r>
              <a:rPr lang="fr-FR" sz="4000" spc="-10" dirty="0" smtClean="0">
                <a:latin typeface="Calibri"/>
                <a:cs typeface="Calibri"/>
              </a:rPr>
              <a:t>Mention complémentaire</a:t>
            </a:r>
            <a:br>
              <a:rPr lang="fr-FR" sz="4000" spc="-10" dirty="0" smtClean="0">
                <a:latin typeface="Calibri"/>
                <a:cs typeface="Calibri"/>
              </a:rPr>
            </a:br>
            <a:r>
              <a:rPr lang="fr-FR" sz="4000" spc="-10" dirty="0" smtClean="0">
                <a:latin typeface="Calibri"/>
                <a:cs typeface="Calibri"/>
              </a:rPr>
              <a:t>d’aide à domicile</a:t>
            </a:r>
            <a:endParaRPr sz="4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0005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04800" y="1433275"/>
            <a:ext cx="5831681" cy="4741545"/>
            <a:chOff x="0" y="536446"/>
            <a:chExt cx="7775575" cy="6322060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536446"/>
              <a:ext cx="7775447" cy="632155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273423" y="3710940"/>
              <a:ext cx="3100070" cy="1991995"/>
            </a:xfrm>
            <a:custGeom>
              <a:avLst/>
              <a:gdLst/>
              <a:ahLst/>
              <a:cxnLst/>
              <a:rect l="l" t="t" r="r" b="b"/>
              <a:pathLst>
                <a:path w="3100070" h="1991995">
                  <a:moveTo>
                    <a:pt x="2800604" y="0"/>
                  </a:moveTo>
                  <a:lnTo>
                    <a:pt x="2856610" y="93472"/>
                  </a:lnTo>
                  <a:lnTo>
                    <a:pt x="0" y="1804670"/>
                  </a:lnTo>
                  <a:lnTo>
                    <a:pt x="111887" y="1991677"/>
                  </a:lnTo>
                  <a:lnTo>
                    <a:pt x="2968625" y="280416"/>
                  </a:lnTo>
                  <a:lnTo>
                    <a:pt x="3024504" y="373888"/>
                  </a:lnTo>
                  <a:lnTo>
                    <a:pt x="3099561" y="75057"/>
                  </a:lnTo>
                  <a:lnTo>
                    <a:pt x="2800604" y="0"/>
                  </a:lnTo>
                  <a:close/>
                </a:path>
              </a:pathLst>
            </a:custGeom>
            <a:solidFill>
              <a:srgbClr val="66FFCC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" name="object 5"/>
            <p:cNvSpPr/>
            <p:nvPr/>
          </p:nvSpPr>
          <p:spPr>
            <a:xfrm>
              <a:off x="4273423" y="3710940"/>
              <a:ext cx="3100070" cy="1991995"/>
            </a:xfrm>
            <a:custGeom>
              <a:avLst/>
              <a:gdLst/>
              <a:ahLst/>
              <a:cxnLst/>
              <a:rect l="l" t="t" r="r" b="b"/>
              <a:pathLst>
                <a:path w="3100070" h="1991995">
                  <a:moveTo>
                    <a:pt x="0" y="1804670"/>
                  </a:moveTo>
                  <a:lnTo>
                    <a:pt x="2856610" y="93472"/>
                  </a:lnTo>
                  <a:lnTo>
                    <a:pt x="2800604" y="0"/>
                  </a:lnTo>
                  <a:lnTo>
                    <a:pt x="3099561" y="75057"/>
                  </a:lnTo>
                  <a:lnTo>
                    <a:pt x="3024504" y="373888"/>
                  </a:lnTo>
                  <a:lnTo>
                    <a:pt x="2968625" y="280416"/>
                  </a:lnTo>
                  <a:lnTo>
                    <a:pt x="111887" y="1991677"/>
                  </a:lnTo>
                  <a:lnTo>
                    <a:pt x="0" y="1804670"/>
                  </a:lnTo>
                  <a:close/>
                </a:path>
              </a:pathLst>
            </a:custGeom>
            <a:ln w="12699">
              <a:solidFill>
                <a:srgbClr val="66FFCC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6274022" y="1413758"/>
            <a:ext cx="2416493" cy="2590197"/>
          </a:xfrm>
          <a:prstGeom prst="rect">
            <a:avLst/>
          </a:prstGeom>
        </p:spPr>
        <p:txBody>
          <a:bodyPr vert="horz" wrap="square" lIns="0" tIns="10478" rIns="0" bIns="0" rtlCol="0">
            <a:spAutoFit/>
          </a:bodyPr>
          <a:lstStyle/>
          <a:p>
            <a:pPr marL="9525">
              <a:spcBef>
                <a:spcPts val="83"/>
              </a:spcBef>
            </a:pPr>
            <a:r>
              <a:rPr sz="2100" spc="-4" dirty="0">
                <a:latin typeface="Calibri"/>
                <a:cs typeface="Calibri"/>
              </a:rPr>
              <a:t>Deux</a:t>
            </a:r>
            <a:r>
              <a:rPr sz="2100" spc="-26" dirty="0">
                <a:latin typeface="Calibri"/>
                <a:cs typeface="Calibri"/>
              </a:rPr>
              <a:t> </a:t>
            </a:r>
            <a:r>
              <a:rPr sz="2100" spc="-4" dirty="0">
                <a:latin typeface="Calibri"/>
                <a:cs typeface="Calibri"/>
              </a:rPr>
              <a:t>conditions</a:t>
            </a:r>
            <a:endParaRPr sz="2100">
              <a:latin typeface="Calibri"/>
              <a:cs typeface="Calibri"/>
            </a:endParaRPr>
          </a:p>
          <a:p>
            <a:pPr marL="9525"/>
            <a:r>
              <a:rPr sz="2100" spc="-26" dirty="0">
                <a:latin typeface="Calibri"/>
                <a:cs typeface="Calibri"/>
              </a:rPr>
              <a:t>d’accès</a:t>
            </a:r>
            <a:r>
              <a:rPr sz="2100" dirty="0">
                <a:latin typeface="Calibri"/>
                <a:cs typeface="Calibri"/>
              </a:rPr>
              <a:t> en</a:t>
            </a:r>
            <a:r>
              <a:rPr sz="2100" spc="-15" dirty="0">
                <a:latin typeface="Calibri"/>
                <a:cs typeface="Calibri"/>
              </a:rPr>
              <a:t> </a:t>
            </a:r>
            <a:r>
              <a:rPr sz="2100" spc="4" dirty="0">
                <a:latin typeface="Calibri"/>
                <a:cs typeface="Calibri"/>
              </a:rPr>
              <a:t>MCAD</a:t>
            </a:r>
            <a:r>
              <a:rPr sz="2100" spc="-19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:</a:t>
            </a:r>
            <a:endParaRPr sz="2100">
              <a:latin typeface="Calibri"/>
              <a:cs typeface="Calibri"/>
            </a:endParaRPr>
          </a:p>
          <a:p>
            <a:pPr>
              <a:spcBef>
                <a:spcPts val="4"/>
              </a:spcBef>
            </a:pPr>
            <a:endParaRPr sz="2063">
              <a:latin typeface="Calibri"/>
              <a:cs typeface="Calibri"/>
            </a:endParaRPr>
          </a:p>
          <a:p>
            <a:pPr marL="352425" marR="191928" indent="-343376">
              <a:tabLst>
                <a:tab pos="352425" algn="l"/>
                <a:tab pos="1604010" algn="l"/>
              </a:tabLst>
            </a:pPr>
            <a:r>
              <a:rPr sz="2100" spc="-4" dirty="0">
                <a:latin typeface="Calibri"/>
                <a:cs typeface="Calibri"/>
              </a:rPr>
              <a:t>1</a:t>
            </a:r>
            <a:r>
              <a:rPr sz="2100" dirty="0">
                <a:latin typeface="Calibri"/>
                <a:cs typeface="Calibri"/>
              </a:rPr>
              <a:t>.	D</a:t>
            </a:r>
            <a:r>
              <a:rPr sz="2100" spc="4" dirty="0">
                <a:latin typeface="Calibri"/>
                <a:cs typeface="Calibri"/>
              </a:rPr>
              <a:t>e</a:t>
            </a:r>
            <a:r>
              <a:rPr sz="2100" spc="-15" dirty="0">
                <a:latin typeface="Calibri"/>
                <a:cs typeface="Calibri"/>
              </a:rPr>
              <a:t> </a:t>
            </a:r>
            <a:r>
              <a:rPr sz="2100" spc="-8" dirty="0">
                <a:latin typeface="Calibri"/>
                <a:cs typeface="Calibri"/>
              </a:rPr>
              <a:t>d</a:t>
            </a:r>
            <a:r>
              <a:rPr sz="2100" spc="-34" dirty="0">
                <a:latin typeface="Calibri"/>
                <a:cs typeface="Calibri"/>
              </a:rPr>
              <a:t>r</a:t>
            </a:r>
            <a:r>
              <a:rPr sz="2100" dirty="0">
                <a:latin typeface="Calibri"/>
                <a:cs typeface="Calibri"/>
              </a:rPr>
              <a:t>oit,</a:t>
            </a:r>
            <a:r>
              <a:rPr sz="2100" spc="-19" dirty="0">
                <a:latin typeface="Calibri"/>
                <a:cs typeface="Calibri"/>
              </a:rPr>
              <a:t> </a:t>
            </a:r>
            <a:r>
              <a:rPr sz="2100" spc="4" dirty="0">
                <a:latin typeface="Calibri"/>
                <a:cs typeface="Calibri"/>
              </a:rPr>
              <a:t>à</a:t>
            </a:r>
            <a:r>
              <a:rPr sz="2100" dirty="0">
                <a:latin typeface="Calibri"/>
                <a:cs typeface="Calibri"/>
              </a:rPr>
              <a:t>	</a:t>
            </a:r>
            <a:r>
              <a:rPr sz="2100" spc="-8" dirty="0">
                <a:latin typeface="Calibri"/>
                <a:cs typeface="Calibri"/>
              </a:rPr>
              <a:t>p</a:t>
            </a:r>
            <a:r>
              <a:rPr sz="2100" dirty="0">
                <a:latin typeface="Calibri"/>
                <a:cs typeface="Calibri"/>
              </a:rPr>
              <a:t>artir  </a:t>
            </a:r>
            <a:r>
              <a:rPr sz="2100" spc="-4" dirty="0">
                <a:latin typeface="Calibri"/>
                <a:cs typeface="Calibri"/>
              </a:rPr>
              <a:t>des</a:t>
            </a:r>
            <a:r>
              <a:rPr sz="2100" dirty="0">
                <a:latin typeface="Calibri"/>
                <a:cs typeface="Calibri"/>
              </a:rPr>
              <a:t> diplômes </a:t>
            </a:r>
            <a:r>
              <a:rPr sz="2100" spc="4" dirty="0">
                <a:latin typeface="Calibri"/>
                <a:cs typeface="Calibri"/>
              </a:rPr>
              <a:t> </a:t>
            </a:r>
            <a:r>
              <a:rPr sz="2100" spc="-4" dirty="0">
                <a:latin typeface="Calibri"/>
                <a:cs typeface="Calibri"/>
              </a:rPr>
              <a:t>mentionnés</a:t>
            </a:r>
            <a:r>
              <a:rPr sz="2100" spc="-45" dirty="0">
                <a:latin typeface="Calibri"/>
                <a:cs typeface="Calibri"/>
              </a:rPr>
              <a:t> </a:t>
            </a:r>
            <a:r>
              <a:rPr sz="2100" spc="-4" dirty="0">
                <a:latin typeface="Calibri"/>
                <a:cs typeface="Calibri"/>
              </a:rPr>
              <a:t>dans</a:t>
            </a:r>
            <a:endParaRPr sz="2100">
              <a:latin typeface="Calibri"/>
              <a:cs typeface="Calibri"/>
            </a:endParaRPr>
          </a:p>
          <a:p>
            <a:pPr marL="352425">
              <a:spcBef>
                <a:spcPts val="4"/>
              </a:spcBef>
            </a:pPr>
            <a:r>
              <a:rPr sz="2100" spc="-26" dirty="0">
                <a:latin typeface="Calibri"/>
                <a:cs typeface="Calibri"/>
              </a:rPr>
              <a:t>l’arrêté</a:t>
            </a:r>
            <a:r>
              <a:rPr sz="2100" spc="-53" dirty="0">
                <a:latin typeface="Calibri"/>
                <a:cs typeface="Calibri"/>
              </a:rPr>
              <a:t> </a:t>
            </a:r>
            <a:r>
              <a:rPr sz="2100" spc="-4" dirty="0">
                <a:latin typeface="Calibri"/>
                <a:cs typeface="Calibri"/>
              </a:rPr>
              <a:t>de</a:t>
            </a:r>
            <a:r>
              <a:rPr sz="2100" spc="-23" dirty="0">
                <a:latin typeface="Calibri"/>
                <a:cs typeface="Calibri"/>
              </a:rPr>
              <a:t> </a:t>
            </a:r>
            <a:r>
              <a:rPr sz="2100" spc="-8" dirty="0">
                <a:latin typeface="Calibri"/>
                <a:cs typeface="Calibri"/>
              </a:rPr>
              <a:t>création</a:t>
            </a:r>
            <a:endParaRPr sz="2100">
              <a:latin typeface="Calibri"/>
              <a:cs typeface="Calibri"/>
            </a:endParaRPr>
          </a:p>
          <a:p>
            <a:pPr marL="352425">
              <a:spcBef>
                <a:spcPts val="4"/>
              </a:spcBef>
            </a:pPr>
            <a:r>
              <a:rPr sz="2100" spc="-4" dirty="0">
                <a:latin typeface="Calibri"/>
                <a:cs typeface="Calibri"/>
              </a:rPr>
              <a:t>du</a:t>
            </a:r>
            <a:r>
              <a:rPr sz="2100" spc="-30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référentiel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274022" y="4295680"/>
            <a:ext cx="2503170" cy="1625926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352425" marR="3810" indent="-343376">
              <a:spcBef>
                <a:spcPts val="79"/>
              </a:spcBef>
              <a:tabLst>
                <a:tab pos="352425" algn="l"/>
              </a:tabLst>
            </a:pPr>
            <a:r>
              <a:rPr sz="2100" spc="-4" dirty="0">
                <a:latin typeface="Calibri"/>
                <a:cs typeface="Calibri"/>
              </a:rPr>
              <a:t>2.	</a:t>
            </a:r>
            <a:r>
              <a:rPr sz="2100" dirty="0">
                <a:latin typeface="Calibri"/>
                <a:cs typeface="Calibri"/>
              </a:rPr>
              <a:t>Sur</a:t>
            </a:r>
            <a:r>
              <a:rPr sz="2100" spc="-49" dirty="0">
                <a:latin typeface="Calibri"/>
                <a:cs typeface="Calibri"/>
              </a:rPr>
              <a:t> </a:t>
            </a:r>
            <a:r>
              <a:rPr sz="2100" spc="-4" dirty="0">
                <a:latin typeface="Calibri"/>
                <a:cs typeface="Calibri"/>
              </a:rPr>
              <a:t>positionnement </a:t>
            </a:r>
            <a:r>
              <a:rPr sz="2100" spc="-465" dirty="0">
                <a:latin typeface="Calibri"/>
                <a:cs typeface="Calibri"/>
              </a:rPr>
              <a:t> </a:t>
            </a:r>
            <a:r>
              <a:rPr sz="2100" spc="-4" dirty="0">
                <a:latin typeface="Calibri"/>
                <a:cs typeface="Calibri"/>
              </a:rPr>
              <a:t>(sur décision du 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8" dirty="0">
                <a:latin typeface="Calibri"/>
                <a:cs typeface="Calibri"/>
              </a:rPr>
              <a:t>recteur), </a:t>
            </a:r>
            <a:r>
              <a:rPr sz="2100" spc="-4" dirty="0">
                <a:latin typeface="Calibri"/>
                <a:cs typeface="Calibri"/>
              </a:rPr>
              <a:t>pour </a:t>
            </a:r>
            <a:r>
              <a:rPr sz="2100" dirty="0">
                <a:latin typeface="Calibri"/>
                <a:cs typeface="Calibri"/>
              </a:rPr>
              <a:t>les </a:t>
            </a:r>
            <a:r>
              <a:rPr sz="2100" spc="4" dirty="0">
                <a:latin typeface="Calibri"/>
                <a:cs typeface="Calibri"/>
              </a:rPr>
              <a:t> </a:t>
            </a:r>
            <a:r>
              <a:rPr sz="2100" spc="-8" dirty="0">
                <a:latin typeface="Calibri"/>
                <a:cs typeface="Calibri"/>
              </a:rPr>
              <a:t>candidats</a:t>
            </a:r>
            <a:r>
              <a:rPr sz="2100" spc="-4" dirty="0">
                <a:latin typeface="Calibri"/>
                <a:cs typeface="Calibri"/>
              </a:rPr>
              <a:t> </a:t>
            </a:r>
            <a:r>
              <a:rPr sz="2100" spc="-26" dirty="0">
                <a:latin typeface="Calibri"/>
                <a:cs typeface="Calibri"/>
              </a:rPr>
              <a:t>d’autres </a:t>
            </a:r>
            <a:r>
              <a:rPr sz="2100" spc="-23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origines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252215" y="5207387"/>
            <a:ext cx="2840355" cy="84061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900" i="1" dirty="0">
                <a:solidFill>
                  <a:srgbClr val="FFFFFF"/>
                </a:solidFill>
                <a:latin typeface="Calibri"/>
                <a:cs typeface="Calibri"/>
              </a:rPr>
              <a:t>*</a:t>
            </a:r>
            <a:r>
              <a:rPr sz="900" i="1" spc="-4" dirty="0">
                <a:solidFill>
                  <a:srgbClr val="FFFFFF"/>
                </a:solidFill>
                <a:latin typeface="Calibri"/>
                <a:cs typeface="Calibri"/>
              </a:rPr>
              <a:t> CA</a:t>
            </a:r>
            <a:r>
              <a:rPr sz="900" i="1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900" i="1" spc="1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i="1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900" i="1" spc="4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900" i="1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900" i="1" spc="4" dirty="0">
                <a:solidFill>
                  <a:srgbClr val="FFFFFF"/>
                </a:solidFill>
                <a:latin typeface="Calibri"/>
                <a:cs typeface="Calibri"/>
              </a:rPr>
              <a:t>ompag</a:t>
            </a:r>
            <a:r>
              <a:rPr sz="900" i="1" spc="-1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900" i="1" spc="4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900" i="1" spc="-1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900" i="1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900" i="1" spc="-5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i="1" dirty="0">
                <a:solidFill>
                  <a:srgbClr val="FFFFFF"/>
                </a:solidFill>
                <a:latin typeface="Calibri"/>
                <a:cs typeface="Calibri"/>
              </a:rPr>
              <a:t>é</a:t>
            </a:r>
            <a:r>
              <a:rPr sz="900" i="1" spc="4" dirty="0">
                <a:solidFill>
                  <a:srgbClr val="FFFFFF"/>
                </a:solidFill>
                <a:latin typeface="Calibri"/>
                <a:cs typeface="Calibri"/>
              </a:rPr>
              <a:t>du</a:t>
            </a:r>
            <a:r>
              <a:rPr sz="900" i="1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900" i="1" spc="4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900" i="1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900" i="1" spc="-11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900" i="1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900" i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i="1" spc="4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900" i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900" i="1" spc="-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i="1" spc="-11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900" i="1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900" i="1" spc="-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i="1" spc="4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900" i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900" i="1" spc="4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900" i="1" spc="-11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900" i="1" spc="-1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900" i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900" i="1" spc="-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i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900" i="1" spc="4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900" i="1" spc="-26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900" i="1" spc="4" dirty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sz="900" i="1" dirty="0">
                <a:solidFill>
                  <a:srgbClr val="FFFFFF"/>
                </a:solidFill>
                <a:latin typeface="Calibri"/>
                <a:cs typeface="Calibri"/>
              </a:rPr>
              <a:t>ce</a:t>
            </a:r>
            <a:endParaRPr sz="900" dirty="0">
              <a:latin typeface="Calibri"/>
              <a:cs typeface="Calibri"/>
            </a:endParaRPr>
          </a:p>
          <a:p>
            <a:pPr marL="9525"/>
            <a:r>
              <a:rPr sz="900" i="1" spc="-4" dirty="0">
                <a:solidFill>
                  <a:srgbClr val="FFFFFF"/>
                </a:solidFill>
                <a:latin typeface="Calibri"/>
                <a:cs typeface="Calibri"/>
              </a:rPr>
              <a:t>CAP</a:t>
            </a:r>
            <a:r>
              <a:rPr sz="900" i="1" spc="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i="1" dirty="0">
                <a:solidFill>
                  <a:srgbClr val="FFFFFF"/>
                </a:solidFill>
                <a:latin typeface="Calibri"/>
                <a:cs typeface="Calibri"/>
              </a:rPr>
              <a:t>Production</a:t>
            </a:r>
            <a:r>
              <a:rPr sz="900" i="1" spc="-3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i="1" dirty="0">
                <a:solidFill>
                  <a:srgbClr val="FFFFFF"/>
                </a:solidFill>
                <a:latin typeface="Calibri"/>
                <a:cs typeface="Calibri"/>
              </a:rPr>
              <a:t>et</a:t>
            </a:r>
            <a:r>
              <a:rPr sz="900" i="1" spc="-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i="1" spc="-8" dirty="0">
                <a:solidFill>
                  <a:srgbClr val="FFFFFF"/>
                </a:solidFill>
                <a:latin typeface="Calibri"/>
                <a:cs typeface="Calibri"/>
              </a:rPr>
              <a:t>service</a:t>
            </a:r>
            <a:r>
              <a:rPr sz="900" i="1" spc="1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i="1" dirty="0">
                <a:solidFill>
                  <a:srgbClr val="FFFFFF"/>
                </a:solidFill>
                <a:latin typeface="Calibri"/>
                <a:cs typeface="Calibri"/>
              </a:rPr>
              <a:t>en </a:t>
            </a:r>
            <a:r>
              <a:rPr sz="900" i="1" spc="-4" dirty="0">
                <a:solidFill>
                  <a:srgbClr val="FFFFFF"/>
                </a:solidFill>
                <a:latin typeface="Calibri"/>
                <a:cs typeface="Calibri"/>
              </a:rPr>
              <a:t>restaurations</a:t>
            </a:r>
            <a:r>
              <a:rPr sz="900" i="1" spc="-1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i="1" spc="-4" dirty="0">
                <a:solidFill>
                  <a:srgbClr val="FFFFFF"/>
                </a:solidFill>
                <a:latin typeface="Calibri"/>
                <a:cs typeface="Calibri"/>
              </a:rPr>
              <a:t>(rapide,</a:t>
            </a:r>
            <a:r>
              <a:rPr sz="900" i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i="1" spc="-4" dirty="0">
                <a:solidFill>
                  <a:srgbClr val="FFFFFF"/>
                </a:solidFill>
                <a:latin typeface="Calibri"/>
                <a:cs typeface="Calibri"/>
              </a:rPr>
              <a:t>collective,</a:t>
            </a:r>
            <a:endParaRPr sz="900" dirty="0">
              <a:latin typeface="Calibri"/>
              <a:cs typeface="Calibri"/>
            </a:endParaRPr>
          </a:p>
          <a:p>
            <a:pPr marL="9525"/>
            <a:r>
              <a:rPr sz="900" i="1" spc="-8" dirty="0">
                <a:solidFill>
                  <a:srgbClr val="FFFFFF"/>
                </a:solidFill>
                <a:latin typeface="Calibri"/>
                <a:cs typeface="Calibri"/>
              </a:rPr>
              <a:t>cafétéria)</a:t>
            </a:r>
            <a:endParaRPr sz="900" dirty="0">
              <a:latin typeface="Calibri"/>
              <a:cs typeface="Calibri"/>
            </a:endParaRPr>
          </a:p>
          <a:p>
            <a:pPr marL="9525"/>
            <a:r>
              <a:rPr sz="900" i="1" spc="-4" dirty="0">
                <a:solidFill>
                  <a:srgbClr val="FFFFFF"/>
                </a:solidFill>
                <a:latin typeface="Calibri"/>
                <a:cs typeface="Calibri"/>
              </a:rPr>
              <a:t>CAP</a:t>
            </a:r>
            <a:r>
              <a:rPr sz="900" i="1" spc="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i="1" dirty="0">
                <a:solidFill>
                  <a:srgbClr val="FFFFFF"/>
                </a:solidFill>
                <a:latin typeface="Calibri"/>
                <a:cs typeface="Calibri"/>
              </a:rPr>
              <a:t>Agent</a:t>
            </a:r>
            <a:r>
              <a:rPr sz="900" i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i="1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900" i="1" spc="-2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i="1" spc="-4" dirty="0">
                <a:solidFill>
                  <a:srgbClr val="FFFFFF"/>
                </a:solidFill>
                <a:latin typeface="Calibri"/>
                <a:cs typeface="Calibri"/>
              </a:rPr>
              <a:t>propreté</a:t>
            </a:r>
            <a:r>
              <a:rPr sz="900" i="1" spc="-1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i="1" dirty="0">
                <a:solidFill>
                  <a:srgbClr val="FFFFFF"/>
                </a:solidFill>
                <a:latin typeface="Calibri"/>
                <a:cs typeface="Calibri"/>
              </a:rPr>
              <a:t>et</a:t>
            </a:r>
            <a:r>
              <a:rPr sz="900" i="1" spc="-2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i="1" spc="-4" dirty="0">
                <a:solidFill>
                  <a:srgbClr val="FFFFFF"/>
                </a:solidFill>
                <a:latin typeface="Calibri"/>
                <a:cs typeface="Calibri"/>
              </a:rPr>
              <a:t>d’hygiène</a:t>
            </a:r>
            <a:endParaRPr sz="900" dirty="0">
              <a:latin typeface="Calibri"/>
              <a:cs typeface="Calibri"/>
            </a:endParaRPr>
          </a:p>
          <a:p>
            <a:pPr marL="9525"/>
            <a:r>
              <a:rPr sz="900" i="1" spc="-4" dirty="0">
                <a:solidFill>
                  <a:srgbClr val="FFFFFF"/>
                </a:solidFill>
                <a:latin typeface="Calibri"/>
                <a:cs typeface="Calibri"/>
              </a:rPr>
              <a:t>CAP</a:t>
            </a:r>
            <a:r>
              <a:rPr sz="900" i="1" spc="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i="1" spc="-4" dirty="0">
                <a:solidFill>
                  <a:srgbClr val="FFFFFF"/>
                </a:solidFill>
                <a:latin typeface="Calibri"/>
                <a:cs typeface="Calibri"/>
              </a:rPr>
              <a:t>Commercialisation</a:t>
            </a:r>
            <a:r>
              <a:rPr sz="900" i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i="1" dirty="0">
                <a:solidFill>
                  <a:srgbClr val="FFFFFF"/>
                </a:solidFill>
                <a:latin typeface="Calibri"/>
                <a:cs typeface="Calibri"/>
              </a:rPr>
              <a:t>et</a:t>
            </a:r>
            <a:r>
              <a:rPr sz="900" i="1" spc="-4" dirty="0">
                <a:solidFill>
                  <a:srgbClr val="FFFFFF"/>
                </a:solidFill>
                <a:latin typeface="Calibri"/>
                <a:cs typeface="Calibri"/>
              </a:rPr>
              <a:t> services </a:t>
            </a:r>
            <a:r>
              <a:rPr sz="900" i="1" dirty="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sz="900" i="1" spc="-4" dirty="0">
                <a:solidFill>
                  <a:srgbClr val="FFFFFF"/>
                </a:solidFill>
                <a:latin typeface="Calibri"/>
                <a:cs typeface="Calibri"/>
              </a:rPr>
              <a:t> hôtel-café-restaurant</a:t>
            </a:r>
            <a:r>
              <a:rPr sz="900" i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i="1" dirty="0">
                <a:solidFill>
                  <a:srgbClr val="FFFFFF"/>
                </a:solidFill>
                <a:latin typeface="Calibri"/>
                <a:cs typeface="Calibri"/>
              </a:rPr>
              <a:t>;</a:t>
            </a:r>
            <a:endParaRPr sz="900" dirty="0">
              <a:latin typeface="Calibri"/>
              <a:cs typeface="Calibri"/>
            </a:endParaRPr>
          </a:p>
          <a:p>
            <a:pPr marL="9525"/>
            <a:r>
              <a:rPr sz="900" i="1" spc="-4" dirty="0">
                <a:solidFill>
                  <a:srgbClr val="FFFFFF"/>
                </a:solidFill>
                <a:latin typeface="Calibri"/>
                <a:cs typeface="Calibri"/>
              </a:rPr>
              <a:t>CAP</a:t>
            </a:r>
            <a:r>
              <a:rPr sz="900" i="1" spc="1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i="1" spc="-4" dirty="0">
                <a:solidFill>
                  <a:srgbClr val="FFFFFF"/>
                </a:solidFill>
                <a:latin typeface="Calibri"/>
                <a:cs typeface="Calibri"/>
              </a:rPr>
              <a:t>agricole</a:t>
            </a:r>
            <a:r>
              <a:rPr sz="900" i="1" spc="-2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i="1" spc="-4" dirty="0">
                <a:solidFill>
                  <a:srgbClr val="FFFFFF"/>
                </a:solidFill>
                <a:latin typeface="Calibri"/>
                <a:cs typeface="Calibri"/>
              </a:rPr>
              <a:t>Services</a:t>
            </a:r>
            <a:r>
              <a:rPr sz="900" i="1" spc="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i="1" dirty="0">
                <a:solidFill>
                  <a:srgbClr val="FFFFFF"/>
                </a:solidFill>
                <a:latin typeface="Calibri"/>
                <a:cs typeface="Calibri"/>
              </a:rPr>
              <a:t>aux</a:t>
            </a:r>
            <a:r>
              <a:rPr sz="900" i="1" spc="-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i="1" dirty="0">
                <a:solidFill>
                  <a:srgbClr val="FFFFFF"/>
                </a:solidFill>
                <a:latin typeface="Calibri"/>
                <a:cs typeface="Calibri"/>
              </a:rPr>
              <a:t>personnes</a:t>
            </a:r>
            <a:r>
              <a:rPr sz="900" i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i="1" dirty="0">
                <a:solidFill>
                  <a:srgbClr val="FFFFFF"/>
                </a:solidFill>
                <a:latin typeface="Calibri"/>
                <a:cs typeface="Calibri"/>
              </a:rPr>
              <a:t>et</a:t>
            </a:r>
            <a:r>
              <a:rPr sz="900" i="1" spc="-4" dirty="0">
                <a:solidFill>
                  <a:srgbClr val="FFFFFF"/>
                </a:solidFill>
                <a:latin typeface="Calibri"/>
                <a:cs typeface="Calibri"/>
              </a:rPr>
              <a:t> vente </a:t>
            </a:r>
            <a:r>
              <a:rPr sz="900" i="1" dirty="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sz="900" i="1" spc="-4" dirty="0">
                <a:solidFill>
                  <a:srgbClr val="FFFFFF"/>
                </a:solidFill>
                <a:latin typeface="Calibri"/>
                <a:cs typeface="Calibri"/>
              </a:rPr>
              <a:t> espace</a:t>
            </a:r>
            <a:r>
              <a:rPr sz="900" i="1" spc="-2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i="1" spc="-4" dirty="0">
                <a:solidFill>
                  <a:srgbClr val="FFFFFF"/>
                </a:solidFill>
                <a:latin typeface="Calibri"/>
                <a:cs typeface="Calibri"/>
              </a:rPr>
              <a:t>rural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04800" y="722721"/>
            <a:ext cx="8645843" cy="391001"/>
          </a:xfrm>
          <a:custGeom>
            <a:avLst/>
            <a:gdLst/>
            <a:ahLst/>
            <a:cxnLst/>
            <a:rect l="l" t="t" r="r" b="b"/>
            <a:pathLst>
              <a:path w="11527790" h="521334">
                <a:moveTo>
                  <a:pt x="11527536" y="0"/>
                </a:moveTo>
                <a:lnTo>
                  <a:pt x="0" y="0"/>
                </a:lnTo>
                <a:lnTo>
                  <a:pt x="0" y="521207"/>
                </a:lnTo>
                <a:lnTo>
                  <a:pt x="11527536" y="521207"/>
                </a:lnTo>
                <a:lnTo>
                  <a:pt x="11527536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943987" y="906970"/>
            <a:ext cx="1794034" cy="333264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2100" b="0" spc="4" dirty="0">
                <a:solidFill>
                  <a:srgbClr val="000000"/>
                </a:solidFill>
                <a:latin typeface="Arial MT"/>
                <a:cs typeface="Arial MT"/>
              </a:rPr>
              <a:t>C</a:t>
            </a:r>
            <a:r>
              <a:rPr sz="2100" b="0" spc="-146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2100" b="0" dirty="0">
                <a:solidFill>
                  <a:srgbClr val="000000"/>
                </a:solidFill>
                <a:latin typeface="Arial MT"/>
                <a:cs typeface="Arial MT"/>
              </a:rPr>
              <a:t>o</a:t>
            </a:r>
            <a:r>
              <a:rPr sz="2100" b="0" spc="-139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2100" b="0" dirty="0">
                <a:solidFill>
                  <a:srgbClr val="000000"/>
                </a:solidFill>
                <a:latin typeface="Arial MT"/>
                <a:cs typeface="Arial MT"/>
              </a:rPr>
              <a:t>n</a:t>
            </a:r>
            <a:r>
              <a:rPr sz="2100" b="0" spc="-139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2100" b="0" dirty="0">
                <a:solidFill>
                  <a:srgbClr val="000000"/>
                </a:solidFill>
                <a:latin typeface="Arial MT"/>
                <a:cs typeface="Arial MT"/>
              </a:rPr>
              <a:t>d</a:t>
            </a:r>
            <a:r>
              <a:rPr sz="2100" b="0" spc="-139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2100" b="0" dirty="0">
                <a:solidFill>
                  <a:srgbClr val="000000"/>
                </a:solidFill>
                <a:latin typeface="Arial MT"/>
                <a:cs typeface="Arial MT"/>
              </a:rPr>
              <a:t>i</a:t>
            </a:r>
            <a:r>
              <a:rPr sz="2100" b="0" spc="-139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2100" b="0" dirty="0">
                <a:solidFill>
                  <a:srgbClr val="000000"/>
                </a:solidFill>
                <a:latin typeface="Arial MT"/>
                <a:cs typeface="Arial MT"/>
              </a:rPr>
              <a:t>t</a:t>
            </a:r>
            <a:r>
              <a:rPr sz="2100" b="0" spc="-127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2100" b="0" dirty="0">
                <a:solidFill>
                  <a:srgbClr val="000000"/>
                </a:solidFill>
                <a:latin typeface="Arial MT"/>
                <a:cs typeface="Arial MT"/>
              </a:rPr>
              <a:t>i</a:t>
            </a:r>
            <a:r>
              <a:rPr sz="2100" b="0" spc="-139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2100" b="0" dirty="0">
                <a:solidFill>
                  <a:srgbClr val="000000"/>
                </a:solidFill>
                <a:latin typeface="Arial MT"/>
                <a:cs typeface="Arial MT"/>
              </a:rPr>
              <a:t>o</a:t>
            </a:r>
            <a:r>
              <a:rPr sz="2100" b="0" spc="-139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2100" b="0" dirty="0">
                <a:solidFill>
                  <a:srgbClr val="000000"/>
                </a:solidFill>
                <a:latin typeface="Arial MT"/>
                <a:cs typeface="Arial MT"/>
              </a:rPr>
              <a:t>n</a:t>
            </a:r>
            <a:r>
              <a:rPr sz="2100" b="0" spc="-139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2100" b="0" dirty="0">
                <a:solidFill>
                  <a:srgbClr val="000000"/>
                </a:solidFill>
                <a:latin typeface="Arial MT"/>
                <a:cs typeface="Arial MT"/>
              </a:rPr>
              <a:t>s</a:t>
            </a:r>
            <a:endParaRPr sz="210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906891" y="906970"/>
            <a:ext cx="1269206" cy="333264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2100" dirty="0">
                <a:latin typeface="Arial MT"/>
                <a:cs typeface="Arial MT"/>
              </a:rPr>
              <a:t>d</a:t>
            </a:r>
            <a:r>
              <a:rPr sz="2100" spc="-139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’</a:t>
            </a:r>
            <a:r>
              <a:rPr sz="2100" spc="-139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a</a:t>
            </a:r>
            <a:r>
              <a:rPr sz="2100" spc="-139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c</a:t>
            </a:r>
            <a:r>
              <a:rPr sz="2100" spc="-127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c</a:t>
            </a:r>
            <a:r>
              <a:rPr sz="2100" spc="-127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è</a:t>
            </a:r>
            <a:r>
              <a:rPr sz="2100" spc="-139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s</a:t>
            </a:r>
            <a:endParaRPr sz="2100">
              <a:latin typeface="Arial MT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147588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449692" y="5678729"/>
            <a:ext cx="77153" cy="1481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900" dirty="0">
                <a:latin typeface="Calibri"/>
                <a:cs typeface="Calibri"/>
              </a:rPr>
              <a:t>8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152144"/>
            <a:ext cx="9144000" cy="441484"/>
          </a:xfrm>
          <a:custGeom>
            <a:avLst/>
            <a:gdLst/>
            <a:ahLst/>
            <a:cxnLst/>
            <a:rect l="l" t="t" r="r" b="b"/>
            <a:pathLst>
              <a:path w="12192000" h="588644">
                <a:moveTo>
                  <a:pt x="12192000" y="0"/>
                </a:moveTo>
                <a:lnTo>
                  <a:pt x="0" y="0"/>
                </a:lnTo>
                <a:lnTo>
                  <a:pt x="0" y="588263"/>
                </a:lnTo>
                <a:lnTo>
                  <a:pt x="12192000" y="588263"/>
                </a:lnTo>
                <a:lnTo>
                  <a:pt x="12192000" y="0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428494" y="1220114"/>
            <a:ext cx="4225290" cy="333746"/>
          </a:xfrm>
          <a:prstGeom prst="rect">
            <a:avLst/>
          </a:prstGeom>
        </p:spPr>
        <p:txBody>
          <a:bodyPr vert="horz" wrap="square" lIns="0" tIns="10478" rIns="0" bIns="0" rtlCol="0">
            <a:spAutoFit/>
          </a:bodyPr>
          <a:lstStyle/>
          <a:p>
            <a:pPr marL="9525">
              <a:spcBef>
                <a:spcPts val="83"/>
              </a:spcBef>
              <a:tabLst>
                <a:tab pos="1648778" algn="l"/>
                <a:tab pos="2189798" algn="l"/>
                <a:tab pos="2644140" algn="l"/>
              </a:tabLst>
            </a:pPr>
            <a:r>
              <a:rPr sz="2100" b="0" spc="4" dirty="0">
                <a:solidFill>
                  <a:srgbClr val="000000"/>
                </a:solidFill>
                <a:latin typeface="Arial MT"/>
                <a:cs typeface="Arial MT"/>
              </a:rPr>
              <a:t>F</a:t>
            </a:r>
            <a:r>
              <a:rPr sz="2100" b="0" spc="-146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2100" b="0" dirty="0">
                <a:solidFill>
                  <a:srgbClr val="000000"/>
                </a:solidFill>
                <a:latin typeface="Arial MT"/>
                <a:cs typeface="Arial MT"/>
              </a:rPr>
              <a:t>i</a:t>
            </a:r>
            <a:r>
              <a:rPr sz="2100" b="0" spc="-13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2100" b="0" spc="4" dirty="0">
                <a:solidFill>
                  <a:srgbClr val="000000"/>
                </a:solidFill>
                <a:latin typeface="Arial MT"/>
                <a:cs typeface="Arial MT"/>
              </a:rPr>
              <a:t>n</a:t>
            </a:r>
            <a:r>
              <a:rPr sz="2100" b="0" spc="-139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2100" b="0" spc="4" dirty="0">
                <a:solidFill>
                  <a:srgbClr val="000000"/>
                </a:solidFill>
                <a:latin typeface="Arial MT"/>
                <a:cs typeface="Arial MT"/>
              </a:rPr>
              <a:t>a</a:t>
            </a:r>
            <a:r>
              <a:rPr sz="2100" b="0" spc="-139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2100" b="0" dirty="0">
                <a:solidFill>
                  <a:srgbClr val="000000"/>
                </a:solidFill>
                <a:latin typeface="Arial MT"/>
                <a:cs typeface="Arial MT"/>
              </a:rPr>
              <a:t>l</a:t>
            </a:r>
            <a:r>
              <a:rPr sz="2100" b="0" spc="-13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2100" b="0" dirty="0">
                <a:solidFill>
                  <a:srgbClr val="000000"/>
                </a:solidFill>
                <a:latin typeface="Arial MT"/>
                <a:cs typeface="Arial MT"/>
              </a:rPr>
              <a:t>i</a:t>
            </a:r>
            <a:r>
              <a:rPr sz="2100" b="0" spc="-13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2100" b="0" dirty="0">
                <a:solidFill>
                  <a:srgbClr val="000000"/>
                </a:solidFill>
                <a:latin typeface="Arial MT"/>
                <a:cs typeface="Arial MT"/>
              </a:rPr>
              <a:t>t</a:t>
            </a:r>
            <a:r>
              <a:rPr sz="2100" b="0" spc="-131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2100" b="0" spc="4" dirty="0">
                <a:solidFill>
                  <a:srgbClr val="000000"/>
                </a:solidFill>
                <a:latin typeface="Arial MT"/>
                <a:cs typeface="Arial MT"/>
              </a:rPr>
              <a:t>é</a:t>
            </a:r>
            <a:r>
              <a:rPr sz="2100" b="0" spc="-139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2100" b="0" spc="4" dirty="0">
                <a:solidFill>
                  <a:srgbClr val="000000"/>
                </a:solidFill>
                <a:latin typeface="Arial MT"/>
                <a:cs typeface="Arial MT"/>
              </a:rPr>
              <a:t>s</a:t>
            </a:r>
            <a:r>
              <a:rPr sz="2100" b="0" dirty="0">
                <a:solidFill>
                  <a:srgbClr val="000000"/>
                </a:solidFill>
                <a:latin typeface="Arial MT"/>
                <a:cs typeface="Arial MT"/>
              </a:rPr>
              <a:t>	</a:t>
            </a:r>
            <a:r>
              <a:rPr sz="2100" b="0" spc="4" dirty="0">
                <a:solidFill>
                  <a:srgbClr val="000000"/>
                </a:solidFill>
                <a:latin typeface="Arial MT"/>
                <a:cs typeface="Arial MT"/>
              </a:rPr>
              <a:t>d</a:t>
            </a:r>
            <a:r>
              <a:rPr sz="2100" b="0" spc="-139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2100" b="0" spc="4" dirty="0">
                <a:solidFill>
                  <a:srgbClr val="000000"/>
                </a:solidFill>
                <a:latin typeface="Arial MT"/>
                <a:cs typeface="Arial MT"/>
              </a:rPr>
              <a:t>e</a:t>
            </a:r>
            <a:r>
              <a:rPr sz="2100" b="0" dirty="0">
                <a:solidFill>
                  <a:srgbClr val="000000"/>
                </a:solidFill>
                <a:latin typeface="Arial MT"/>
                <a:cs typeface="Arial MT"/>
              </a:rPr>
              <a:t>	l</a:t>
            </a:r>
            <a:r>
              <a:rPr sz="2100" b="0" spc="-13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2100" b="0" spc="4" dirty="0">
                <a:solidFill>
                  <a:srgbClr val="000000"/>
                </a:solidFill>
                <a:latin typeface="Arial MT"/>
                <a:cs typeface="Arial MT"/>
              </a:rPr>
              <a:t>a</a:t>
            </a:r>
            <a:r>
              <a:rPr sz="2100" b="0" dirty="0">
                <a:solidFill>
                  <a:srgbClr val="000000"/>
                </a:solidFill>
                <a:latin typeface="Arial MT"/>
                <a:cs typeface="Arial MT"/>
              </a:rPr>
              <a:t>	f</a:t>
            </a:r>
            <a:r>
              <a:rPr sz="2100" b="0" spc="-131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2100" b="0" spc="4" dirty="0">
                <a:solidFill>
                  <a:srgbClr val="000000"/>
                </a:solidFill>
                <a:latin typeface="Arial MT"/>
                <a:cs typeface="Arial MT"/>
              </a:rPr>
              <a:t>o</a:t>
            </a:r>
            <a:r>
              <a:rPr sz="2100" b="0" spc="-139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2100" b="0" dirty="0">
                <a:solidFill>
                  <a:srgbClr val="000000"/>
                </a:solidFill>
                <a:latin typeface="Arial MT"/>
                <a:cs typeface="Arial MT"/>
              </a:rPr>
              <a:t>r</a:t>
            </a:r>
            <a:r>
              <a:rPr sz="2100" b="0" spc="-13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2100" b="0" spc="4" dirty="0">
                <a:solidFill>
                  <a:srgbClr val="000000"/>
                </a:solidFill>
                <a:latin typeface="Arial MT"/>
                <a:cs typeface="Arial MT"/>
              </a:rPr>
              <a:t>m</a:t>
            </a:r>
            <a:r>
              <a:rPr sz="2100" b="0" spc="-146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2100" b="0" spc="4" dirty="0">
                <a:solidFill>
                  <a:srgbClr val="000000"/>
                </a:solidFill>
                <a:latin typeface="Arial MT"/>
                <a:cs typeface="Arial MT"/>
              </a:rPr>
              <a:t>a</a:t>
            </a:r>
            <a:r>
              <a:rPr sz="2100" b="0" spc="-139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2100" b="0" dirty="0">
                <a:solidFill>
                  <a:srgbClr val="000000"/>
                </a:solidFill>
                <a:latin typeface="Arial MT"/>
                <a:cs typeface="Arial MT"/>
              </a:rPr>
              <a:t>t</a:t>
            </a:r>
            <a:r>
              <a:rPr sz="2100" b="0" spc="-131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2100" b="0" dirty="0">
                <a:solidFill>
                  <a:srgbClr val="000000"/>
                </a:solidFill>
                <a:latin typeface="Arial MT"/>
                <a:cs typeface="Arial MT"/>
              </a:rPr>
              <a:t>i</a:t>
            </a:r>
            <a:r>
              <a:rPr sz="2100" b="0" spc="-13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2100" b="0" spc="4" dirty="0">
                <a:solidFill>
                  <a:srgbClr val="000000"/>
                </a:solidFill>
                <a:latin typeface="Arial MT"/>
                <a:cs typeface="Arial MT"/>
              </a:rPr>
              <a:t>o</a:t>
            </a:r>
            <a:r>
              <a:rPr sz="2100" b="0" spc="-139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2100" b="0" spc="4" dirty="0">
                <a:solidFill>
                  <a:srgbClr val="000000"/>
                </a:solidFill>
                <a:latin typeface="Arial MT"/>
                <a:cs typeface="Arial MT"/>
              </a:rPr>
              <a:t>n</a:t>
            </a:r>
            <a:endParaRPr sz="21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58545" y="1970112"/>
            <a:ext cx="8075295" cy="194290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pc="-4" dirty="0">
                <a:latin typeface="Calibri"/>
                <a:cs typeface="Calibri"/>
              </a:rPr>
              <a:t>Le</a:t>
            </a:r>
            <a:r>
              <a:rPr spc="11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titulaire</a:t>
            </a:r>
            <a:r>
              <a:rPr spc="-34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de</a:t>
            </a:r>
            <a:r>
              <a:rPr spc="4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la</a:t>
            </a:r>
            <a:r>
              <a:rPr spc="-4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Mention</a:t>
            </a:r>
            <a:r>
              <a:rPr spc="-38" dirty="0">
                <a:latin typeface="Calibri"/>
                <a:cs typeface="Calibri"/>
              </a:rPr>
              <a:t> </a:t>
            </a:r>
            <a:r>
              <a:rPr spc="-4" dirty="0">
                <a:latin typeface="Calibri"/>
                <a:cs typeface="Calibri"/>
              </a:rPr>
              <a:t>complémentaire</a:t>
            </a:r>
            <a:r>
              <a:rPr spc="-56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Aide</a:t>
            </a:r>
            <a:r>
              <a:rPr spc="8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à</a:t>
            </a:r>
            <a:r>
              <a:rPr spc="-4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domicile</a:t>
            </a:r>
            <a:r>
              <a:rPr spc="-19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de</a:t>
            </a:r>
            <a:r>
              <a:rPr spc="8" dirty="0">
                <a:latin typeface="Calibri"/>
                <a:cs typeface="Calibri"/>
              </a:rPr>
              <a:t> </a:t>
            </a:r>
            <a:r>
              <a:rPr spc="-4" dirty="0">
                <a:latin typeface="Calibri"/>
                <a:cs typeface="Calibri"/>
              </a:rPr>
              <a:t>niveau</a:t>
            </a:r>
            <a:r>
              <a:rPr dirty="0">
                <a:latin typeface="Calibri"/>
                <a:cs typeface="Calibri"/>
              </a:rPr>
              <a:t> 3 </a:t>
            </a:r>
            <a:r>
              <a:rPr spc="-4" dirty="0">
                <a:latin typeface="Calibri"/>
                <a:cs typeface="Calibri"/>
              </a:rPr>
              <a:t>accompagne</a:t>
            </a:r>
            <a:r>
              <a:rPr spc="-19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les</a:t>
            </a:r>
            <a:endParaRPr>
              <a:latin typeface="Calibri"/>
              <a:cs typeface="Calibri"/>
            </a:endParaRPr>
          </a:p>
          <a:p>
            <a:pPr marL="9525">
              <a:spcBef>
                <a:spcPts val="4"/>
              </a:spcBef>
            </a:pPr>
            <a:r>
              <a:rPr spc="-4" dirty="0">
                <a:latin typeface="Calibri"/>
                <a:cs typeface="Calibri"/>
              </a:rPr>
              <a:t>personnes</a:t>
            </a:r>
            <a:r>
              <a:rPr spc="-34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à</a:t>
            </a:r>
            <a:r>
              <a:rPr spc="-11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domicile</a:t>
            </a:r>
            <a:r>
              <a:rPr spc="-11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:</a:t>
            </a:r>
            <a:endParaRPr>
              <a:latin typeface="Calibri"/>
              <a:cs typeface="Calibri"/>
            </a:endParaRPr>
          </a:p>
          <a:p>
            <a:pPr>
              <a:spcBef>
                <a:spcPts val="8"/>
              </a:spcBef>
            </a:pPr>
            <a:endParaRPr sz="1763">
              <a:latin typeface="Calibri"/>
              <a:cs typeface="Calibri"/>
            </a:endParaRPr>
          </a:p>
          <a:p>
            <a:pPr marL="130493" indent="-121444">
              <a:buChar char="-"/>
              <a:tabLst>
                <a:tab pos="130969" algn="l"/>
              </a:tabLst>
            </a:pPr>
            <a:r>
              <a:rPr dirty="0">
                <a:latin typeface="Calibri"/>
                <a:cs typeface="Calibri"/>
              </a:rPr>
              <a:t>Adultes</a:t>
            </a:r>
            <a:r>
              <a:rPr spc="-41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autonomes</a:t>
            </a:r>
            <a:r>
              <a:rPr spc="-56" dirty="0">
                <a:latin typeface="Calibri"/>
                <a:cs typeface="Calibri"/>
              </a:rPr>
              <a:t> </a:t>
            </a:r>
            <a:r>
              <a:rPr spc="-4" dirty="0">
                <a:latin typeface="Calibri"/>
                <a:cs typeface="Calibri"/>
              </a:rPr>
              <a:t>ou</a:t>
            </a:r>
            <a:r>
              <a:rPr spc="-3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non</a:t>
            </a:r>
            <a:r>
              <a:rPr spc="-19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;</a:t>
            </a:r>
            <a:endParaRPr>
              <a:latin typeface="Calibri"/>
              <a:cs typeface="Calibri"/>
            </a:endParaRPr>
          </a:p>
          <a:p>
            <a:pPr marL="130493" indent="-121444">
              <a:spcBef>
                <a:spcPts val="4"/>
              </a:spcBef>
              <a:buChar char="-"/>
              <a:tabLst>
                <a:tab pos="130969" algn="l"/>
              </a:tabLst>
            </a:pPr>
            <a:r>
              <a:rPr spc="-8" dirty="0">
                <a:latin typeface="Calibri"/>
                <a:cs typeface="Calibri"/>
              </a:rPr>
              <a:t>Personnes</a:t>
            </a:r>
            <a:r>
              <a:rPr spc="-3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en </a:t>
            </a:r>
            <a:r>
              <a:rPr spc="-4" dirty="0">
                <a:latin typeface="Calibri"/>
                <a:cs typeface="Calibri"/>
              </a:rPr>
              <a:t>situation</a:t>
            </a:r>
            <a:r>
              <a:rPr spc="-34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de</a:t>
            </a:r>
            <a:r>
              <a:rPr spc="-8" dirty="0">
                <a:latin typeface="Calibri"/>
                <a:cs typeface="Calibri"/>
              </a:rPr>
              <a:t> </a:t>
            </a:r>
            <a:r>
              <a:rPr spc="-4" dirty="0">
                <a:latin typeface="Calibri"/>
                <a:cs typeface="Calibri"/>
              </a:rPr>
              <a:t>handicap</a:t>
            </a:r>
            <a:r>
              <a:rPr spc="-26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en milieu</a:t>
            </a:r>
            <a:r>
              <a:rPr spc="-19" dirty="0">
                <a:latin typeface="Calibri"/>
                <a:cs typeface="Calibri"/>
              </a:rPr>
              <a:t> </a:t>
            </a:r>
            <a:r>
              <a:rPr spc="-4" dirty="0">
                <a:latin typeface="Calibri"/>
                <a:cs typeface="Calibri"/>
              </a:rPr>
              <a:t>ordinaire</a:t>
            </a:r>
            <a:r>
              <a:rPr spc="-1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;</a:t>
            </a:r>
            <a:endParaRPr>
              <a:latin typeface="Calibri"/>
              <a:cs typeface="Calibri"/>
            </a:endParaRPr>
          </a:p>
          <a:p>
            <a:pPr marL="130493" indent="-121444">
              <a:buChar char="-"/>
              <a:tabLst>
                <a:tab pos="130969" algn="l"/>
              </a:tabLst>
            </a:pPr>
            <a:r>
              <a:rPr spc="-8" dirty="0">
                <a:latin typeface="Calibri"/>
                <a:cs typeface="Calibri"/>
              </a:rPr>
              <a:t>Enfants</a:t>
            </a:r>
            <a:r>
              <a:rPr spc="-41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de</a:t>
            </a:r>
            <a:r>
              <a:rPr spc="-11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plus</a:t>
            </a:r>
            <a:r>
              <a:rPr spc="-23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de</a:t>
            </a:r>
            <a:r>
              <a:rPr spc="-11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6</a:t>
            </a:r>
            <a:r>
              <a:rPr spc="-1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ans</a:t>
            </a:r>
            <a:r>
              <a:rPr spc="-19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;</a:t>
            </a:r>
            <a:endParaRPr>
              <a:latin typeface="Calibri"/>
              <a:cs typeface="Calibri"/>
            </a:endParaRPr>
          </a:p>
          <a:p>
            <a:pPr marL="130493" indent="-121444">
              <a:buChar char="-"/>
              <a:tabLst>
                <a:tab pos="130969" algn="l"/>
              </a:tabLst>
            </a:pPr>
            <a:r>
              <a:rPr spc="-8" dirty="0">
                <a:latin typeface="Calibri"/>
                <a:cs typeface="Calibri"/>
              </a:rPr>
              <a:t>Familles.</a:t>
            </a:r>
            <a:endParaRPr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65073" y="4350256"/>
            <a:ext cx="1495450" cy="1641347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97530" y="3817619"/>
            <a:ext cx="2583180" cy="218312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012180" y="3817620"/>
            <a:ext cx="2804922" cy="2173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66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4874" y="1140714"/>
            <a:ext cx="8883491" cy="307777"/>
          </a:xfrm>
          <a:prstGeom prst="rect">
            <a:avLst/>
          </a:prstGeom>
          <a:solidFill>
            <a:srgbClr val="E7E6E6"/>
          </a:solidFill>
        </p:spPr>
        <p:txBody>
          <a:bodyPr vert="horz" wrap="square" lIns="0" tIns="0" rIns="0" bIns="0" rtlCol="0">
            <a:spAutoFit/>
          </a:bodyPr>
          <a:lstStyle/>
          <a:p>
            <a:pPr marR="59055" algn="ctr">
              <a:lnSpc>
                <a:spcPts val="2441"/>
              </a:lnSpc>
              <a:tabLst>
                <a:tab pos="1638300" algn="l"/>
              </a:tabLst>
            </a:pPr>
            <a:r>
              <a:rPr sz="2100" b="0" spc="4" dirty="0">
                <a:solidFill>
                  <a:srgbClr val="000000"/>
                </a:solidFill>
                <a:latin typeface="Arial MT"/>
                <a:cs typeface="Arial MT"/>
              </a:rPr>
              <a:t>S</a:t>
            </a:r>
            <a:r>
              <a:rPr sz="2100" b="0" spc="-139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2100" b="0" dirty="0">
                <a:solidFill>
                  <a:srgbClr val="000000"/>
                </a:solidFill>
                <a:latin typeface="Arial MT"/>
                <a:cs typeface="Arial MT"/>
              </a:rPr>
              <a:t>e</a:t>
            </a:r>
            <a:r>
              <a:rPr sz="2100" b="0" spc="-139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2100" b="0" dirty="0">
                <a:solidFill>
                  <a:srgbClr val="000000"/>
                </a:solidFill>
                <a:latin typeface="Arial MT"/>
                <a:cs typeface="Arial MT"/>
              </a:rPr>
              <a:t>c</a:t>
            </a:r>
            <a:r>
              <a:rPr sz="2100" b="0" spc="-127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2100" b="0" dirty="0">
                <a:solidFill>
                  <a:srgbClr val="000000"/>
                </a:solidFill>
                <a:latin typeface="Arial MT"/>
                <a:cs typeface="Arial MT"/>
              </a:rPr>
              <a:t>t</a:t>
            </a:r>
            <a:r>
              <a:rPr sz="2100" b="0" spc="-127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2100" b="0" dirty="0">
                <a:solidFill>
                  <a:srgbClr val="000000"/>
                </a:solidFill>
                <a:latin typeface="Arial MT"/>
                <a:cs typeface="Arial MT"/>
              </a:rPr>
              <a:t>e</a:t>
            </a:r>
            <a:r>
              <a:rPr sz="2100" b="0" spc="-139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2100" b="0" dirty="0">
                <a:solidFill>
                  <a:srgbClr val="000000"/>
                </a:solidFill>
                <a:latin typeface="Arial MT"/>
                <a:cs typeface="Arial MT"/>
              </a:rPr>
              <a:t>u</a:t>
            </a:r>
            <a:r>
              <a:rPr sz="2100" b="0" spc="-139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2100" b="0" dirty="0">
                <a:solidFill>
                  <a:srgbClr val="000000"/>
                </a:solidFill>
                <a:latin typeface="Arial MT"/>
                <a:cs typeface="Arial MT"/>
              </a:rPr>
              <a:t>r</a:t>
            </a:r>
            <a:r>
              <a:rPr sz="2100" b="0" spc="-13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2100" b="0" dirty="0">
                <a:solidFill>
                  <a:srgbClr val="000000"/>
                </a:solidFill>
                <a:latin typeface="Arial MT"/>
                <a:cs typeface="Arial MT"/>
              </a:rPr>
              <a:t>s	d</a:t>
            </a:r>
            <a:r>
              <a:rPr sz="2100" b="0" spc="-139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2100" b="0" dirty="0">
                <a:solidFill>
                  <a:srgbClr val="000000"/>
                </a:solidFill>
                <a:latin typeface="Arial MT"/>
                <a:cs typeface="Arial MT"/>
              </a:rPr>
              <a:t>’</a:t>
            </a:r>
            <a:r>
              <a:rPr sz="2100" b="0" spc="-139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2100" b="0" dirty="0">
                <a:solidFill>
                  <a:srgbClr val="000000"/>
                </a:solidFill>
                <a:latin typeface="Arial MT"/>
                <a:cs typeface="Arial MT"/>
              </a:rPr>
              <a:t>a</a:t>
            </a:r>
            <a:r>
              <a:rPr sz="2100" b="0" spc="-139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2100" b="0" dirty="0">
                <a:solidFill>
                  <a:srgbClr val="000000"/>
                </a:solidFill>
                <a:latin typeface="Arial MT"/>
                <a:cs typeface="Arial MT"/>
              </a:rPr>
              <a:t>c</a:t>
            </a:r>
            <a:r>
              <a:rPr sz="2100" b="0" spc="-127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2100" b="0" dirty="0">
                <a:solidFill>
                  <a:srgbClr val="000000"/>
                </a:solidFill>
                <a:latin typeface="Arial MT"/>
                <a:cs typeface="Arial MT"/>
              </a:rPr>
              <a:t>t</a:t>
            </a:r>
            <a:r>
              <a:rPr sz="2100" b="0" spc="-127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2100" b="0" dirty="0">
                <a:solidFill>
                  <a:srgbClr val="000000"/>
                </a:solidFill>
                <a:latin typeface="Arial MT"/>
                <a:cs typeface="Arial MT"/>
              </a:rPr>
              <a:t>i</a:t>
            </a:r>
            <a:r>
              <a:rPr sz="2100" b="0" spc="-139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2100" b="0" dirty="0">
                <a:solidFill>
                  <a:srgbClr val="000000"/>
                </a:solidFill>
                <a:latin typeface="Arial MT"/>
                <a:cs typeface="Arial MT"/>
              </a:rPr>
              <a:t>v</a:t>
            </a:r>
            <a:r>
              <a:rPr sz="2100" b="0" spc="-16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2100" b="0" dirty="0">
                <a:solidFill>
                  <a:srgbClr val="000000"/>
                </a:solidFill>
                <a:latin typeface="Arial MT"/>
                <a:cs typeface="Arial MT"/>
              </a:rPr>
              <a:t>i</a:t>
            </a:r>
            <a:r>
              <a:rPr sz="2100" b="0" spc="-139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2100" b="0" dirty="0">
                <a:solidFill>
                  <a:srgbClr val="000000"/>
                </a:solidFill>
                <a:latin typeface="Arial MT"/>
                <a:cs typeface="Arial MT"/>
              </a:rPr>
              <a:t>t</a:t>
            </a:r>
            <a:r>
              <a:rPr sz="2100" b="0" spc="-127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2100" b="0" dirty="0">
                <a:solidFill>
                  <a:srgbClr val="000000"/>
                </a:solidFill>
                <a:latin typeface="Arial MT"/>
                <a:cs typeface="Arial MT"/>
              </a:rPr>
              <a:t>é</a:t>
            </a:r>
            <a:r>
              <a:rPr sz="2100" b="0" spc="-139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2100" b="0" dirty="0">
                <a:solidFill>
                  <a:srgbClr val="000000"/>
                </a:solidFill>
                <a:latin typeface="Arial MT"/>
                <a:cs typeface="Arial MT"/>
              </a:rPr>
              <a:t>s</a:t>
            </a:r>
            <a:endParaRPr sz="21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43940" y="2219134"/>
            <a:ext cx="5725954" cy="1984357"/>
          </a:xfrm>
          <a:prstGeom prst="rect">
            <a:avLst/>
          </a:prstGeom>
        </p:spPr>
        <p:txBody>
          <a:bodyPr vert="horz" wrap="square" lIns="0" tIns="103346" rIns="0" bIns="0" rtlCol="0">
            <a:spAutoFit/>
          </a:bodyPr>
          <a:lstStyle/>
          <a:p>
            <a:pPr marL="9525">
              <a:spcBef>
                <a:spcPts val="814"/>
              </a:spcBef>
            </a:pPr>
            <a:r>
              <a:rPr b="1" spc="-4" dirty="0">
                <a:latin typeface="Calibri"/>
                <a:cs typeface="Calibri"/>
              </a:rPr>
              <a:t>Le</a:t>
            </a:r>
            <a:r>
              <a:rPr b="1" spc="-8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titulaire</a:t>
            </a:r>
            <a:r>
              <a:rPr b="1" spc="-41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de</a:t>
            </a:r>
            <a:r>
              <a:rPr b="1" spc="-23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la</a:t>
            </a:r>
            <a:r>
              <a:rPr b="1" spc="-8" dirty="0">
                <a:latin typeface="Calibri"/>
                <a:cs typeface="Calibri"/>
              </a:rPr>
              <a:t> </a:t>
            </a:r>
            <a:r>
              <a:rPr b="1" spc="-4" dirty="0">
                <a:latin typeface="Calibri"/>
                <a:cs typeface="Calibri"/>
              </a:rPr>
              <a:t>MCAD</a:t>
            </a:r>
            <a:r>
              <a:rPr b="1" spc="-19" dirty="0">
                <a:latin typeface="Calibri"/>
                <a:cs typeface="Calibri"/>
              </a:rPr>
              <a:t> exerce</a:t>
            </a:r>
            <a:r>
              <a:rPr b="1" spc="-4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ses </a:t>
            </a:r>
            <a:r>
              <a:rPr b="1" spc="-4" dirty="0">
                <a:latin typeface="Calibri"/>
                <a:cs typeface="Calibri"/>
              </a:rPr>
              <a:t>activités</a:t>
            </a:r>
            <a:r>
              <a:rPr b="1" spc="-15" dirty="0">
                <a:latin typeface="Calibri"/>
                <a:cs typeface="Calibri"/>
              </a:rPr>
              <a:t> </a:t>
            </a:r>
            <a:r>
              <a:rPr b="1" spc="-4" dirty="0">
                <a:latin typeface="Calibri"/>
                <a:cs typeface="Calibri"/>
              </a:rPr>
              <a:t>au</a:t>
            </a:r>
            <a:r>
              <a:rPr b="1" spc="-11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sein</a:t>
            </a:r>
            <a:r>
              <a:rPr b="1" spc="3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:</a:t>
            </a:r>
          </a:p>
          <a:p>
            <a:pPr marL="267653" indent="-258604">
              <a:spcBef>
                <a:spcPts val="739"/>
              </a:spcBef>
              <a:buFont typeface="Arial MT"/>
              <a:buChar char="•"/>
              <a:tabLst>
                <a:tab pos="267653" algn="l"/>
                <a:tab pos="268129" algn="l"/>
              </a:tabLst>
            </a:pPr>
            <a:r>
              <a:rPr dirty="0">
                <a:latin typeface="Calibri"/>
                <a:cs typeface="Calibri"/>
              </a:rPr>
              <a:t>Des</a:t>
            </a:r>
            <a:r>
              <a:rPr spc="-11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services</a:t>
            </a:r>
            <a:r>
              <a:rPr spc="8" dirty="0">
                <a:latin typeface="Calibri"/>
                <a:cs typeface="Calibri"/>
              </a:rPr>
              <a:t> </a:t>
            </a:r>
            <a:r>
              <a:rPr spc="-23" dirty="0">
                <a:latin typeface="Calibri"/>
                <a:cs typeface="Calibri"/>
              </a:rPr>
              <a:t>d’aide</a:t>
            </a:r>
            <a:r>
              <a:rPr spc="-26" dirty="0">
                <a:latin typeface="Calibri"/>
                <a:cs typeface="Calibri"/>
              </a:rPr>
              <a:t> </a:t>
            </a:r>
            <a:r>
              <a:rPr spc="-8" dirty="0">
                <a:latin typeface="Calibri"/>
                <a:cs typeface="Calibri"/>
              </a:rPr>
              <a:t>et</a:t>
            </a:r>
            <a:r>
              <a:rPr spc="-4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de</a:t>
            </a:r>
            <a:r>
              <a:rPr spc="-4" dirty="0">
                <a:latin typeface="Calibri"/>
                <a:cs typeface="Calibri"/>
              </a:rPr>
              <a:t> maintien</a:t>
            </a:r>
            <a:r>
              <a:rPr spc="-38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à</a:t>
            </a:r>
            <a:r>
              <a:rPr spc="4" dirty="0">
                <a:latin typeface="Calibri"/>
                <a:cs typeface="Calibri"/>
              </a:rPr>
              <a:t> </a:t>
            </a:r>
            <a:r>
              <a:rPr spc="-4" dirty="0">
                <a:latin typeface="Calibri"/>
                <a:cs typeface="Calibri"/>
              </a:rPr>
              <a:t>domicile</a:t>
            </a:r>
            <a:r>
              <a:rPr spc="-8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:</a:t>
            </a:r>
          </a:p>
          <a:p>
            <a:pPr marL="567214" lvl="1" indent="-215741">
              <a:spcBef>
                <a:spcPts val="127"/>
              </a:spcBef>
              <a:buFont typeface="Courier New"/>
              <a:buChar char="o"/>
              <a:tabLst>
                <a:tab pos="567690" algn="l"/>
              </a:tabLst>
            </a:pPr>
            <a:r>
              <a:rPr dirty="0">
                <a:latin typeface="Calibri"/>
                <a:cs typeface="Calibri"/>
              </a:rPr>
              <a:t>Domicile</a:t>
            </a:r>
            <a:r>
              <a:rPr spc="-30" dirty="0">
                <a:latin typeface="Calibri"/>
                <a:cs typeface="Calibri"/>
              </a:rPr>
              <a:t> </a:t>
            </a:r>
            <a:r>
              <a:rPr spc="-4" dirty="0">
                <a:latin typeface="Calibri"/>
                <a:cs typeface="Calibri"/>
              </a:rPr>
              <a:t>privé</a:t>
            </a:r>
            <a:r>
              <a:rPr spc="-8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individuel</a:t>
            </a:r>
            <a:r>
              <a:rPr spc="-30" dirty="0">
                <a:latin typeface="Calibri"/>
                <a:cs typeface="Calibri"/>
              </a:rPr>
              <a:t> </a:t>
            </a:r>
            <a:r>
              <a:rPr spc="-15" dirty="0">
                <a:latin typeface="Calibri"/>
                <a:cs typeface="Calibri"/>
              </a:rPr>
              <a:t>d’employeurs</a:t>
            </a:r>
            <a:r>
              <a:rPr spc="-34" dirty="0">
                <a:latin typeface="Calibri"/>
                <a:cs typeface="Calibri"/>
              </a:rPr>
              <a:t> </a:t>
            </a:r>
            <a:r>
              <a:rPr spc="-4" dirty="0" err="1">
                <a:latin typeface="Calibri"/>
                <a:cs typeface="Calibri"/>
              </a:rPr>
              <a:t>particuliers</a:t>
            </a:r>
            <a:r>
              <a:rPr spc="-15" dirty="0">
                <a:latin typeface="Calibri"/>
                <a:cs typeface="Calibri"/>
              </a:rPr>
              <a:t> </a:t>
            </a:r>
            <a:r>
              <a:rPr dirty="0" smtClean="0">
                <a:latin typeface="Calibri"/>
                <a:cs typeface="Calibri"/>
              </a:rPr>
              <a:t>;</a:t>
            </a:r>
            <a:endParaRPr dirty="0">
              <a:latin typeface="Calibri"/>
              <a:cs typeface="Calibri"/>
            </a:endParaRPr>
          </a:p>
          <a:p>
            <a:pPr marL="567214" lvl="1" indent="-215741">
              <a:spcBef>
                <a:spcPts val="124"/>
              </a:spcBef>
              <a:buFont typeface="Courier New"/>
              <a:buChar char="o"/>
              <a:tabLst>
                <a:tab pos="567690" algn="l"/>
              </a:tabLst>
            </a:pPr>
            <a:r>
              <a:rPr dirty="0">
                <a:latin typeface="Calibri"/>
                <a:cs typeface="Calibri"/>
              </a:rPr>
              <a:t>Domicile</a:t>
            </a:r>
            <a:r>
              <a:rPr spc="-26" dirty="0">
                <a:latin typeface="Calibri"/>
                <a:cs typeface="Calibri"/>
              </a:rPr>
              <a:t> </a:t>
            </a:r>
            <a:r>
              <a:rPr spc="-4" dirty="0">
                <a:latin typeface="Calibri"/>
                <a:cs typeface="Calibri"/>
              </a:rPr>
              <a:t>privé</a:t>
            </a:r>
            <a:r>
              <a:rPr spc="-8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individuel</a:t>
            </a:r>
            <a:r>
              <a:rPr spc="-26" dirty="0">
                <a:latin typeface="Calibri"/>
                <a:cs typeface="Calibri"/>
              </a:rPr>
              <a:t> </a:t>
            </a:r>
            <a:r>
              <a:rPr spc="-4" dirty="0">
                <a:latin typeface="Calibri"/>
                <a:cs typeface="Calibri"/>
              </a:rPr>
              <a:t>ou collectif</a:t>
            </a:r>
            <a:r>
              <a:rPr spc="-23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par</a:t>
            </a:r>
            <a:r>
              <a:rPr spc="-8" dirty="0">
                <a:latin typeface="Calibri"/>
                <a:cs typeface="Calibri"/>
              </a:rPr>
              <a:t> </a:t>
            </a:r>
            <a:r>
              <a:rPr spc="-4" dirty="0">
                <a:latin typeface="Calibri"/>
                <a:cs typeface="Calibri"/>
              </a:rPr>
              <a:t>l’intermédiaire</a:t>
            </a:r>
            <a:endParaRPr dirty="0">
              <a:latin typeface="Calibri"/>
              <a:cs typeface="Calibri"/>
            </a:endParaRPr>
          </a:p>
          <a:p>
            <a:pPr marL="567214">
              <a:spcBef>
                <a:spcPts val="127"/>
              </a:spcBef>
            </a:pPr>
            <a:r>
              <a:rPr spc="-15" dirty="0">
                <a:latin typeface="Calibri"/>
                <a:cs typeface="Calibri"/>
              </a:rPr>
              <a:t>d’organismes</a:t>
            </a:r>
            <a:r>
              <a:rPr spc="-53" dirty="0">
                <a:latin typeface="Calibri"/>
                <a:cs typeface="Calibri"/>
              </a:rPr>
              <a:t> </a:t>
            </a:r>
            <a:r>
              <a:rPr spc="-8" dirty="0">
                <a:latin typeface="Calibri"/>
                <a:cs typeface="Calibri"/>
              </a:rPr>
              <a:t>prestataires</a:t>
            </a:r>
            <a:r>
              <a:rPr spc="-71" dirty="0">
                <a:latin typeface="Calibri"/>
                <a:cs typeface="Calibri"/>
              </a:rPr>
              <a:t> </a:t>
            </a:r>
            <a:r>
              <a:rPr spc="-4" dirty="0">
                <a:latin typeface="Calibri"/>
                <a:cs typeface="Calibri"/>
              </a:rPr>
              <a:t>ou</a:t>
            </a:r>
            <a:r>
              <a:rPr spc="-8" dirty="0">
                <a:latin typeface="Calibri"/>
                <a:cs typeface="Calibri"/>
              </a:rPr>
              <a:t> </a:t>
            </a:r>
            <a:r>
              <a:rPr spc="-4" dirty="0">
                <a:latin typeface="Calibri"/>
                <a:cs typeface="Calibri"/>
              </a:rPr>
              <a:t>mandataires</a:t>
            </a:r>
            <a:r>
              <a:rPr spc="-53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de</a:t>
            </a:r>
            <a:r>
              <a:rPr spc="-1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service.</a:t>
            </a:r>
          </a:p>
          <a:p>
            <a:pPr marL="267653" indent="-258604">
              <a:spcBef>
                <a:spcPts val="705"/>
              </a:spcBef>
              <a:buFont typeface="Arial MT"/>
              <a:buChar char="•"/>
              <a:tabLst>
                <a:tab pos="267653" algn="l"/>
                <a:tab pos="268129" algn="l"/>
              </a:tabLst>
            </a:pPr>
            <a:r>
              <a:rPr spc="-4" dirty="0">
                <a:latin typeface="Calibri"/>
                <a:cs typeface="Calibri"/>
              </a:rPr>
              <a:t>Domicile</a:t>
            </a:r>
            <a:r>
              <a:rPr spc="-30" dirty="0">
                <a:latin typeface="Calibri"/>
                <a:cs typeface="Calibri"/>
              </a:rPr>
              <a:t> </a:t>
            </a:r>
            <a:r>
              <a:rPr spc="-4" dirty="0">
                <a:latin typeface="Calibri"/>
                <a:cs typeface="Calibri"/>
              </a:rPr>
              <a:t>partagé/résidence</a:t>
            </a:r>
            <a:r>
              <a:rPr spc="-60" dirty="0">
                <a:latin typeface="Calibri"/>
                <a:cs typeface="Calibri"/>
              </a:rPr>
              <a:t> </a:t>
            </a:r>
            <a:r>
              <a:rPr spc="-4" dirty="0">
                <a:latin typeface="Calibri"/>
                <a:cs typeface="Calibri"/>
              </a:rPr>
              <a:t>familiale</a:t>
            </a:r>
            <a:endParaRPr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975728" y="3110103"/>
            <a:ext cx="2039685" cy="273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27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25E124-3B39-46DC-95AF-6474D5CC9F68}" type="datetime1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19/03/2024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E27FD8-406D-476B-89C0-7989EEE88455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206240" y="3998422"/>
            <a:ext cx="4937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Merci pour votre attention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746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4220473" y="6356351"/>
            <a:ext cx="20574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E27FD8-406D-476B-89C0-7989EEE88455}" type="slidenum">
              <a:rPr kumimoji="0" lang="fr-FR" sz="75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FR" sz="75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7017588" y="6356351"/>
            <a:ext cx="20574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2E035C-DB0F-46CD-AE22-4AB2901F9D7B}" type="datetime1">
              <a:rPr kumimoji="0" lang="fr-FR" sz="75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19/03/2024</a:t>
            </a:fld>
            <a:endParaRPr kumimoji="0" lang="fr-FR" sz="75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 bwMode="gray">
          <a:xfrm>
            <a:off x="720000" y="2161206"/>
            <a:ext cx="8424000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5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Sommaire</a:t>
            </a:r>
          </a:p>
        </p:txBody>
      </p:sp>
      <p:sp>
        <p:nvSpPr>
          <p:cNvPr id="5" name="Espace réservé du texte 9"/>
          <p:cNvSpPr txBox="1">
            <a:spLocks/>
          </p:cNvSpPr>
          <p:nvPr/>
        </p:nvSpPr>
        <p:spPr bwMode="gray">
          <a:xfrm>
            <a:off x="602324" y="2915073"/>
            <a:ext cx="7855875" cy="199761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144000" indent="-144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sz="10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4000" indent="-144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 sz="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8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8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4000" marR="0" lvl="0" indent="-1440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fr-FR" sz="1800" dirty="0" smtClean="0">
                <a:solidFill>
                  <a:srgbClr val="000000"/>
                </a:solidFill>
                <a:latin typeface="Arial"/>
              </a:rPr>
              <a:t>Place du</a:t>
            </a:r>
            <a:r>
              <a:rPr kumimoji="0" lang="fr-F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CAP 2AGA et</a:t>
            </a:r>
            <a:r>
              <a:rPr kumimoji="0" lang="fr-FR" sz="18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enjeux nationaux </a:t>
            </a:r>
          </a:p>
          <a:p>
            <a:pPr marL="144000" marR="0" lvl="0" indent="-1440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fr-F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La</a:t>
            </a:r>
            <a:r>
              <a:rPr kumimoji="0" lang="fr-FR" sz="18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place du CAP 2AGA dans l’académie de Poitiers ( FI)</a:t>
            </a:r>
          </a:p>
          <a:p>
            <a:pPr marL="144000" marR="0" lvl="0" indent="-1440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fr-FR" sz="1800" dirty="0" smtClean="0">
                <a:solidFill>
                  <a:srgbClr val="000000"/>
                </a:solidFill>
                <a:latin typeface="Arial"/>
              </a:rPr>
              <a:t>Présentation du CAP 2AGA</a:t>
            </a:r>
          </a:p>
          <a:p>
            <a:pPr marL="144000" marR="0" lvl="0" indent="-1440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fr-F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Poursuite vers la MCAD</a:t>
            </a:r>
            <a:endParaRPr kumimoji="0" lang="fr-FR" sz="20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44000" marR="0" lvl="0" indent="-1440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fr-FR" sz="105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44000" marR="0" lvl="0" indent="-1440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fr-FR" sz="105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44000" marR="0" lvl="0" indent="-1440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fr-FR" sz="105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44000" marR="0" lvl="0" indent="-1440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fr-FR" sz="105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44000" marR="0" lvl="0" indent="-1440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fr-FR" sz="105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80000" marR="0" lvl="1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800"/>
              </a:spcAft>
              <a:buClrTx/>
              <a:buSzTx/>
              <a:buFont typeface="+mj-lt"/>
              <a:buNone/>
              <a:tabLst/>
              <a:defRPr/>
            </a:pPr>
            <a:endParaRPr kumimoji="0" lang="fr-FR" sz="9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Espace réservé du pied de page 7"/>
          <p:cNvSpPr txBox="1">
            <a:spLocks/>
          </p:cNvSpPr>
          <p:nvPr/>
        </p:nvSpPr>
        <p:spPr bwMode="gray">
          <a:xfrm>
            <a:off x="602325" y="6361476"/>
            <a:ext cx="5904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7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7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Intitulé de la direction/service </a:t>
            </a:r>
          </a:p>
        </p:txBody>
      </p:sp>
    </p:spTree>
    <p:extLst>
      <p:ext uri="{BB962C8B-B14F-4D97-AF65-F5344CB8AC3E}">
        <p14:creationId xmlns:p14="http://schemas.microsoft.com/office/powerpoint/2010/main" val="178633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FAF5DF-0E8D-4A6C-809B-F8DC0A929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198" y="589236"/>
            <a:ext cx="7296626" cy="323165"/>
          </a:xfrm>
        </p:spPr>
        <p:txBody>
          <a:bodyPr>
            <a:noAutofit/>
          </a:bodyPr>
          <a:lstStyle/>
          <a:p>
            <a:pPr algn="ctr"/>
            <a:r>
              <a:rPr lang="fr-FR" sz="3200" spc="-4" dirty="0">
                <a:solidFill>
                  <a:srgbClr val="000000"/>
                </a:solidFill>
              </a:rPr>
              <a:t>Les différents rapports et plans </a:t>
            </a:r>
            <a:r>
              <a:rPr lang="fr-FR" sz="3200" spc="-4" dirty="0" smtClean="0">
                <a:solidFill>
                  <a:srgbClr val="000000"/>
                </a:solidFill>
              </a:rPr>
              <a:t>santé</a:t>
            </a:r>
            <a:br>
              <a:rPr lang="fr-FR" sz="3200" spc="-4" dirty="0" smtClean="0">
                <a:solidFill>
                  <a:srgbClr val="000000"/>
                </a:solidFill>
              </a:rPr>
            </a:br>
            <a:r>
              <a:rPr lang="fr-FR" sz="3200" spc="-4" dirty="0" smtClean="0">
                <a:solidFill>
                  <a:srgbClr val="000000"/>
                </a:solidFill>
              </a:rPr>
              <a:t>La place du CAP 2AGA </a:t>
            </a:r>
            <a:endParaRPr lang="fr-FR" sz="3200" spc="-4" dirty="0">
              <a:solidFill>
                <a:srgbClr val="000000"/>
              </a:solidFill>
            </a:endParaRPr>
          </a:p>
        </p:txBody>
      </p:sp>
      <p:pic>
        <p:nvPicPr>
          <p:cNvPr id="5" name="object 24">
            <a:extLst>
              <a:ext uri="{FF2B5EF4-FFF2-40B4-BE49-F238E27FC236}">
                <a16:creationId xmlns:a16="http://schemas.microsoft.com/office/drawing/2014/main" id="{A4575DD5-1F46-45DB-8BEB-9218F33C8734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3503" y="1915472"/>
            <a:ext cx="3088182" cy="1447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F9788CF-A27E-4BD8-883A-B4A5053AD6EB}"/>
              </a:ext>
            </a:extLst>
          </p:cNvPr>
          <p:cNvSpPr/>
          <p:nvPr/>
        </p:nvSpPr>
        <p:spPr>
          <a:xfrm>
            <a:off x="3654507" y="2362200"/>
            <a:ext cx="5185954" cy="93427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Transformer les métiers et revaloriser ceux qui soignent :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- </a:t>
            </a:r>
            <a:r>
              <a:rPr kumimoji="0" lang="fr-FR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Travaux sur les statuts /métiers /revalorisation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- Augmentation des capacités de formation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- Recrutement de 15 000 soignants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Image 7" descr="Une image contenant texte&#10;&#10;Description générée automatiquement">
            <a:extLst>
              <a:ext uri="{FF2B5EF4-FFF2-40B4-BE49-F238E27FC236}">
                <a16:creationId xmlns:a16="http://schemas.microsoft.com/office/drawing/2014/main" id="{E7D07B13-F406-4026-B2EA-8778016418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32" y="3962400"/>
            <a:ext cx="2948768" cy="1604423"/>
          </a:xfrm>
          <a:prstGeom prst="rect">
            <a:avLst/>
          </a:prstGeom>
        </p:spPr>
      </p:pic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85C6B19A-EA94-4946-B036-F7B1ED3C68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39267" y="3733800"/>
            <a:ext cx="5185954" cy="1323440"/>
          </a:xfrm>
          <a:prstGeom prst="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normAutofit fontScale="47500" lnSpcReduction="20000"/>
          </a:bodyPr>
          <a:lstStyle/>
          <a:p>
            <a:pPr algn="ctr"/>
            <a:r>
              <a:rPr lang="fr-FR" b="1" dirty="0"/>
              <a:t>RAPPORT LIBAULT MARS 2019 </a:t>
            </a:r>
          </a:p>
          <a:p>
            <a:pPr marL="9525">
              <a:lnSpc>
                <a:spcPts val="1706"/>
              </a:lnSpc>
              <a:spcBef>
                <a:spcPts val="79"/>
              </a:spcBef>
            </a:pPr>
            <a:r>
              <a:rPr lang="fr-FR" dirty="0"/>
              <a:t>Selon plusieurs scénarii le nombre de PA augmenterait de 15 %, 25 % ou 33 % entre 2015 et 2030 </a:t>
            </a:r>
            <a:endParaRPr lang="fr-FR" sz="1800" dirty="0">
              <a:latin typeface="Arial MT"/>
            </a:endParaRPr>
          </a:p>
          <a:p>
            <a:pPr marL="9525">
              <a:lnSpc>
                <a:spcPts val="1706"/>
              </a:lnSpc>
              <a:spcBef>
                <a:spcPts val="79"/>
              </a:spcBef>
            </a:pPr>
            <a:r>
              <a:rPr lang="fr-FR" dirty="0"/>
              <a:t>Besoin d’une augmentation de 20% ETP travaillant auprès des personnes âgées d’ici 2030 en raison de l’évolution démographique</a:t>
            </a:r>
          </a:p>
        </p:txBody>
      </p:sp>
    </p:spTree>
    <p:extLst>
      <p:ext uri="{BB962C8B-B14F-4D97-AF65-F5344CB8AC3E}">
        <p14:creationId xmlns:p14="http://schemas.microsoft.com/office/powerpoint/2010/main" val="80214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97877" y="6426809"/>
            <a:ext cx="18097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15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15823"/>
            <a:ext cx="9144000" cy="865631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609600" y="263542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spc="-5" dirty="0">
                <a:latin typeface="Arial"/>
                <a:ea typeface="+mj-ea"/>
                <a:cs typeface="Arial"/>
              </a:rPr>
              <a:t>Le CAP 2AGA dans l’académie de Poitiers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98" y="789970"/>
            <a:ext cx="8363603" cy="5967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56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97877" y="6426809"/>
            <a:ext cx="18097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12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548640"/>
            <a:ext cx="9144000" cy="577596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93114" y="631698"/>
            <a:ext cx="70561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707005" algn="l"/>
                <a:tab pos="3526154" algn="l"/>
                <a:tab pos="4314190" algn="l"/>
              </a:tabLst>
            </a:pPr>
            <a:r>
              <a:rPr sz="2800" spc="-5" dirty="0"/>
              <a:t>F</a:t>
            </a:r>
            <a:r>
              <a:rPr sz="2800" spc="-190" dirty="0"/>
              <a:t> </a:t>
            </a:r>
            <a:r>
              <a:rPr sz="2800" spc="-5" dirty="0"/>
              <a:t>I</a:t>
            </a:r>
            <a:r>
              <a:rPr sz="2800" spc="-180" dirty="0"/>
              <a:t> </a:t>
            </a:r>
            <a:r>
              <a:rPr sz="2800" spc="-5" dirty="0"/>
              <a:t>N</a:t>
            </a:r>
            <a:r>
              <a:rPr sz="2800" spc="-185" dirty="0"/>
              <a:t> </a:t>
            </a:r>
            <a:r>
              <a:rPr sz="2800" spc="-5" dirty="0"/>
              <a:t>A</a:t>
            </a:r>
            <a:r>
              <a:rPr sz="2800" spc="-185" dirty="0"/>
              <a:t> </a:t>
            </a:r>
            <a:r>
              <a:rPr sz="2800" spc="-5" dirty="0"/>
              <a:t>L</a:t>
            </a:r>
            <a:r>
              <a:rPr sz="2800" spc="-190" dirty="0"/>
              <a:t> </a:t>
            </a:r>
            <a:r>
              <a:rPr sz="2800" spc="-5" dirty="0"/>
              <a:t>I</a:t>
            </a:r>
            <a:r>
              <a:rPr sz="2800" spc="-180" dirty="0"/>
              <a:t> </a:t>
            </a:r>
            <a:r>
              <a:rPr sz="2800" spc="-5" dirty="0"/>
              <a:t>T</a:t>
            </a:r>
            <a:r>
              <a:rPr sz="2800" spc="-190" dirty="0"/>
              <a:t> </a:t>
            </a:r>
            <a:r>
              <a:rPr sz="2800" spc="-5" dirty="0"/>
              <a:t>E</a:t>
            </a:r>
            <a:r>
              <a:rPr sz="2800" spc="-190" dirty="0"/>
              <a:t> </a:t>
            </a:r>
            <a:r>
              <a:rPr sz="2800" spc="-5" dirty="0"/>
              <a:t>S</a:t>
            </a:r>
            <a:r>
              <a:rPr sz="2800" dirty="0"/>
              <a:t>	</a:t>
            </a:r>
            <a:r>
              <a:rPr sz="2800" spc="-5" dirty="0"/>
              <a:t>D</a:t>
            </a:r>
            <a:r>
              <a:rPr sz="2800" spc="-185" dirty="0"/>
              <a:t> </a:t>
            </a:r>
            <a:r>
              <a:rPr sz="2800" spc="-5" dirty="0"/>
              <a:t>E</a:t>
            </a:r>
            <a:r>
              <a:rPr sz="2800" dirty="0"/>
              <a:t>	</a:t>
            </a:r>
            <a:r>
              <a:rPr sz="2800" spc="-5" dirty="0"/>
              <a:t>L</a:t>
            </a:r>
            <a:r>
              <a:rPr sz="2800" spc="-190" dirty="0"/>
              <a:t> </a:t>
            </a:r>
            <a:r>
              <a:rPr sz="2800" spc="-5" dirty="0"/>
              <a:t>A</a:t>
            </a:r>
            <a:r>
              <a:rPr sz="2800" dirty="0"/>
              <a:t>	</a:t>
            </a:r>
            <a:r>
              <a:rPr sz="2800" spc="-5" dirty="0"/>
              <a:t>F</a:t>
            </a:r>
            <a:r>
              <a:rPr sz="2800" spc="-190" dirty="0"/>
              <a:t> </a:t>
            </a:r>
            <a:r>
              <a:rPr sz="2800" spc="-5" dirty="0"/>
              <a:t>O</a:t>
            </a:r>
            <a:r>
              <a:rPr sz="2800" spc="-190" dirty="0"/>
              <a:t> </a:t>
            </a:r>
            <a:r>
              <a:rPr sz="2800" spc="-5" dirty="0"/>
              <a:t>R</a:t>
            </a:r>
            <a:r>
              <a:rPr sz="2800" spc="-185" dirty="0"/>
              <a:t> </a:t>
            </a:r>
            <a:r>
              <a:rPr sz="2800" spc="-5" dirty="0"/>
              <a:t>M</a:t>
            </a:r>
            <a:r>
              <a:rPr sz="2800" spc="-185" dirty="0"/>
              <a:t> </a:t>
            </a:r>
            <a:r>
              <a:rPr sz="2800" spc="-5" dirty="0"/>
              <a:t>A</a:t>
            </a:r>
            <a:r>
              <a:rPr sz="2800" spc="-390" dirty="0"/>
              <a:t> </a:t>
            </a:r>
            <a:r>
              <a:rPr sz="2800" spc="-5" dirty="0"/>
              <a:t>T</a:t>
            </a:r>
            <a:r>
              <a:rPr sz="2800" spc="-190" dirty="0"/>
              <a:t> </a:t>
            </a:r>
            <a:r>
              <a:rPr sz="2800" spc="-5" dirty="0"/>
              <a:t>I</a:t>
            </a:r>
            <a:r>
              <a:rPr sz="2800" spc="-180" dirty="0"/>
              <a:t> </a:t>
            </a:r>
            <a:r>
              <a:rPr sz="2800" spc="-5" dirty="0"/>
              <a:t>O</a:t>
            </a:r>
            <a:r>
              <a:rPr sz="2800" spc="-190" dirty="0"/>
              <a:t> </a:t>
            </a:r>
            <a:r>
              <a:rPr sz="2800" spc="-5" dirty="0"/>
              <a:t>N</a:t>
            </a:r>
            <a:endParaRPr sz="2800" dirty="0"/>
          </a:p>
        </p:txBody>
      </p:sp>
      <p:sp>
        <p:nvSpPr>
          <p:cNvPr id="5" name="object 5"/>
          <p:cNvSpPr txBox="1"/>
          <p:nvPr/>
        </p:nvSpPr>
        <p:spPr>
          <a:xfrm>
            <a:off x="457200" y="1752600"/>
            <a:ext cx="7949083" cy="3012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Arial MT"/>
                <a:cs typeface="Arial MT"/>
              </a:rPr>
              <a:t>Le </a:t>
            </a:r>
            <a:r>
              <a:rPr sz="2800" spc="-15" dirty="0">
                <a:latin typeface="Arial MT"/>
                <a:cs typeface="Arial MT"/>
              </a:rPr>
              <a:t>titulaire</a:t>
            </a:r>
            <a:r>
              <a:rPr sz="280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du</a:t>
            </a:r>
            <a:r>
              <a:rPr sz="2800" spc="-15" dirty="0">
                <a:latin typeface="Arial MT"/>
                <a:cs typeface="Arial MT"/>
              </a:rPr>
              <a:t> </a:t>
            </a:r>
            <a:r>
              <a:rPr sz="2800" b="1" spc="-10" dirty="0">
                <a:latin typeface="Arial"/>
                <a:cs typeface="Arial"/>
              </a:rPr>
              <a:t>CAP</a:t>
            </a:r>
            <a:r>
              <a:rPr sz="2800" b="1" spc="-160" dirty="0">
                <a:latin typeface="Arial"/>
                <a:cs typeface="Arial"/>
              </a:rPr>
              <a:t> </a:t>
            </a:r>
            <a:r>
              <a:rPr sz="2800" b="1" spc="-15" dirty="0">
                <a:latin typeface="Arial"/>
                <a:cs typeface="Arial"/>
              </a:rPr>
              <a:t>Agent</a:t>
            </a:r>
            <a:r>
              <a:rPr sz="2800" b="1" spc="-110" dirty="0">
                <a:latin typeface="Arial"/>
                <a:cs typeface="Arial"/>
              </a:rPr>
              <a:t> </a:t>
            </a:r>
            <a:r>
              <a:rPr sz="2800" b="1" spc="-20" dirty="0">
                <a:latin typeface="Arial"/>
                <a:cs typeface="Arial"/>
              </a:rPr>
              <a:t>Accompagnant</a:t>
            </a:r>
            <a:r>
              <a:rPr sz="2800" b="1" spc="1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au</a:t>
            </a:r>
            <a:endParaRPr sz="2800" dirty="0">
              <a:latin typeface="Arial"/>
              <a:cs typeface="Arial"/>
            </a:endParaRPr>
          </a:p>
          <a:p>
            <a:pPr marL="12700" marR="457834">
              <a:lnSpc>
                <a:spcPts val="6720"/>
              </a:lnSpc>
              <a:spcBef>
                <a:spcPts val="785"/>
              </a:spcBef>
            </a:pPr>
            <a:r>
              <a:rPr sz="2800" b="1" spc="-15" dirty="0">
                <a:latin typeface="Arial"/>
                <a:cs typeface="Arial"/>
              </a:rPr>
              <a:t>Grand</a:t>
            </a:r>
            <a:r>
              <a:rPr sz="2800" b="1" spc="-30" dirty="0">
                <a:latin typeface="Arial"/>
                <a:cs typeface="Arial"/>
              </a:rPr>
              <a:t> </a:t>
            </a:r>
            <a:r>
              <a:rPr sz="2800" b="1" spc="-15" dirty="0">
                <a:latin typeface="Arial"/>
                <a:cs typeface="Arial"/>
              </a:rPr>
              <a:t>Âge</a:t>
            </a:r>
            <a:r>
              <a:rPr sz="2800" b="1" spc="-5" dirty="0">
                <a:latin typeface="Arial"/>
                <a:cs typeface="Arial"/>
              </a:rPr>
              <a:t> </a:t>
            </a:r>
            <a:r>
              <a:rPr sz="2800" spc="-10" dirty="0">
                <a:latin typeface="Arial MT"/>
                <a:cs typeface="Arial MT"/>
              </a:rPr>
              <a:t>accompagne</a:t>
            </a:r>
            <a:r>
              <a:rPr sz="2800" spc="-50" dirty="0">
                <a:latin typeface="Arial MT"/>
                <a:cs typeface="Arial MT"/>
              </a:rPr>
              <a:t> </a:t>
            </a:r>
            <a:r>
              <a:rPr sz="2800" b="1" spc="-25" dirty="0">
                <a:solidFill>
                  <a:schemeClr val="tx2"/>
                </a:solidFill>
                <a:latin typeface="Arial MT"/>
                <a:cs typeface="Arial MT"/>
              </a:rPr>
              <a:t>la</a:t>
            </a:r>
            <a:r>
              <a:rPr sz="2800" b="1" spc="-114" dirty="0">
                <a:solidFill>
                  <a:schemeClr val="tx2"/>
                </a:solidFill>
                <a:latin typeface="Arial MT"/>
                <a:cs typeface="Arial MT"/>
              </a:rPr>
              <a:t> </a:t>
            </a:r>
            <a:r>
              <a:rPr sz="2800" b="1" spc="-10" dirty="0">
                <a:solidFill>
                  <a:schemeClr val="tx2"/>
                </a:solidFill>
                <a:latin typeface="Arial MT"/>
                <a:cs typeface="Arial MT"/>
              </a:rPr>
              <a:t>personne</a:t>
            </a:r>
            <a:r>
              <a:rPr sz="2800" b="1" spc="-50" dirty="0">
                <a:solidFill>
                  <a:schemeClr val="tx2"/>
                </a:solidFill>
                <a:latin typeface="Arial MT"/>
                <a:cs typeface="Arial MT"/>
              </a:rPr>
              <a:t> </a:t>
            </a:r>
            <a:r>
              <a:rPr sz="2800" b="1" spc="-15" dirty="0">
                <a:solidFill>
                  <a:schemeClr val="tx2"/>
                </a:solidFill>
                <a:latin typeface="Arial MT"/>
                <a:cs typeface="Arial MT"/>
              </a:rPr>
              <a:t>âgée</a:t>
            </a:r>
            <a:r>
              <a:rPr sz="2800" b="1" spc="-15" dirty="0">
                <a:latin typeface="Arial MT"/>
                <a:cs typeface="Arial MT"/>
              </a:rPr>
              <a:t> </a:t>
            </a:r>
            <a:r>
              <a:rPr sz="2800" b="1" spc="-76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dans</a:t>
            </a:r>
            <a:r>
              <a:rPr sz="2800" spc="-35" dirty="0">
                <a:latin typeface="Arial MT"/>
                <a:cs typeface="Arial MT"/>
              </a:rPr>
              <a:t> </a:t>
            </a:r>
            <a:r>
              <a:rPr sz="2800" spc="-20" dirty="0">
                <a:latin typeface="Arial MT"/>
                <a:cs typeface="Arial MT"/>
              </a:rPr>
              <a:t>les</a:t>
            </a:r>
            <a:r>
              <a:rPr sz="2800" spc="-1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actes</a:t>
            </a:r>
            <a:r>
              <a:rPr sz="2800" spc="-4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de </a:t>
            </a:r>
            <a:r>
              <a:rPr sz="2800" spc="-10" dirty="0">
                <a:latin typeface="Arial MT"/>
                <a:cs typeface="Arial MT"/>
              </a:rPr>
              <a:t>la</a:t>
            </a:r>
            <a:r>
              <a:rPr sz="2800" spc="-1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vie</a:t>
            </a:r>
            <a:endParaRPr sz="280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2580"/>
              </a:spcBef>
            </a:pPr>
            <a:r>
              <a:rPr sz="2800" dirty="0">
                <a:latin typeface="Arial MT"/>
                <a:cs typeface="Arial MT"/>
              </a:rPr>
              <a:t>quotidienne.</a:t>
            </a: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55435" y="4643626"/>
            <a:ext cx="2144267" cy="21442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411124" y="1097407"/>
          <a:ext cx="8381365" cy="55585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184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629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64107">
                <a:tc>
                  <a:txBody>
                    <a:bodyPr/>
                    <a:lstStyle/>
                    <a:p>
                      <a:pPr marR="267335" algn="ctr">
                        <a:lnSpc>
                          <a:spcPts val="2870"/>
                        </a:lnSpc>
                        <a:spcBef>
                          <a:spcPts val="464"/>
                        </a:spcBef>
                      </a:pPr>
                      <a:r>
                        <a:rPr sz="2400" b="1" dirty="0">
                          <a:latin typeface="Arial"/>
                          <a:cs typeface="Arial"/>
                        </a:rPr>
                        <a:t>Pôles</a:t>
                      </a:r>
                      <a:endParaRPr sz="2400">
                        <a:latin typeface="Arial"/>
                        <a:cs typeface="Arial"/>
                      </a:endParaRPr>
                    </a:p>
                    <a:p>
                      <a:pPr marR="267970" algn="ctr">
                        <a:lnSpc>
                          <a:spcPts val="2870"/>
                        </a:lnSpc>
                      </a:pPr>
                      <a:r>
                        <a:rPr sz="2400" b="1" dirty="0">
                          <a:latin typeface="Arial"/>
                          <a:cs typeface="Arial"/>
                        </a:rPr>
                        <a:t>d’activités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5905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9875" algn="ctr">
                        <a:lnSpc>
                          <a:spcPct val="100000"/>
                        </a:lnSpc>
                        <a:spcBef>
                          <a:spcPts val="1905"/>
                        </a:spcBef>
                      </a:pPr>
                      <a:r>
                        <a:rPr sz="2400" b="1" spc="-5" dirty="0">
                          <a:latin typeface="Arial"/>
                          <a:cs typeface="Arial"/>
                        </a:rPr>
                        <a:t>Activités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2419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47214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689"/>
                        </a:spcBef>
                      </a:pPr>
                      <a:r>
                        <a:rPr sz="2000" b="1" u="heavy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Pôle</a:t>
                      </a:r>
                      <a:r>
                        <a:rPr sz="2000" b="1" u="heavy" spc="-2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1</a:t>
                      </a:r>
                      <a:r>
                        <a:rPr sz="20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: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68580" marR="90678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2000" b="1" spc="-5" dirty="0">
                          <a:latin typeface="Arial"/>
                          <a:cs typeface="Arial"/>
                        </a:rPr>
                        <a:t>Services 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et </a:t>
                      </a:r>
                      <a:r>
                        <a:rPr sz="20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entretien</a:t>
                      </a:r>
                      <a:r>
                        <a:rPr sz="2000" b="1" spc="-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dans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68580" marR="680085">
                        <a:lnSpc>
                          <a:spcPct val="99800"/>
                        </a:lnSpc>
                        <a:spcBef>
                          <a:spcPts val="5"/>
                        </a:spcBef>
                      </a:pPr>
                      <a:r>
                        <a:rPr sz="2000" b="1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2000" b="1" spc="-15" dirty="0">
                          <a:latin typeface="Arial"/>
                          <a:cs typeface="Arial"/>
                        </a:rPr>
                        <a:t>’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en</a:t>
                      </a:r>
                      <a:r>
                        <a:rPr sz="2000" b="1" spc="-25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onne</a:t>
                      </a:r>
                      <a:r>
                        <a:rPr sz="2000" b="1" spc="-1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ent  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collectif de 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la 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 personne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21462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4C5E7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sz="2000" dirty="0">
                          <a:latin typeface="Arial MT"/>
                          <a:cs typeface="Arial MT"/>
                        </a:rPr>
                        <a:t>A1.1 Mise</a:t>
                      </a:r>
                      <a:r>
                        <a:rPr sz="20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dirty="0">
                          <a:latin typeface="Arial MT"/>
                          <a:cs typeface="Arial MT"/>
                        </a:rPr>
                        <a:t>en</a:t>
                      </a:r>
                      <a:r>
                        <a:rPr sz="20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dirty="0">
                          <a:latin typeface="Arial MT"/>
                          <a:cs typeface="Arial MT"/>
                        </a:rPr>
                        <a:t>place</a:t>
                      </a:r>
                      <a:r>
                        <a:rPr sz="20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dirty="0">
                          <a:latin typeface="Arial MT"/>
                          <a:cs typeface="Arial MT"/>
                        </a:rPr>
                        <a:t>et</a:t>
                      </a:r>
                      <a:r>
                        <a:rPr sz="20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dirty="0">
                          <a:latin typeface="Arial MT"/>
                          <a:cs typeface="Arial MT"/>
                        </a:rPr>
                        <a:t>service</a:t>
                      </a:r>
                      <a:r>
                        <a:rPr sz="20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dirty="0">
                          <a:latin typeface="Arial MT"/>
                          <a:cs typeface="Arial MT"/>
                        </a:rPr>
                        <a:t>des</a:t>
                      </a:r>
                      <a:r>
                        <a:rPr sz="20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dirty="0">
                          <a:latin typeface="Arial MT"/>
                          <a:cs typeface="Arial MT"/>
                        </a:rPr>
                        <a:t>repas</a:t>
                      </a:r>
                      <a:endParaRPr sz="2000">
                        <a:latin typeface="Arial MT"/>
                        <a:cs typeface="Arial MT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marL="68580" marR="937260">
                        <a:lnSpc>
                          <a:spcPct val="100000"/>
                        </a:lnSpc>
                      </a:pPr>
                      <a:r>
                        <a:rPr sz="2000" dirty="0">
                          <a:latin typeface="Arial MT"/>
                          <a:cs typeface="Arial MT"/>
                        </a:rPr>
                        <a:t>A1.2</a:t>
                      </a:r>
                      <a:r>
                        <a:rPr sz="20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dirty="0">
                          <a:latin typeface="Arial MT"/>
                          <a:cs typeface="Arial MT"/>
                        </a:rPr>
                        <a:t>Remise</a:t>
                      </a:r>
                      <a:r>
                        <a:rPr sz="20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dirty="0">
                          <a:latin typeface="Arial MT"/>
                          <a:cs typeface="Arial MT"/>
                        </a:rPr>
                        <a:t>en</a:t>
                      </a:r>
                      <a:r>
                        <a:rPr sz="20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dirty="0">
                          <a:latin typeface="Arial MT"/>
                          <a:cs typeface="Arial MT"/>
                        </a:rPr>
                        <a:t>état</a:t>
                      </a:r>
                      <a:r>
                        <a:rPr sz="20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dirty="0">
                          <a:latin typeface="Arial MT"/>
                          <a:cs typeface="Arial MT"/>
                        </a:rPr>
                        <a:t>des</a:t>
                      </a:r>
                      <a:r>
                        <a:rPr sz="20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dirty="0">
                          <a:latin typeface="Arial MT"/>
                          <a:cs typeface="Arial MT"/>
                        </a:rPr>
                        <a:t>matériels</a:t>
                      </a:r>
                      <a:r>
                        <a:rPr sz="20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dirty="0">
                          <a:latin typeface="Arial MT"/>
                          <a:cs typeface="Arial MT"/>
                        </a:rPr>
                        <a:t>et</a:t>
                      </a:r>
                      <a:r>
                        <a:rPr sz="20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dirty="0">
                          <a:latin typeface="Arial MT"/>
                          <a:cs typeface="Arial MT"/>
                        </a:rPr>
                        <a:t>des </a:t>
                      </a:r>
                      <a:r>
                        <a:rPr sz="2000" spc="-5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dirty="0">
                          <a:latin typeface="Arial MT"/>
                          <a:cs typeface="Arial MT"/>
                        </a:rPr>
                        <a:t>espaces</a:t>
                      </a:r>
                      <a:r>
                        <a:rPr sz="20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dirty="0">
                          <a:latin typeface="Arial MT"/>
                          <a:cs typeface="Arial MT"/>
                        </a:rPr>
                        <a:t>collectifs</a:t>
                      </a:r>
                      <a:endParaRPr sz="2000">
                        <a:latin typeface="Arial MT"/>
                        <a:cs typeface="Arial MT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2000" dirty="0">
                          <a:latin typeface="Arial MT"/>
                          <a:cs typeface="Arial MT"/>
                        </a:rPr>
                        <a:t>A1.3</a:t>
                      </a:r>
                      <a:r>
                        <a:rPr sz="20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dirty="0">
                          <a:latin typeface="Arial MT"/>
                          <a:cs typeface="Arial MT"/>
                        </a:rPr>
                        <a:t>Entretien</a:t>
                      </a:r>
                      <a:r>
                        <a:rPr sz="2000" spc="-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dirty="0">
                          <a:latin typeface="Arial MT"/>
                          <a:cs typeface="Arial MT"/>
                        </a:rPr>
                        <a:t>du</a:t>
                      </a:r>
                      <a:r>
                        <a:rPr sz="20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dirty="0">
                          <a:latin typeface="Arial MT"/>
                          <a:cs typeface="Arial MT"/>
                        </a:rPr>
                        <a:t>linge</a:t>
                      </a:r>
                      <a:endParaRPr sz="2000">
                        <a:latin typeface="Arial MT"/>
                        <a:cs typeface="Arial MT"/>
                      </a:endParaRPr>
                    </a:p>
                  </a:txBody>
                  <a:tcPr marL="0" marR="0" marT="1003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4C5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4726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2000" b="1" u="heavy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Pôle</a:t>
                      </a:r>
                      <a:r>
                        <a:rPr sz="2000" b="1" u="heavy" spc="-2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2</a:t>
                      </a:r>
                      <a:r>
                        <a:rPr sz="20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: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2000" b="1" dirty="0">
                          <a:latin typeface="Arial"/>
                          <a:cs typeface="Arial"/>
                        </a:rPr>
                        <a:t>Promotion</a:t>
                      </a:r>
                      <a:r>
                        <a:rPr sz="2000" b="1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de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68580" marR="569595">
                        <a:lnSpc>
                          <a:spcPct val="100000"/>
                        </a:lnSpc>
                      </a:pPr>
                      <a:r>
                        <a:rPr sz="2000" b="1" spc="-5" dirty="0">
                          <a:latin typeface="Arial"/>
                          <a:cs typeface="Arial"/>
                        </a:rPr>
                        <a:t>l’autonomie</a:t>
                      </a:r>
                      <a:r>
                        <a:rPr sz="2000" b="1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20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la </a:t>
                      </a:r>
                      <a:r>
                        <a:rPr sz="2000" b="1" spc="-5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personne dans </a:t>
                      </a:r>
                      <a:r>
                        <a:rPr sz="20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son</a:t>
                      </a:r>
                      <a:r>
                        <a:rPr sz="20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espace</a:t>
                      </a:r>
                      <a:r>
                        <a:rPr sz="2000" b="1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privé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2750" dirty="0">
                        <a:latin typeface="Times New Roman"/>
                        <a:cs typeface="Times New Roman"/>
                      </a:endParaRPr>
                    </a:p>
                    <a:p>
                      <a:pPr marL="68580" marR="408305">
                        <a:lnSpc>
                          <a:spcPct val="100000"/>
                        </a:lnSpc>
                      </a:pPr>
                      <a:r>
                        <a:rPr sz="2000" dirty="0">
                          <a:latin typeface="Arial MT"/>
                          <a:cs typeface="Arial MT"/>
                        </a:rPr>
                        <a:t>A2.1 Promotion </a:t>
                      </a:r>
                      <a:r>
                        <a:rPr sz="2000" spc="-5" dirty="0">
                          <a:latin typeface="Arial MT"/>
                          <a:cs typeface="Arial MT"/>
                        </a:rPr>
                        <a:t>de l’autonomie </a:t>
                      </a:r>
                      <a:r>
                        <a:rPr sz="2000" dirty="0">
                          <a:latin typeface="Arial MT"/>
                          <a:cs typeface="Arial MT"/>
                        </a:rPr>
                        <a:t>dans </a:t>
                      </a:r>
                      <a:r>
                        <a:rPr sz="2000" spc="-5" dirty="0">
                          <a:latin typeface="Arial MT"/>
                          <a:cs typeface="Arial MT"/>
                        </a:rPr>
                        <a:t>les </a:t>
                      </a:r>
                      <a:r>
                        <a:rPr sz="2000" dirty="0">
                          <a:latin typeface="Arial MT"/>
                          <a:cs typeface="Arial MT"/>
                        </a:rPr>
                        <a:t>actes </a:t>
                      </a:r>
                      <a:r>
                        <a:rPr sz="2000" spc="-5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dirty="0">
                          <a:latin typeface="Arial MT"/>
                          <a:cs typeface="Arial MT"/>
                        </a:rPr>
                        <a:t>essentiels</a:t>
                      </a:r>
                      <a:r>
                        <a:rPr sz="20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dirty="0">
                          <a:latin typeface="Arial MT"/>
                          <a:cs typeface="Arial MT"/>
                        </a:rPr>
                        <a:t>de</a:t>
                      </a:r>
                      <a:r>
                        <a:rPr sz="20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dirty="0">
                          <a:latin typeface="Arial MT"/>
                          <a:cs typeface="Arial MT"/>
                        </a:rPr>
                        <a:t>la vie quotidienne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050" dirty="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2000" dirty="0">
                          <a:latin typeface="Arial MT"/>
                          <a:cs typeface="Arial MT"/>
                        </a:rPr>
                        <a:t>A2.2 Entretien</a:t>
                      </a:r>
                      <a:r>
                        <a:rPr sz="20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dirty="0">
                          <a:latin typeface="Arial MT"/>
                          <a:cs typeface="Arial MT"/>
                        </a:rPr>
                        <a:t>et</a:t>
                      </a:r>
                      <a:r>
                        <a:rPr sz="20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dirty="0">
                          <a:latin typeface="Arial MT"/>
                          <a:cs typeface="Arial MT"/>
                        </a:rPr>
                        <a:t>personnalisation</a:t>
                      </a:r>
                      <a:r>
                        <a:rPr sz="20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dirty="0">
                          <a:latin typeface="Arial MT"/>
                          <a:cs typeface="Arial MT"/>
                        </a:rPr>
                        <a:t>de</a:t>
                      </a:r>
                      <a:r>
                        <a:rPr sz="20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dirty="0">
                          <a:latin typeface="Arial MT"/>
                          <a:cs typeface="Arial MT"/>
                        </a:rPr>
                        <a:t>la</a:t>
                      </a: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2000" spc="5" dirty="0">
                          <a:latin typeface="Arial MT"/>
                          <a:cs typeface="Arial MT"/>
                        </a:rPr>
                        <a:t>sphère</a:t>
                      </a:r>
                      <a:r>
                        <a:rPr sz="2000" spc="-7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dirty="0">
                          <a:latin typeface="Arial MT"/>
                          <a:cs typeface="Arial MT"/>
                        </a:rPr>
                        <a:t>privée</a:t>
                      </a: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1459" y="96011"/>
            <a:ext cx="8712708" cy="957071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04240" y="76961"/>
            <a:ext cx="8118475" cy="939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2550"/>
              </a:lnSpc>
              <a:spcBef>
                <a:spcPts val="95"/>
              </a:spcBef>
              <a:tabLst>
                <a:tab pos="3034030" algn="l"/>
                <a:tab pos="3736975" algn="l"/>
                <a:tab pos="6273800" algn="l"/>
                <a:tab pos="6960234" algn="l"/>
              </a:tabLst>
            </a:pPr>
            <a:r>
              <a:rPr sz="2500" spc="-5" dirty="0"/>
              <a:t>O</a:t>
            </a:r>
            <a:r>
              <a:rPr sz="2500" spc="-100" dirty="0"/>
              <a:t> </a:t>
            </a:r>
            <a:r>
              <a:rPr sz="2500" spc="-5" dirty="0"/>
              <a:t>r</a:t>
            </a:r>
            <a:r>
              <a:rPr sz="2500" spc="-95" dirty="0"/>
              <a:t> </a:t>
            </a:r>
            <a:r>
              <a:rPr sz="2500" spc="-5" dirty="0"/>
              <a:t>g</a:t>
            </a:r>
            <a:r>
              <a:rPr sz="2500" spc="-100" dirty="0"/>
              <a:t> </a:t>
            </a:r>
            <a:r>
              <a:rPr sz="2500" spc="-5" dirty="0"/>
              <a:t>a</a:t>
            </a:r>
            <a:r>
              <a:rPr sz="2500" spc="-90" dirty="0"/>
              <a:t> </a:t>
            </a:r>
            <a:r>
              <a:rPr sz="2500" spc="-5" dirty="0"/>
              <a:t>n</a:t>
            </a:r>
            <a:r>
              <a:rPr sz="2500" spc="-100" dirty="0"/>
              <a:t> </a:t>
            </a:r>
            <a:r>
              <a:rPr sz="2500" spc="-5" dirty="0"/>
              <a:t>i</a:t>
            </a:r>
            <a:r>
              <a:rPr sz="2500" spc="-95" dirty="0"/>
              <a:t> </a:t>
            </a:r>
            <a:r>
              <a:rPr sz="2500" spc="-5" dirty="0"/>
              <a:t>s</a:t>
            </a:r>
            <a:r>
              <a:rPr sz="2500" spc="-95" dirty="0"/>
              <a:t> </a:t>
            </a:r>
            <a:r>
              <a:rPr sz="2500" spc="-5" dirty="0"/>
              <a:t>a</a:t>
            </a:r>
            <a:r>
              <a:rPr sz="2500" spc="-90" dirty="0"/>
              <a:t> </a:t>
            </a:r>
            <a:r>
              <a:rPr sz="2500" spc="-5" dirty="0"/>
              <a:t>t</a:t>
            </a:r>
            <a:r>
              <a:rPr sz="2500" spc="-105" dirty="0"/>
              <a:t> </a:t>
            </a:r>
            <a:r>
              <a:rPr sz="2500" spc="-5" dirty="0"/>
              <a:t>i</a:t>
            </a:r>
            <a:r>
              <a:rPr sz="2500" spc="-95" dirty="0"/>
              <a:t> </a:t>
            </a:r>
            <a:r>
              <a:rPr sz="2500" spc="-5" dirty="0"/>
              <a:t>o</a:t>
            </a:r>
            <a:r>
              <a:rPr sz="2500" spc="-95" dirty="0"/>
              <a:t> </a:t>
            </a:r>
            <a:r>
              <a:rPr sz="2500" spc="-5" dirty="0"/>
              <a:t>n	d</a:t>
            </a:r>
            <a:r>
              <a:rPr sz="2500" spc="-100" dirty="0"/>
              <a:t> </a:t>
            </a:r>
            <a:r>
              <a:rPr sz="2500" spc="-5" dirty="0"/>
              <a:t>u	r</a:t>
            </a:r>
            <a:r>
              <a:rPr sz="2500" spc="-100" dirty="0"/>
              <a:t> </a:t>
            </a:r>
            <a:r>
              <a:rPr sz="2500" spc="-5" dirty="0"/>
              <a:t>é</a:t>
            </a:r>
            <a:r>
              <a:rPr sz="2500" spc="-90" dirty="0"/>
              <a:t> </a:t>
            </a:r>
            <a:r>
              <a:rPr sz="2500" spc="-5" dirty="0"/>
              <a:t>f</a:t>
            </a:r>
            <a:r>
              <a:rPr sz="2500" spc="-100" dirty="0"/>
              <a:t> </a:t>
            </a:r>
            <a:r>
              <a:rPr sz="2500" spc="-5" dirty="0"/>
              <a:t>é</a:t>
            </a:r>
            <a:r>
              <a:rPr sz="2500" spc="-95" dirty="0"/>
              <a:t> </a:t>
            </a:r>
            <a:r>
              <a:rPr sz="2500" spc="-5" dirty="0"/>
              <a:t>r</a:t>
            </a:r>
            <a:r>
              <a:rPr sz="2500" spc="-95" dirty="0"/>
              <a:t> </a:t>
            </a:r>
            <a:r>
              <a:rPr sz="2500" spc="-5" dirty="0"/>
              <a:t>e</a:t>
            </a:r>
            <a:r>
              <a:rPr sz="2500" spc="-95" dirty="0"/>
              <a:t> </a:t>
            </a:r>
            <a:r>
              <a:rPr sz="2500" spc="-5" dirty="0"/>
              <a:t>n</a:t>
            </a:r>
            <a:r>
              <a:rPr sz="2500" spc="-95" dirty="0"/>
              <a:t> </a:t>
            </a:r>
            <a:r>
              <a:rPr sz="2500" spc="-5" dirty="0"/>
              <a:t>t</a:t>
            </a:r>
            <a:r>
              <a:rPr sz="2500" spc="-105" dirty="0"/>
              <a:t> </a:t>
            </a:r>
            <a:r>
              <a:rPr sz="2500" spc="-5" dirty="0"/>
              <a:t>i</a:t>
            </a:r>
            <a:r>
              <a:rPr sz="2500" spc="-95" dirty="0"/>
              <a:t> </a:t>
            </a:r>
            <a:r>
              <a:rPr sz="2500" spc="-5" dirty="0"/>
              <a:t>e</a:t>
            </a:r>
            <a:r>
              <a:rPr sz="2500" spc="-95" dirty="0"/>
              <a:t> </a:t>
            </a:r>
            <a:r>
              <a:rPr sz="2500" spc="-5" dirty="0"/>
              <a:t>l	e</a:t>
            </a:r>
            <a:r>
              <a:rPr sz="2500" spc="-90" dirty="0"/>
              <a:t> </a:t>
            </a:r>
            <a:r>
              <a:rPr sz="2500" spc="-5" dirty="0"/>
              <a:t>n	b</a:t>
            </a:r>
            <a:r>
              <a:rPr sz="2500" spc="-120" dirty="0"/>
              <a:t> </a:t>
            </a:r>
            <a:r>
              <a:rPr sz="2500" spc="-5" dirty="0"/>
              <a:t>l</a:t>
            </a:r>
            <a:r>
              <a:rPr sz="2500" spc="-120" dirty="0"/>
              <a:t> </a:t>
            </a:r>
            <a:r>
              <a:rPr sz="2500" spc="-5" dirty="0"/>
              <a:t>o</a:t>
            </a:r>
            <a:r>
              <a:rPr sz="2500" spc="-120" dirty="0"/>
              <a:t> </a:t>
            </a:r>
            <a:r>
              <a:rPr sz="2500" spc="-5" dirty="0"/>
              <a:t>c</a:t>
            </a:r>
            <a:r>
              <a:rPr sz="2500" spc="-114" dirty="0"/>
              <a:t> </a:t>
            </a:r>
            <a:r>
              <a:rPr sz="2500" spc="-5" dirty="0"/>
              <a:t>s</a:t>
            </a:r>
            <a:endParaRPr sz="2500"/>
          </a:p>
          <a:p>
            <a:pPr marL="995680" marR="984250" algn="ctr">
              <a:lnSpc>
                <a:spcPct val="70100"/>
              </a:lnSpc>
              <a:spcBef>
                <a:spcPts val="445"/>
              </a:spcBef>
              <a:tabLst>
                <a:tab pos="1682114" algn="l"/>
                <a:tab pos="4709160" algn="l"/>
                <a:tab pos="5307330" algn="l"/>
                <a:tab pos="5993130" algn="l"/>
              </a:tabLst>
            </a:pPr>
            <a:r>
              <a:rPr sz="2500" spc="-5" dirty="0"/>
              <a:t>d</a:t>
            </a:r>
            <a:r>
              <a:rPr sz="2500" spc="-100" dirty="0"/>
              <a:t> </a:t>
            </a:r>
            <a:r>
              <a:rPr sz="2500" spc="-5" dirty="0"/>
              <a:t>e	c</a:t>
            </a:r>
            <a:r>
              <a:rPr sz="2500" spc="-90" dirty="0"/>
              <a:t> </a:t>
            </a:r>
            <a:r>
              <a:rPr sz="2500" spc="-5" dirty="0"/>
              <a:t>o</a:t>
            </a:r>
            <a:r>
              <a:rPr sz="2500" spc="-100" dirty="0"/>
              <a:t> </a:t>
            </a:r>
            <a:r>
              <a:rPr sz="2500" spc="-5" dirty="0"/>
              <a:t>m</a:t>
            </a:r>
            <a:r>
              <a:rPr sz="2500" spc="-95" dirty="0"/>
              <a:t> </a:t>
            </a:r>
            <a:r>
              <a:rPr sz="2500" spc="-5" dirty="0"/>
              <a:t>p</a:t>
            </a:r>
            <a:r>
              <a:rPr sz="2500" spc="-95" dirty="0"/>
              <a:t> </a:t>
            </a:r>
            <a:r>
              <a:rPr sz="2500" spc="-5" dirty="0"/>
              <a:t>é</a:t>
            </a:r>
            <a:r>
              <a:rPr sz="2500" spc="-95" dirty="0"/>
              <a:t> </a:t>
            </a:r>
            <a:r>
              <a:rPr sz="2500" spc="-5" dirty="0"/>
              <a:t>t</a:t>
            </a:r>
            <a:r>
              <a:rPr sz="2500" spc="-95" dirty="0"/>
              <a:t> </a:t>
            </a:r>
            <a:r>
              <a:rPr sz="2500" spc="-5" dirty="0"/>
              <a:t>e</a:t>
            </a:r>
            <a:r>
              <a:rPr sz="2500" spc="-90" dirty="0"/>
              <a:t> </a:t>
            </a:r>
            <a:r>
              <a:rPr sz="2500" spc="-5" dirty="0"/>
              <a:t>n</a:t>
            </a:r>
            <a:r>
              <a:rPr sz="2500" spc="-95" dirty="0"/>
              <a:t> </a:t>
            </a:r>
            <a:r>
              <a:rPr sz="2500" spc="-5" dirty="0"/>
              <a:t>c</a:t>
            </a:r>
            <a:r>
              <a:rPr sz="2500" spc="-95" dirty="0"/>
              <a:t> </a:t>
            </a:r>
            <a:r>
              <a:rPr sz="2500" spc="-5" dirty="0"/>
              <a:t>e</a:t>
            </a:r>
            <a:r>
              <a:rPr sz="2500" spc="-90" dirty="0"/>
              <a:t> </a:t>
            </a:r>
            <a:r>
              <a:rPr sz="2500" spc="-5" dirty="0"/>
              <a:t>s	e</a:t>
            </a:r>
            <a:r>
              <a:rPr sz="2500" spc="-95" dirty="0"/>
              <a:t> </a:t>
            </a:r>
            <a:r>
              <a:rPr sz="2500" spc="-5" dirty="0"/>
              <a:t>t	e</a:t>
            </a:r>
            <a:r>
              <a:rPr sz="2500" spc="-90" dirty="0"/>
              <a:t> </a:t>
            </a:r>
            <a:r>
              <a:rPr sz="2500" spc="-5" dirty="0"/>
              <a:t>n	p</a:t>
            </a:r>
            <a:r>
              <a:rPr sz="2500" spc="-120" dirty="0"/>
              <a:t> </a:t>
            </a:r>
            <a:r>
              <a:rPr sz="2500" spc="-5" dirty="0"/>
              <a:t>ô</a:t>
            </a:r>
            <a:r>
              <a:rPr sz="2500" spc="-120" dirty="0"/>
              <a:t> </a:t>
            </a:r>
            <a:r>
              <a:rPr sz="2500" dirty="0"/>
              <a:t>l</a:t>
            </a:r>
            <a:r>
              <a:rPr sz="2500" spc="-114" dirty="0"/>
              <a:t> </a:t>
            </a:r>
            <a:r>
              <a:rPr sz="2500" spc="-5" dirty="0"/>
              <a:t>e</a:t>
            </a:r>
            <a:r>
              <a:rPr sz="2500" spc="-120" dirty="0"/>
              <a:t> </a:t>
            </a:r>
            <a:r>
              <a:rPr sz="2500" spc="-5" dirty="0"/>
              <a:t>s </a:t>
            </a:r>
            <a:r>
              <a:rPr sz="2500" spc="-680" dirty="0"/>
              <a:t> </a:t>
            </a:r>
            <a:r>
              <a:rPr sz="2500" spc="-5" dirty="0"/>
              <a:t>d</a:t>
            </a:r>
            <a:r>
              <a:rPr sz="2500" spc="-105" dirty="0"/>
              <a:t> </a:t>
            </a:r>
            <a:r>
              <a:rPr sz="2500" spc="-5" dirty="0"/>
              <a:t>’</a:t>
            </a:r>
            <a:r>
              <a:rPr sz="2500" spc="-100" dirty="0"/>
              <a:t> </a:t>
            </a:r>
            <a:r>
              <a:rPr sz="2500" spc="-5" dirty="0"/>
              <a:t>a</a:t>
            </a:r>
            <a:r>
              <a:rPr sz="2500" spc="-95" dirty="0"/>
              <a:t> </a:t>
            </a:r>
            <a:r>
              <a:rPr sz="2500" spc="-5" dirty="0"/>
              <a:t>c</a:t>
            </a:r>
            <a:r>
              <a:rPr sz="2500" spc="-95" dirty="0"/>
              <a:t> </a:t>
            </a:r>
            <a:r>
              <a:rPr sz="2500" spc="-5" dirty="0"/>
              <a:t>t</a:t>
            </a:r>
            <a:r>
              <a:rPr sz="2500" spc="-110" dirty="0"/>
              <a:t> </a:t>
            </a:r>
            <a:r>
              <a:rPr sz="2500" spc="-5" dirty="0"/>
              <a:t>i</a:t>
            </a:r>
            <a:r>
              <a:rPr sz="2500" spc="-100" dirty="0"/>
              <a:t> </a:t>
            </a:r>
            <a:r>
              <a:rPr sz="2500" spc="-5" dirty="0"/>
              <a:t>v</a:t>
            </a:r>
            <a:r>
              <a:rPr sz="2500" spc="-95" dirty="0"/>
              <a:t> </a:t>
            </a:r>
            <a:r>
              <a:rPr sz="2500" spc="-5" dirty="0"/>
              <a:t>i</a:t>
            </a:r>
            <a:r>
              <a:rPr sz="2500" spc="-100" dirty="0"/>
              <a:t> </a:t>
            </a:r>
            <a:r>
              <a:rPr sz="2500" spc="-5" dirty="0"/>
              <a:t>t</a:t>
            </a:r>
            <a:r>
              <a:rPr sz="2500" spc="-105" dirty="0"/>
              <a:t> </a:t>
            </a:r>
            <a:r>
              <a:rPr sz="2500" spc="-5" dirty="0"/>
              <a:t>é</a:t>
            </a:r>
            <a:r>
              <a:rPr sz="2500" spc="-100" dirty="0"/>
              <a:t> </a:t>
            </a:r>
            <a:r>
              <a:rPr sz="2500" spc="-5" dirty="0"/>
              <a:t>s</a:t>
            </a:r>
            <a:endParaRPr sz="25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97877" y="6426809"/>
            <a:ext cx="18097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15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2895600"/>
            <a:ext cx="9144000" cy="144780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838200" y="1905000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chemeClr val="accent2">
                    <a:lumMod val="75000"/>
                  </a:schemeClr>
                </a:solidFill>
                <a:hlinkClick r:id="rId4" action="ppaction://hlinkfile"/>
              </a:rPr>
              <a:t>FICHE METIER DE L’AGENT ACCOMPAGNANT AU GRAND AGE</a:t>
            </a:r>
            <a:endParaRPr lang="fr-FR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95181" y="6357315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16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314" y="79941"/>
            <a:ext cx="9144000" cy="836675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371600" y="107467"/>
            <a:ext cx="8804275" cy="78162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046730" algn="l"/>
                <a:tab pos="3749675" algn="l"/>
                <a:tab pos="6286500" algn="l"/>
                <a:tab pos="6972934" algn="l"/>
                <a:tab pos="8345170" algn="l"/>
              </a:tabLst>
            </a:pPr>
            <a:r>
              <a:rPr lang="fr-FR" sz="2500" spc="-5" dirty="0" smtClean="0"/>
              <a:t>Les compétences transversales travaillées </a:t>
            </a:r>
            <a:br>
              <a:rPr lang="fr-FR" sz="2500" spc="-5" dirty="0" smtClean="0"/>
            </a:br>
            <a:r>
              <a:rPr lang="fr-FR" sz="2500" spc="-5" dirty="0" smtClean="0"/>
              <a:t>et </a:t>
            </a:r>
            <a:r>
              <a:rPr lang="fr-FR" sz="2500" spc="-5" dirty="0" smtClean="0"/>
              <a:t>évaluées -     </a:t>
            </a:r>
            <a:r>
              <a:rPr lang="fr-FR" sz="2500" spc="-5" dirty="0" smtClean="0">
                <a:solidFill>
                  <a:schemeClr val="accent4">
                    <a:lumMod val="75000"/>
                  </a:schemeClr>
                </a:solidFill>
              </a:rPr>
              <a:t>FOCUS</a:t>
            </a:r>
            <a:endParaRPr sz="2500" dirty="0">
              <a:solidFill>
                <a:schemeClr val="accent4">
                  <a:lumMod val="75000"/>
                </a:schemeClr>
              </a:solidFill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4458773"/>
              </p:ext>
            </p:extLst>
          </p:nvPr>
        </p:nvGraphicFramePr>
        <p:xfrm>
          <a:off x="304800" y="1297126"/>
          <a:ext cx="8205215" cy="49352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95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91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42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3521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CB8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35"/>
                        </a:lnSpc>
                      </a:pPr>
                      <a:r>
                        <a:rPr sz="2000" b="1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Bloc</a:t>
                      </a:r>
                      <a:r>
                        <a:rPr sz="2000" b="1" u="heavy" spc="-2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n</a:t>
                      </a:r>
                      <a:r>
                        <a:rPr sz="2000" b="1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°</a:t>
                      </a:r>
                      <a:r>
                        <a:rPr sz="2000" b="1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1</a:t>
                      </a:r>
                      <a:r>
                        <a:rPr sz="2000" b="1" u="heavy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–</a:t>
                      </a:r>
                      <a:r>
                        <a:rPr sz="2000" b="1" u="heavy" spc="-1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u="heavy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Services </a:t>
                      </a:r>
                      <a:r>
                        <a:rPr sz="2000" b="1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et</a:t>
                      </a:r>
                      <a:r>
                        <a:rPr sz="2000" b="1" u="heavy" spc="-2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entretien</a:t>
                      </a:r>
                      <a:r>
                        <a:rPr sz="2000" b="1" u="heavy" spc="-4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dans</a:t>
                      </a:r>
                      <a:endParaRPr sz="2000" dirty="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2000" b="1" u="heavy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l’environnement</a:t>
                      </a:r>
                      <a:r>
                        <a:rPr sz="2000" b="1" u="heavy" spc="-2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u="heavy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collectif</a:t>
                      </a:r>
                      <a:r>
                        <a:rPr sz="2000" b="1" u="heavy" spc="-4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de</a:t>
                      </a:r>
                      <a:r>
                        <a:rPr sz="2000" b="1" u="heavy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la</a:t>
                      </a:r>
                      <a:endParaRPr sz="2000" dirty="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000" b="1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personne</a:t>
                      </a:r>
                      <a:endParaRPr sz="2000" dirty="0">
                        <a:latin typeface="Arial"/>
                        <a:cs typeface="Arial"/>
                      </a:endParaRPr>
                    </a:p>
                    <a:p>
                      <a:pPr marL="387985" marR="59690" indent="-342900">
                        <a:lnSpc>
                          <a:spcPct val="107000"/>
                        </a:lnSpc>
                        <a:spcBef>
                          <a:spcPts val="600"/>
                        </a:spcBef>
                        <a:buChar char="-"/>
                        <a:tabLst>
                          <a:tab pos="387985" algn="l"/>
                          <a:tab pos="388620" algn="l"/>
                        </a:tabLst>
                      </a:pPr>
                      <a:r>
                        <a:rPr sz="2000" b="1" dirty="0">
                          <a:solidFill>
                            <a:schemeClr val="tx2"/>
                          </a:solidFill>
                          <a:latin typeface="Arial MT"/>
                          <a:cs typeface="Arial MT"/>
                        </a:rPr>
                        <a:t>Adopter</a:t>
                      </a:r>
                      <a:r>
                        <a:rPr sz="2000" b="1" spc="-40" dirty="0">
                          <a:solidFill>
                            <a:schemeClr val="tx2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b="1" dirty="0">
                          <a:solidFill>
                            <a:schemeClr val="tx2"/>
                          </a:solidFill>
                          <a:latin typeface="Arial MT"/>
                          <a:cs typeface="Arial MT"/>
                        </a:rPr>
                        <a:t>une</a:t>
                      </a:r>
                      <a:r>
                        <a:rPr sz="2000" b="1" spc="-30" dirty="0">
                          <a:solidFill>
                            <a:schemeClr val="tx2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b="1" dirty="0">
                          <a:solidFill>
                            <a:schemeClr val="tx2"/>
                          </a:solidFill>
                          <a:latin typeface="Arial MT"/>
                          <a:cs typeface="Arial MT"/>
                        </a:rPr>
                        <a:t>posture</a:t>
                      </a:r>
                      <a:r>
                        <a:rPr sz="2000" b="1" spc="-55" dirty="0">
                          <a:solidFill>
                            <a:schemeClr val="tx2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b="1" dirty="0" err="1">
                          <a:solidFill>
                            <a:schemeClr val="tx2"/>
                          </a:solidFill>
                          <a:latin typeface="Arial MT"/>
                          <a:cs typeface="Arial MT"/>
                        </a:rPr>
                        <a:t>professionnelle</a:t>
                      </a:r>
                      <a:r>
                        <a:rPr sz="2000" b="1" dirty="0">
                          <a:solidFill>
                            <a:schemeClr val="tx2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b="1" spc="-540" dirty="0">
                          <a:solidFill>
                            <a:schemeClr val="tx2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b="1" dirty="0" err="1" smtClean="0">
                          <a:solidFill>
                            <a:schemeClr val="tx2"/>
                          </a:solidFill>
                          <a:latin typeface="Arial MT"/>
                          <a:cs typeface="Arial MT"/>
                        </a:rPr>
                        <a:t>adaptée</a:t>
                      </a:r>
                      <a:endParaRPr sz="2200" b="1" dirty="0">
                        <a:latin typeface="Times New Roman"/>
                        <a:cs typeface="Times New Roman"/>
                      </a:endParaRPr>
                    </a:p>
                    <a:p>
                      <a:pPr marL="387985" marR="688340" indent="-342900">
                        <a:lnSpc>
                          <a:spcPct val="107000"/>
                        </a:lnSpc>
                        <a:spcBef>
                          <a:spcPts val="5"/>
                        </a:spcBef>
                        <a:buChar char="-"/>
                        <a:tabLst>
                          <a:tab pos="387985" algn="l"/>
                          <a:tab pos="388620" algn="l"/>
                        </a:tabLst>
                      </a:pPr>
                      <a:r>
                        <a:rPr sz="2000" b="1" spc="-10" dirty="0">
                          <a:solidFill>
                            <a:schemeClr val="tx2"/>
                          </a:solidFill>
                          <a:latin typeface="Arial MT"/>
                          <a:cs typeface="Arial MT"/>
                        </a:rPr>
                        <a:t>Travailler </a:t>
                      </a:r>
                      <a:r>
                        <a:rPr sz="2000" b="1" spc="-5" dirty="0">
                          <a:solidFill>
                            <a:schemeClr val="tx2"/>
                          </a:solidFill>
                          <a:latin typeface="Arial MT"/>
                          <a:cs typeface="Arial MT"/>
                        </a:rPr>
                        <a:t>au </a:t>
                      </a:r>
                      <a:r>
                        <a:rPr sz="2000" b="1" dirty="0">
                          <a:solidFill>
                            <a:schemeClr val="tx2"/>
                          </a:solidFill>
                          <a:latin typeface="Arial MT"/>
                          <a:cs typeface="Arial MT"/>
                        </a:rPr>
                        <a:t>sein </a:t>
                      </a:r>
                      <a:r>
                        <a:rPr sz="2000" b="1" spc="-5" dirty="0">
                          <a:solidFill>
                            <a:schemeClr val="tx2"/>
                          </a:solidFill>
                          <a:latin typeface="Arial MT"/>
                          <a:cs typeface="Arial MT"/>
                        </a:rPr>
                        <a:t>d’une </a:t>
                      </a:r>
                      <a:r>
                        <a:rPr sz="2000" b="1" spc="-5" dirty="0" err="1">
                          <a:solidFill>
                            <a:schemeClr val="tx2"/>
                          </a:solidFill>
                          <a:latin typeface="Arial MT"/>
                          <a:cs typeface="Arial MT"/>
                        </a:rPr>
                        <a:t>équipe</a:t>
                      </a:r>
                      <a:r>
                        <a:rPr sz="2000" b="1" spc="-5" dirty="0">
                          <a:solidFill>
                            <a:schemeClr val="tx2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b="1" spc="-545" dirty="0">
                          <a:solidFill>
                            <a:schemeClr val="tx2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b="1" dirty="0" err="1" smtClean="0">
                          <a:solidFill>
                            <a:schemeClr val="tx2"/>
                          </a:solidFill>
                          <a:latin typeface="Arial MT"/>
                          <a:cs typeface="Arial MT"/>
                        </a:rPr>
                        <a:t>pluridisciplinaire</a:t>
                      </a:r>
                      <a:endParaRPr lang="fr-FR" sz="2000" b="1" dirty="0" smtClean="0">
                        <a:solidFill>
                          <a:schemeClr val="tx2"/>
                        </a:solidFill>
                        <a:latin typeface="Arial MT"/>
                        <a:cs typeface="Arial MT"/>
                      </a:endParaRPr>
                    </a:p>
                    <a:p>
                      <a:pPr marL="387985" marR="688340" indent="-342900">
                        <a:lnSpc>
                          <a:spcPct val="107000"/>
                        </a:lnSpc>
                        <a:spcBef>
                          <a:spcPts val="5"/>
                        </a:spcBef>
                        <a:buChar char="-"/>
                        <a:tabLst>
                          <a:tab pos="387985" algn="l"/>
                          <a:tab pos="388620" algn="l"/>
                        </a:tabLst>
                      </a:pPr>
                      <a:endParaRPr sz="2000" b="1" dirty="0">
                        <a:solidFill>
                          <a:schemeClr val="tx2"/>
                        </a:solidFill>
                        <a:latin typeface="Arial MT"/>
                        <a:cs typeface="Arial MT"/>
                      </a:endParaRP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  <a:buClrTx/>
                        <a:buSzTx/>
                        <a:buFont typeface="Arial MT"/>
                        <a:buChar char="-"/>
                        <a:tabLst/>
                        <a:defRPr/>
                      </a:pPr>
                      <a:r>
                        <a:rPr lang="fr-FR" sz="2000" b="1" u="heavy" dirty="0" smtClean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Bloc n</a:t>
                      </a:r>
                      <a:r>
                        <a:rPr lang="fr-FR" sz="2000" b="1" u="heavy" dirty="0" smtClean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°</a:t>
                      </a:r>
                      <a:r>
                        <a:rPr lang="fr-FR" sz="2000" b="1" u="heavy" dirty="0" smtClean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2 – </a:t>
                      </a:r>
                      <a:r>
                        <a:rPr lang="fr-FR" sz="2000" b="1" u="heavy" spc="-5" dirty="0" smtClean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Promotion </a:t>
                      </a:r>
                      <a:r>
                        <a:rPr lang="fr-FR" sz="2000" b="1" u="heavy" dirty="0" smtClean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de </a:t>
                      </a:r>
                      <a:r>
                        <a:rPr lang="fr-FR" sz="2000" b="1" u="heavy" spc="-5" dirty="0" smtClean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l’autonomie </a:t>
                      </a:r>
                      <a:r>
                        <a:rPr lang="fr-FR" sz="2000" b="1" spc="-54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2000" b="1" u="heavy" dirty="0" smtClean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de </a:t>
                      </a:r>
                      <a:r>
                        <a:rPr lang="fr-FR" sz="2000" b="1" u="heavy" spc="-5" dirty="0" smtClean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la </a:t>
                      </a:r>
                      <a:r>
                        <a:rPr lang="fr-FR" sz="2000" b="1" u="heavy" dirty="0" smtClean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personne dans son espace </a:t>
                      </a:r>
                      <a:r>
                        <a:rPr lang="fr-FR" sz="2000" b="1" spc="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2000" b="1" u="heavy" spc="-5" dirty="0" smtClean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privé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  <a:buClrTx/>
                        <a:buSzTx/>
                        <a:buFont typeface="Arial MT"/>
                        <a:buNone/>
                        <a:tabLst/>
                        <a:defRPr/>
                      </a:pPr>
                      <a:endParaRPr lang="fr-FR" sz="2400" b="1" u="heavy" spc="-5" dirty="0" smtClean="0">
                        <a:uFill>
                          <a:solidFill>
                            <a:srgbClr val="000000"/>
                          </a:solidFill>
                        </a:uFill>
                        <a:latin typeface="Arial"/>
                        <a:cs typeface="Arial"/>
                      </a:endParaRP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  <a:buClrTx/>
                        <a:buSzTx/>
                        <a:buFont typeface="Arial MT"/>
                        <a:buNone/>
                        <a:tabLst/>
                        <a:defRPr/>
                      </a:pPr>
                      <a:endParaRPr lang="fr-FR" sz="2400" dirty="0" smtClean="0">
                        <a:latin typeface="Arial"/>
                        <a:cs typeface="Arial"/>
                      </a:endParaRP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  <a:buClrTx/>
                        <a:buSzTx/>
                        <a:buFont typeface="Arial MT"/>
                        <a:buChar char="-"/>
                        <a:tabLst/>
                        <a:defRPr/>
                      </a:pPr>
                      <a:r>
                        <a:rPr lang="fr-FR" sz="2000" b="1" dirty="0" smtClean="0">
                          <a:solidFill>
                            <a:schemeClr val="tx2"/>
                          </a:solidFill>
                          <a:latin typeface="Arial MT"/>
                          <a:ea typeface="+mn-ea"/>
                          <a:cs typeface="Arial MT"/>
                        </a:rPr>
                        <a:t>Établir une relation bienveillante et  sécurisante avec le </a:t>
                      </a:r>
                      <a:r>
                        <a:rPr lang="fr-FR" sz="2000" b="1" dirty="0" smtClean="0">
                          <a:solidFill>
                            <a:schemeClr val="tx2"/>
                          </a:solidFill>
                          <a:latin typeface="Arial MT"/>
                          <a:ea typeface="+mn-ea"/>
                          <a:cs typeface="Arial MT"/>
                        </a:rPr>
                        <a:t>résident</a:t>
                      </a:r>
                      <a:endParaRPr lang="fr-FR" sz="2400" dirty="0" smtClean="0">
                        <a:solidFill>
                          <a:schemeClr val="tx2"/>
                        </a:solidFill>
                        <a:latin typeface="Arial MT"/>
                        <a:cs typeface="Arial MT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  <a:buFont typeface="Arial MT"/>
                        <a:buChar char="-"/>
                      </a:pPr>
                      <a:endParaRPr sz="2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CB8C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CB8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97877" y="6426809"/>
            <a:ext cx="18097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21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0317" y="66314"/>
            <a:ext cx="8763000" cy="139084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17626" y="291846"/>
            <a:ext cx="34080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25194" algn="l"/>
                <a:tab pos="2963545" algn="l"/>
              </a:tabLst>
            </a:pPr>
            <a:r>
              <a:rPr sz="2400" dirty="0"/>
              <a:t>L</a:t>
            </a:r>
            <a:r>
              <a:rPr sz="2400" spc="-75" dirty="0"/>
              <a:t> </a:t>
            </a:r>
            <a:r>
              <a:rPr sz="2400" spc="-5" dirty="0"/>
              <a:t>e</a:t>
            </a:r>
            <a:r>
              <a:rPr sz="2400" spc="-75" dirty="0"/>
              <a:t> </a:t>
            </a:r>
            <a:r>
              <a:rPr sz="2400" spc="-5" dirty="0"/>
              <a:t>s	</a:t>
            </a:r>
            <a:r>
              <a:rPr sz="2400" dirty="0"/>
              <a:t>p</a:t>
            </a:r>
            <a:r>
              <a:rPr sz="2400" spc="-70" dirty="0"/>
              <a:t> </a:t>
            </a:r>
            <a:r>
              <a:rPr sz="2400" spc="-5" dirty="0"/>
              <a:t>é</a:t>
            </a:r>
            <a:r>
              <a:rPr sz="2400" spc="-75" dirty="0"/>
              <a:t> </a:t>
            </a:r>
            <a:r>
              <a:rPr sz="2400" spc="-5" dirty="0"/>
              <a:t>r</a:t>
            </a:r>
            <a:r>
              <a:rPr sz="2400" spc="-65" dirty="0"/>
              <a:t> </a:t>
            </a:r>
            <a:r>
              <a:rPr sz="2400" dirty="0"/>
              <a:t>i</a:t>
            </a:r>
            <a:r>
              <a:rPr sz="2400" spc="-65" dirty="0"/>
              <a:t> </a:t>
            </a:r>
            <a:r>
              <a:rPr sz="2400" dirty="0"/>
              <a:t>o</a:t>
            </a:r>
            <a:r>
              <a:rPr sz="2400" spc="-70" dirty="0"/>
              <a:t> </a:t>
            </a:r>
            <a:r>
              <a:rPr sz="2400" dirty="0"/>
              <a:t>d</a:t>
            </a:r>
            <a:r>
              <a:rPr sz="2400" spc="-75" dirty="0"/>
              <a:t> </a:t>
            </a:r>
            <a:r>
              <a:rPr sz="2400" spc="-5" dirty="0"/>
              <a:t>e</a:t>
            </a:r>
            <a:r>
              <a:rPr sz="2400" spc="-75" dirty="0"/>
              <a:t> </a:t>
            </a:r>
            <a:r>
              <a:rPr sz="2400" spc="-5" dirty="0"/>
              <a:t>s	</a:t>
            </a:r>
            <a:r>
              <a:rPr sz="2400" dirty="0"/>
              <a:t>d</a:t>
            </a:r>
            <a:r>
              <a:rPr sz="2400" spc="-155" dirty="0"/>
              <a:t> </a:t>
            </a:r>
            <a:r>
              <a:rPr sz="2400" spc="-5" dirty="0"/>
              <a:t>e</a:t>
            </a:r>
            <a:endParaRPr sz="2400"/>
          </a:p>
        </p:txBody>
      </p:sp>
      <p:sp>
        <p:nvSpPr>
          <p:cNvPr id="5" name="object 5"/>
          <p:cNvSpPr txBox="1"/>
          <p:nvPr/>
        </p:nvSpPr>
        <p:spPr>
          <a:xfrm>
            <a:off x="4235297" y="291846"/>
            <a:ext cx="42037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59965" algn="l"/>
                <a:tab pos="2928620" algn="l"/>
              </a:tabLst>
            </a:pPr>
            <a:r>
              <a:rPr sz="2400" b="1" dirty="0">
                <a:latin typeface="Arial"/>
                <a:cs typeface="Arial"/>
              </a:rPr>
              <a:t>f</a:t>
            </a:r>
            <a:r>
              <a:rPr sz="2400" b="1" spc="-6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o</a:t>
            </a:r>
            <a:r>
              <a:rPr sz="2400" b="1" spc="-7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r</a:t>
            </a:r>
            <a:r>
              <a:rPr sz="2400" b="1" spc="-7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m</a:t>
            </a:r>
            <a:r>
              <a:rPr sz="2400" b="1" spc="-6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spc="-7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t</a:t>
            </a:r>
            <a:r>
              <a:rPr sz="2400" b="1" spc="-6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i</a:t>
            </a:r>
            <a:r>
              <a:rPr sz="2400" b="1" spc="-6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o</a:t>
            </a:r>
            <a:r>
              <a:rPr sz="2400" b="1" spc="-7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n	</a:t>
            </a:r>
            <a:r>
              <a:rPr sz="2400" b="1" spc="-5" dirty="0">
                <a:latin typeface="Arial"/>
                <a:cs typeface="Arial"/>
              </a:rPr>
              <a:t>e</a:t>
            </a:r>
            <a:r>
              <a:rPr sz="2400" b="1" spc="-7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n	</a:t>
            </a:r>
            <a:r>
              <a:rPr sz="2400" b="1" spc="-5" dirty="0">
                <a:latin typeface="Arial"/>
                <a:cs typeface="Arial"/>
              </a:rPr>
              <a:t>m</a:t>
            </a:r>
            <a:r>
              <a:rPr sz="2400" b="1" spc="-8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i</a:t>
            </a:r>
            <a:r>
              <a:rPr sz="2400" b="1" spc="-8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l</a:t>
            </a:r>
            <a:r>
              <a:rPr sz="2400" b="1" spc="-8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i</a:t>
            </a:r>
            <a:r>
              <a:rPr sz="2400" b="1" spc="-8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e</a:t>
            </a:r>
            <a:r>
              <a:rPr sz="2400" b="1" spc="-9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u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04799" y="705674"/>
            <a:ext cx="9043905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Arial"/>
                <a:cs typeface="Arial"/>
              </a:rPr>
              <a:t>p</a:t>
            </a:r>
            <a:r>
              <a:rPr sz="2400" b="1" spc="-8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r</a:t>
            </a:r>
            <a:r>
              <a:rPr sz="2400" b="1" spc="-7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o</a:t>
            </a:r>
            <a:r>
              <a:rPr sz="2400" b="1" spc="-8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f</a:t>
            </a:r>
            <a:r>
              <a:rPr sz="2400" b="1" spc="-7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e</a:t>
            </a:r>
            <a:r>
              <a:rPr sz="2400" b="1" spc="-8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s</a:t>
            </a:r>
            <a:r>
              <a:rPr sz="2400" b="1" spc="-8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s</a:t>
            </a:r>
            <a:r>
              <a:rPr sz="2400" b="1" spc="-8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i</a:t>
            </a:r>
            <a:r>
              <a:rPr sz="2400" b="1" spc="-7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o</a:t>
            </a:r>
            <a:r>
              <a:rPr sz="2400" b="1" spc="-8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n</a:t>
            </a:r>
            <a:r>
              <a:rPr sz="2400" b="1" spc="-8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n</a:t>
            </a:r>
            <a:r>
              <a:rPr sz="2400" b="1" spc="-8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e</a:t>
            </a:r>
            <a:r>
              <a:rPr sz="2400" b="1" spc="-80" dirty="0">
                <a:latin typeface="Arial"/>
                <a:cs typeface="Arial"/>
              </a:rPr>
              <a:t> </a:t>
            </a:r>
            <a:r>
              <a:rPr sz="2400" b="1" dirty="0" smtClean="0">
                <a:latin typeface="Arial"/>
                <a:cs typeface="Arial"/>
              </a:rPr>
              <a:t>l</a:t>
            </a:r>
            <a:r>
              <a:rPr lang="fr-FR" sz="2400" b="1" dirty="0" smtClean="0">
                <a:latin typeface="Arial"/>
                <a:cs typeface="Arial"/>
              </a:rPr>
              <a:t> pour les candidats de la Formation continue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9015" y="1634329"/>
            <a:ext cx="8089982" cy="183127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DUREE</a:t>
            </a:r>
            <a:r>
              <a:rPr sz="2400" b="1" spc="30" dirty="0">
                <a:latin typeface="Arial"/>
                <a:cs typeface="Arial"/>
              </a:rPr>
              <a:t> </a:t>
            </a:r>
            <a:r>
              <a:rPr lang="fr-FR" sz="2400" b="1" spc="30" dirty="0" smtClean="0">
                <a:latin typeface="Arial"/>
                <a:cs typeface="Arial"/>
              </a:rPr>
              <a:t>PFMP </a:t>
            </a:r>
            <a:r>
              <a:rPr sz="2400" dirty="0" smtClean="0">
                <a:latin typeface="Arial MT"/>
                <a:cs typeface="Arial MT"/>
              </a:rPr>
              <a:t>:</a:t>
            </a:r>
            <a:r>
              <a:rPr sz="2400" spc="5" dirty="0" smtClean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14 </a:t>
            </a:r>
            <a:r>
              <a:rPr sz="2400" spc="-5" dirty="0" err="1" smtClean="0">
                <a:latin typeface="Arial MT"/>
                <a:cs typeface="Arial MT"/>
              </a:rPr>
              <a:t>semaines</a:t>
            </a:r>
            <a:r>
              <a:rPr lang="fr-FR" sz="2400" spc="-5" dirty="0" smtClean="0">
                <a:latin typeface="Arial MT"/>
                <a:cs typeface="Arial MT"/>
              </a:rPr>
              <a:t> : 7x 2 semaines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fr-FR" sz="2400" spc="-5" dirty="0" smtClean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2400" spc="-5" dirty="0" smtClean="0">
                <a:latin typeface="Arial MT"/>
                <a:cs typeface="Arial MT"/>
              </a:rPr>
              <a:t>Les PFMP sont rémunérées en CAP 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1400" spc="-5" dirty="0">
                <a:latin typeface="Arial MT"/>
                <a:cs typeface="Arial MT"/>
              </a:rPr>
              <a:t>Arrêté du 11 août 2023 déterminant les montants et les conditions de versement de l’allocation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1400" spc="-5" dirty="0">
                <a:latin typeface="Arial MT"/>
                <a:cs typeface="Arial MT"/>
              </a:rPr>
              <a:t>aux lycéens de la voie professionnelle engagés dans des périodes de formation en milieu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1400" spc="-5" dirty="0">
                <a:latin typeface="Arial MT"/>
                <a:cs typeface="Arial MT"/>
              </a:rPr>
              <a:t>professionnel</a:t>
            </a:r>
            <a:endParaRPr lang="fr-FR" sz="1400" spc="-5" dirty="0" smtClean="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49015" y="3539926"/>
            <a:ext cx="7432349" cy="221342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LIEU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dirty="0">
                <a:latin typeface="Arial MT"/>
                <a:cs typeface="Arial MT"/>
              </a:rPr>
              <a:t>: structures</a:t>
            </a:r>
            <a:r>
              <a:rPr sz="2400" spc="-2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sociales</a:t>
            </a:r>
            <a:r>
              <a:rPr sz="2400" spc="20" dirty="0">
                <a:latin typeface="Arial MT"/>
                <a:cs typeface="Arial MT"/>
              </a:rPr>
              <a:t> </a:t>
            </a:r>
            <a:r>
              <a:rPr sz="2400" dirty="0" err="1">
                <a:latin typeface="Arial MT"/>
                <a:cs typeface="Arial MT"/>
              </a:rPr>
              <a:t>ou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spc="-5" dirty="0" err="1" smtClean="0">
                <a:latin typeface="Arial MT"/>
                <a:cs typeface="Arial MT"/>
              </a:rPr>
              <a:t>médico-sociales</a:t>
            </a:r>
            <a:endParaRPr lang="fr-FR" sz="2400" spc="-5" dirty="0" smtClean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fr-FR" sz="2400" spc="-5" dirty="0">
              <a:latin typeface="Arial MT"/>
              <a:cs typeface="Arial MT"/>
            </a:endParaRPr>
          </a:p>
          <a:p>
            <a:pPr marL="12700">
              <a:spcBef>
                <a:spcPts val="100"/>
              </a:spcBef>
            </a:pPr>
            <a:r>
              <a:rPr lang="fr-FR" dirty="0">
                <a:hlinkClick r:id="rId4" tooltip="Maison de retraite"/>
              </a:rPr>
              <a:t>Foyers-logements</a:t>
            </a:r>
            <a:r>
              <a:rPr lang="fr-FR" dirty="0"/>
              <a:t>, </a:t>
            </a:r>
          </a:p>
          <a:p>
            <a:pPr marL="12700">
              <a:spcBef>
                <a:spcPts val="100"/>
              </a:spcBef>
            </a:pPr>
            <a:r>
              <a:rPr lang="fr-FR" u="sng" dirty="0">
                <a:solidFill>
                  <a:schemeClr val="accent1"/>
                </a:solidFill>
              </a:rPr>
              <a:t>Résidences autonomie</a:t>
            </a:r>
            <a:r>
              <a:rPr lang="fr-FR" dirty="0" smtClean="0"/>
              <a:t>, résidence séniors</a:t>
            </a:r>
            <a:endParaRPr lang="fr-FR" dirty="0"/>
          </a:p>
          <a:p>
            <a:pPr marL="12700">
              <a:spcBef>
                <a:spcPts val="100"/>
              </a:spcBef>
            </a:pPr>
            <a:r>
              <a:rPr lang="fr-FR" u="sng" dirty="0">
                <a:solidFill>
                  <a:schemeClr val="tx2"/>
                </a:solidFill>
              </a:rPr>
              <a:t>M</a:t>
            </a:r>
            <a:r>
              <a:rPr lang="fr-FR" u="sng" dirty="0">
                <a:hlinkClick r:id="rId4" tooltip="Maison de retraite"/>
              </a:rPr>
              <a:t>aisons de retraite</a:t>
            </a:r>
            <a:r>
              <a:rPr lang="fr-FR" dirty="0"/>
              <a:t> pour personnes non dépendantes (EHPA)</a:t>
            </a:r>
          </a:p>
          <a:p>
            <a:pPr marL="12700">
              <a:spcBef>
                <a:spcPts val="100"/>
              </a:spcBef>
            </a:pPr>
            <a:r>
              <a:rPr lang="fr-FR" dirty="0" smtClean="0">
                <a:hlinkClick r:id="rId5" tooltip="Établissement d'hébergement pour personnes âgées dépendantes"/>
              </a:rPr>
              <a:t>Établissement </a:t>
            </a:r>
            <a:r>
              <a:rPr lang="fr-FR" dirty="0">
                <a:hlinkClick r:id="rId5" tooltip="Établissement d'hébergement pour personnes âgées dépendantes"/>
              </a:rPr>
              <a:t>d'hébergement pour personnes </a:t>
            </a:r>
            <a:r>
              <a:rPr lang="fr-FR" dirty="0" smtClean="0">
                <a:hlinkClick r:id="rId5" tooltip="Établissement d'hébergement pour personnes âgées dépendantes"/>
              </a:rPr>
              <a:t>âgées dépendantes</a:t>
            </a:r>
            <a:r>
              <a:rPr lang="fr-FR" dirty="0"/>
              <a:t> (EHPAD) 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1738</TotalTime>
  <Words>1193</Words>
  <Application>Microsoft Office PowerPoint</Application>
  <PresentationFormat>Affichage à l'écran (4:3)</PresentationFormat>
  <Paragraphs>166</Paragraphs>
  <Slides>15</Slides>
  <Notes>15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15</vt:i4>
      </vt:variant>
    </vt:vector>
  </HeadingPairs>
  <TitlesOfParts>
    <vt:vector size="24" baseType="lpstr">
      <vt:lpstr>Arial</vt:lpstr>
      <vt:lpstr>Arial MT</vt:lpstr>
      <vt:lpstr>Calibri</vt:lpstr>
      <vt:lpstr>Calibri Light</vt:lpstr>
      <vt:lpstr>Courier New</vt:lpstr>
      <vt:lpstr>Times New Roman</vt:lpstr>
      <vt:lpstr>Wingdings</vt:lpstr>
      <vt:lpstr>Office Theme</vt:lpstr>
      <vt:lpstr>Thème Office</vt:lpstr>
      <vt:lpstr>Présentation PowerPoint</vt:lpstr>
      <vt:lpstr>Présentation PowerPoint</vt:lpstr>
      <vt:lpstr>Les différents rapports et plans santé La place du CAP 2AGA </vt:lpstr>
      <vt:lpstr>Présentation PowerPoint</vt:lpstr>
      <vt:lpstr>F I N A L I T E S D E L A F O R M A T I O N</vt:lpstr>
      <vt:lpstr>O r g a n i s a t i o n d u r é f é r e n t i e l e n b l o c s d e c o m p é t e n c e s e t e n p ô l e s  d ’ a c t i v i t é s</vt:lpstr>
      <vt:lpstr>Présentation PowerPoint</vt:lpstr>
      <vt:lpstr>Les compétences transversales travaillées  et évaluées -     FOCUS</vt:lpstr>
      <vt:lpstr>L e s p é r i o d e s d e</vt:lpstr>
      <vt:lpstr>Présentation PowerPoint</vt:lpstr>
      <vt:lpstr>Mention complémentaire d’aide à domicile</vt:lpstr>
      <vt:lpstr>C o n d i t i o n s</vt:lpstr>
      <vt:lpstr>F i n a l i t é s d e l a f o r m a t i o n</vt:lpstr>
      <vt:lpstr>S e c t e u r s d ’ a c t i v i t é s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 Petite Enfance</dc:title>
  <dc:creator>inspecteur</dc:creator>
  <cp:lastModifiedBy>sde-riedmatten</cp:lastModifiedBy>
  <cp:revision>97</cp:revision>
  <cp:lastPrinted>2023-04-25T11:21:25Z</cp:lastPrinted>
  <dcterms:created xsi:type="dcterms:W3CDTF">2023-03-12T17:05:51Z</dcterms:created>
  <dcterms:modified xsi:type="dcterms:W3CDTF">2024-03-19T08:56:03Z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2023-03-10T00:00:00Z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2023-03-12T00:00:00Z</vt:filetime>
  </property>
</Properties>
</file>