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12"/>
  </p:notesMasterIdLst>
  <p:sldIdLst>
    <p:sldId id="257" r:id="rId2"/>
    <p:sldId id="26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22" autoAdjust="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B89EC-AFA5-4F5A-99FE-409380EE5D4E}" type="datetimeFigureOut">
              <a:rPr lang="fr-FR" smtClean="0"/>
              <a:pPr/>
              <a:t>02/02/2015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9F910-33F5-453B-9396-A731C6A418D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7200" y="14040"/>
            <a:ext cx="9129600" cy="6836400"/>
          </a:xfrm>
          <a:prstGeom prst="rtTriangle">
            <a:avLst/>
          </a:prstGeom>
          <a:gradFill>
            <a:gsLst>
              <a:gs pos="0">
                <a:srgbClr val="EBDDC3"/>
              </a:gs>
              <a:gs pos="50000">
                <a:srgbClr val="EBDDC3"/>
              </a:gs>
              <a:gs pos="100000">
                <a:srgbClr val="EBDDC3"/>
              </a:gs>
            </a:gsLst>
            <a:lin ang="7998000"/>
          </a:gradFill>
        </p:spPr>
      </p:sp>
      <p:sp>
        <p:nvSpPr>
          <p:cNvPr id="10" name="Line 2"/>
          <p:cNvSpPr/>
          <p:nvPr/>
        </p:nvSpPr>
        <p:spPr>
          <a:xfrm>
            <a:off x="0" y="6840"/>
            <a:ext cx="9136800" cy="6843960"/>
          </a:xfrm>
          <a:prstGeom prst="line">
            <a:avLst/>
          </a:prstGeom>
          <a:ln w="5040">
            <a:solidFill>
              <a:srgbClr val="C7BBB7"/>
            </a:solidFill>
            <a:round/>
          </a:ln>
        </p:spPr>
      </p:sp>
      <p:sp>
        <p:nvSpPr>
          <p:cNvPr id="11" name="Line 3"/>
          <p:cNvSpPr/>
          <p:nvPr/>
        </p:nvSpPr>
        <p:spPr>
          <a:xfrm flipH="1">
            <a:off x="6468480" y="4948200"/>
            <a:ext cx="2673000" cy="1900080"/>
          </a:xfrm>
          <a:prstGeom prst="line">
            <a:avLst/>
          </a:prstGeom>
          <a:ln w="6120">
            <a:solidFill>
              <a:srgbClr val="CEC1BF"/>
            </a:solidFill>
            <a:round/>
          </a:ln>
        </p:spPr>
      </p:sp>
      <p:sp>
        <p:nvSpPr>
          <p:cNvPr id="12" name="PlaceHolder 4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fr-FR" sz="4200">
                <a:solidFill>
                  <a:srgbClr val="8A9FB0"/>
                </a:solidFill>
                <a:latin typeface="Century Gothic"/>
              </a:rPr>
              <a:t>Cliquez pour éditer le format du texte-titreCliquez pour modifier le style du titre</a:t>
            </a:r>
            <a:endParaRPr/>
          </a:p>
        </p:txBody>
      </p:sp>
      <p:sp>
        <p:nvSpPr>
          <p:cNvPr id="13" name="PlaceHolder 5"/>
          <p:cNvSpPr>
            <a:spLocks noGrp="1"/>
          </p:cNvSpPr>
          <p:nvPr>
            <p:ph type="body"/>
          </p:nvPr>
        </p:nvSpPr>
        <p:spPr>
          <a:xfrm>
            <a:off x="457200" y="1882800"/>
            <a:ext cx="8229240" cy="4571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fr-FR" sz="3000">
                <a:solidFill>
                  <a:srgbClr val="FFFFFF"/>
                </a:solidFill>
                <a:latin typeface="Century Gothic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3000">
                <a:solidFill>
                  <a:srgbClr val="FFFFFF"/>
                </a:solidFill>
                <a:latin typeface="Century Gothic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3000">
                <a:solidFill>
                  <a:srgbClr val="FFFFFF"/>
                </a:solidFill>
                <a:latin typeface="Century Gothic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3000">
                <a:solidFill>
                  <a:srgbClr val="FFFFFF"/>
                </a:solidFill>
                <a:latin typeface="Century Gothic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3000">
                <a:solidFill>
                  <a:srgbClr val="FFFFFF"/>
                </a:solidFill>
                <a:latin typeface="Century Gothic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3000">
                <a:solidFill>
                  <a:srgbClr val="FFFFFF"/>
                </a:solidFill>
                <a:latin typeface="Century Gothic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3000">
                <a:solidFill>
                  <a:srgbClr val="FFFFFF"/>
                </a:solidFill>
                <a:latin typeface="Century Gothic"/>
              </a:rPr>
              <a:t>Septième niveau de plan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fr-FR" sz="3000">
                <a:solidFill>
                  <a:srgbClr val="FFFFFF"/>
                </a:solidFill>
                <a:latin typeface="Century Gothic"/>
              </a:rPr>
              <a:t>Huitième niveau de plan</a:t>
            </a:r>
            <a:endParaRPr/>
          </a:p>
          <a:p>
            <a:pPr>
              <a:buSzPct val="80000"/>
              <a:buFont typeface="Wingdings 2"/>
              <a:buChar char=""/>
            </a:pPr>
            <a:r>
              <a:rPr lang="fr-FR" sz="3000">
                <a:solidFill>
                  <a:srgbClr val="FFFFFF"/>
                </a:solidFill>
                <a:latin typeface="Century Gothic"/>
              </a:rPr>
              <a:t>Neuvième niveau de planCliquez pour modifier les styles du texte du masque</a:t>
            </a:r>
            <a:endParaRPr/>
          </a:p>
          <a:p>
            <a:pPr lvl="1">
              <a:buSzPct val="95000"/>
              <a:buFont typeface="Verdana"/>
              <a:buChar char="›"/>
            </a:pPr>
            <a:r>
              <a:rPr lang="fr-FR" sz="2600">
                <a:solidFill>
                  <a:srgbClr val="FFFFFF"/>
                </a:solidFill>
                <a:latin typeface="Century Gothic"/>
              </a:rPr>
              <a:t>Deuxième niveau</a:t>
            </a:r>
            <a:endParaRPr/>
          </a:p>
          <a:p>
            <a:pPr lvl="2">
              <a:buSzPct val="45000"/>
              <a:buFont typeface="Wingdings 2"/>
              <a:buChar char=""/>
            </a:pPr>
            <a:r>
              <a:rPr lang="fr-FR" sz="2400">
                <a:solidFill>
                  <a:srgbClr val="FFFFFF"/>
                </a:solidFill>
                <a:latin typeface="Century Gothic"/>
              </a:rPr>
              <a:t>Troisième niveau</a:t>
            </a:r>
            <a:endParaRPr/>
          </a:p>
          <a:p>
            <a:pPr lvl="3">
              <a:buSzPct val="75000"/>
              <a:buFont typeface="Wingdings 2"/>
              <a:buChar char=""/>
            </a:pPr>
            <a:r>
              <a:rPr lang="fr-FR" sz="2000">
                <a:solidFill>
                  <a:srgbClr val="FFFFFF"/>
                </a:solidFill>
                <a:latin typeface="Century Gothic"/>
              </a:rPr>
              <a:t>Quatrième niveau</a:t>
            </a:r>
            <a:endParaRPr/>
          </a:p>
          <a:p>
            <a:pPr lvl="4">
              <a:buSzPct val="45000"/>
              <a:buFont typeface="Wingdings 2"/>
              <a:buChar char=""/>
            </a:pPr>
            <a:r>
              <a:rPr lang="fr-FR" sz="1900">
                <a:solidFill>
                  <a:srgbClr val="FFFFFF"/>
                </a:solidFill>
                <a:latin typeface="Century Gothic"/>
              </a:rPr>
              <a:t>Cinquième niveau</a:t>
            </a:r>
            <a:endParaRPr/>
          </a:p>
        </p:txBody>
      </p:sp>
      <p:sp>
        <p:nvSpPr>
          <p:cNvPr id="14" name="PlaceHolder 6"/>
          <p:cNvSpPr>
            <a:spLocks noGrp="1"/>
          </p:cNvSpPr>
          <p:nvPr>
            <p:ph type="dt"/>
          </p:nvPr>
        </p:nvSpPr>
        <p:spPr>
          <a:xfrm>
            <a:off x="4791600" y="6480000"/>
            <a:ext cx="2133360" cy="3013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fr-FR">
                <a:solidFill>
                  <a:srgbClr val="FFFFFF"/>
                </a:solidFill>
                <a:latin typeface="Century Gothic"/>
              </a:rPr>
              <a:t>05/01/2015</a:t>
            </a:r>
            <a:endParaRPr/>
          </a:p>
        </p:txBody>
      </p:sp>
      <p:sp>
        <p:nvSpPr>
          <p:cNvPr id="15" name="TextShape 7"/>
          <p:cNvSpPr txBox="1"/>
          <p:nvPr/>
        </p:nvSpPr>
        <p:spPr>
          <a:xfrm>
            <a:off x="457200" y="6481080"/>
            <a:ext cx="4259520" cy="300600"/>
          </a:xfrm>
          <a:prstGeom prst="rect">
            <a:avLst/>
          </a:prstGeom>
        </p:spPr>
      </p:sp>
      <p:sp>
        <p:nvSpPr>
          <p:cNvPr id="16" name="PlaceHolder 8"/>
          <p:cNvSpPr>
            <a:spLocks noGrp="1"/>
          </p:cNvSpPr>
          <p:nvPr>
            <p:ph type="sldNum"/>
          </p:nvPr>
        </p:nvSpPr>
        <p:spPr>
          <a:xfrm>
            <a:off x="7589520" y="6481080"/>
            <a:ext cx="502560" cy="30132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C10191D1-51A1-41C1-8121-B16161D1A101}" type="slidenum">
              <a:rPr lang="fr-FR">
                <a:solidFill>
                  <a:srgbClr val="FFFFFF"/>
                </a:solidFill>
                <a:latin typeface="Century Gothic"/>
              </a:rPr>
              <a:pPr/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Espace réservé du contenu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6240" cy="6857640"/>
          </a:xfrm>
          <a:prstGeom prst="rect">
            <a:avLst/>
          </a:prstGeom>
        </p:spPr>
      </p:pic>
      <p:sp>
        <p:nvSpPr>
          <p:cNvPr id="20" name="TextShape 1"/>
          <p:cNvSpPr txBox="1"/>
          <p:nvPr/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fr-FR" sz="4200">
                <a:solidFill>
                  <a:srgbClr val="8A9FB0"/>
                </a:solidFill>
                <a:latin typeface="Century Gothic"/>
              </a:rPr>
              <a:t>LE METIER DE CHOCOLATIER</a:t>
            </a:r>
            <a:endParaRPr/>
          </a:p>
        </p:txBody>
      </p:sp>
      <p:sp>
        <p:nvSpPr>
          <p:cNvPr id="21" name="CustomShape 2"/>
          <p:cNvSpPr/>
          <p:nvPr/>
        </p:nvSpPr>
        <p:spPr>
          <a:xfrm>
            <a:off x="179640" y="3357000"/>
            <a:ext cx="1944000" cy="2088000"/>
          </a:xfrm>
          <a:prstGeom prst="flowChartConnector">
            <a:avLst/>
          </a:prstGeom>
          <a:solidFill>
            <a:srgbClr val="94B6D2"/>
          </a:solidFill>
          <a:ln w="25560">
            <a:solidFill>
              <a:srgbClr val="6D869B"/>
            </a:solidFill>
            <a:round/>
          </a:ln>
        </p:spPr>
      </p:sp>
      <p:sp>
        <p:nvSpPr>
          <p:cNvPr id="22" name="CustomShape 3"/>
          <p:cNvSpPr/>
          <p:nvPr/>
        </p:nvSpPr>
        <p:spPr>
          <a:xfrm>
            <a:off x="611640" y="3861000"/>
            <a:ext cx="1223640" cy="11876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fr-FR">
                <a:solidFill>
                  <a:srgbClr val="FFFFFF"/>
                </a:solidFill>
                <a:latin typeface="Century Gothic"/>
              </a:rPr>
              <a:t>Miam!!!     </a:t>
            </a:r>
            <a:endParaRPr/>
          </a:p>
          <a:p>
            <a:r>
              <a:rPr lang="fr-FR">
                <a:solidFill>
                  <a:srgbClr val="FFFFFF"/>
                </a:solidFill>
                <a:latin typeface="Century Gothic"/>
              </a:rPr>
              <a:t>Miam!!!</a:t>
            </a:r>
            <a:endParaRPr/>
          </a:p>
          <a:p>
            <a:r>
              <a:rPr lang="fr-FR">
                <a:solidFill>
                  <a:srgbClr val="FFFFFF"/>
                </a:solidFill>
                <a:latin typeface="Century Gothic"/>
              </a:rPr>
              <a:t>Miam!!!</a:t>
            </a:r>
            <a:endParaRPr/>
          </a:p>
        </p:txBody>
      </p:sp>
      <p:sp>
        <p:nvSpPr>
          <p:cNvPr id="23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</p:spPr>
      </p:sp>
      <p:sp>
        <p:nvSpPr>
          <p:cNvPr id="24" name="CustomShape 5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</p:spPr>
      </p:sp>
      <p:sp>
        <p:nvSpPr>
          <p:cNvPr id="8" name="ZoneTexte 7"/>
          <p:cNvSpPr txBox="1"/>
          <p:nvPr/>
        </p:nvSpPr>
        <p:spPr>
          <a:xfrm>
            <a:off x="2843808" y="530120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427984" y="5949280"/>
            <a:ext cx="471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Fait par Laurine </a:t>
            </a:r>
            <a:r>
              <a:rPr lang="fr-FR" smtClean="0"/>
              <a:t>Marzais</a:t>
            </a:r>
            <a:r>
              <a:rPr lang="fr-FR" dirty="0" smtClean="0"/>
              <a:t> et Bellot Caroline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circle(in)">
                                      <p:cBhvr additive="repl">
                                        <p:cTn id="7" dur="2000" fill="freez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circle(in)">
                                      <p:cBhvr additive="repl">
                                        <p:cTn id="12" dur="2000" fill="freez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500" fill="freez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4" dur="2000" fill="freez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fr-FR" sz="4200" b="1" dirty="0">
                <a:latin typeface="Century Gothic"/>
              </a:rPr>
              <a:t>Sources documentaires ?</a:t>
            </a:r>
            <a:r>
              <a:rPr lang="fr-FR" sz="4200" dirty="0">
                <a:solidFill>
                  <a:srgbClr val="8A9FB0"/>
                </a:solidFill>
                <a:latin typeface="Century Gothic"/>
              </a:rPr>
              <a:t>
</a:t>
            </a:r>
            <a:endParaRPr dirty="0"/>
          </a:p>
        </p:txBody>
      </p:sp>
      <p:sp>
        <p:nvSpPr>
          <p:cNvPr id="49" name="TextShape 2"/>
          <p:cNvSpPr txBox="1"/>
          <p:nvPr/>
        </p:nvSpPr>
        <p:spPr>
          <a:xfrm>
            <a:off x="457200" y="1882800"/>
            <a:ext cx="8229240" cy="4571640"/>
          </a:xfrm>
          <a:prstGeom prst="rect">
            <a:avLst/>
          </a:prstGeom>
        </p:spPr>
      </p:sp>
      <p:pic>
        <p:nvPicPr>
          <p:cNvPr id="5" name="Image 4" descr="onisep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96361">
            <a:off x="4975105" y="1994120"/>
            <a:ext cx="3665311" cy="17674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ZoneTexte 5"/>
          <p:cNvSpPr txBox="1"/>
          <p:nvPr/>
        </p:nvSpPr>
        <p:spPr>
          <a:xfrm rot="20489845">
            <a:off x="683625" y="2272475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pic>
        <p:nvPicPr>
          <p:cNvPr id="8" name="Image 7" descr="une-fin-film-600x3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76720">
            <a:off x="2707073" y="4415460"/>
            <a:ext cx="3100224" cy="183946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260648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rgbClr val="00B0F0"/>
                </a:solidFill>
              </a:rPr>
              <a:t>Portrait de Caroline    </a:t>
            </a:r>
            <a:endParaRPr lang="fr-FR" sz="4400" dirty="0">
              <a:solidFill>
                <a:srgbClr val="00B0F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536" y="1340768"/>
            <a:ext cx="82089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u="sng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 </a:t>
            </a:r>
            <a:r>
              <a:rPr lang="fr-FR" sz="2800" b="1" i="1" u="sng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- Mes qualités : </a:t>
            </a:r>
            <a:r>
              <a:rPr lang="fr-F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</a:rPr>
              <a:t>gentille, rigolote…</a:t>
            </a:r>
          </a:p>
          <a:p>
            <a:pPr>
              <a:buFontTx/>
              <a:buChar char="-"/>
            </a:pPr>
            <a:r>
              <a:rPr lang="fr-FR" sz="2800" b="1" i="1" u="sng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Mes </a:t>
            </a:r>
            <a:r>
              <a:rPr lang="fr-FR" sz="2800" b="1" i="1" u="sng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défauts: </a:t>
            </a:r>
            <a:r>
              <a:rPr lang="fr-F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</a:rPr>
              <a:t>Bavarde, maladroite…</a:t>
            </a:r>
          </a:p>
          <a:p>
            <a:pPr>
              <a:buFontTx/>
              <a:buChar char="-"/>
            </a:pPr>
            <a:r>
              <a:rPr lang="fr-FR" sz="2800" b="1" i="1" u="sng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Mes </a:t>
            </a:r>
            <a:r>
              <a:rPr lang="fr-FR" sz="2800" b="1" i="1" u="sng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intérêts:</a:t>
            </a:r>
            <a:r>
              <a:rPr lang="fr-F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</a:rPr>
              <a:t> </a:t>
            </a:r>
            <a:r>
              <a:rPr lang="fr-F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</a:rPr>
              <a:t>M’occuper de ma petite sœur, lire…</a:t>
            </a:r>
          </a:p>
          <a:p>
            <a:pPr>
              <a:buFontTx/>
              <a:buChar char="-"/>
            </a:pPr>
            <a:r>
              <a:rPr lang="fr-FR" sz="2800" b="1" i="1" u="sng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Ce que je n’aime pas: </a:t>
            </a:r>
            <a:r>
              <a:rPr lang="fr-F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</a:rPr>
              <a:t>Les mauvaises notes…</a:t>
            </a:r>
          </a:p>
          <a:p>
            <a:pPr>
              <a:buFontTx/>
              <a:buChar char="-"/>
            </a:pPr>
            <a:r>
              <a:rPr lang="fr-FR" sz="2800" b="1" i="1" u="sng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Le ou les métiers qui me conviendraient</a:t>
            </a:r>
            <a:r>
              <a:rPr lang="fr-FR" sz="2800" b="1" i="1" u="sng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? Pourquoi</a:t>
            </a:r>
            <a:r>
              <a:rPr lang="fr-FR" sz="2800" b="1" i="1" u="sng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?</a:t>
            </a:r>
          </a:p>
          <a:p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J’aimerais 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faire juge car j’aime bien la 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justice, ou 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bien psychologue car j’aime aider les personnes.</a:t>
            </a:r>
          </a:p>
          <a:p>
            <a:pPr>
              <a:buFontTx/>
              <a:buChar char="-"/>
            </a:pPr>
            <a:endParaRPr lang="fr-FR" sz="3600" b="1" i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</a:endParaRPr>
          </a:p>
          <a:p>
            <a:pPr>
              <a:buFontTx/>
              <a:buChar char="-"/>
            </a:pPr>
            <a:endParaRPr lang="fr-FR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</a:endParaRPr>
          </a:p>
          <a:p>
            <a:endParaRPr lang="fr-FR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Shape 1"/>
          <p:cNvSpPr txBox="1"/>
          <p:nvPr/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fr-FR" sz="4200" dirty="0">
                <a:solidFill>
                  <a:srgbClr val="8A9FB0"/>
                </a:solidFill>
                <a:latin typeface="Century Gothic"/>
              </a:rPr>
              <a:t>Portrait de Laurine</a:t>
            </a:r>
            <a:endParaRPr dirty="0"/>
          </a:p>
        </p:txBody>
      </p:sp>
      <p:sp>
        <p:nvSpPr>
          <p:cNvPr id="29" name="TextShape 2"/>
          <p:cNvSpPr txBox="1"/>
          <p:nvPr/>
        </p:nvSpPr>
        <p:spPr>
          <a:xfrm>
            <a:off x="457200" y="980728"/>
            <a:ext cx="8229240" cy="5472608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fr-FR" sz="3300" dirty="0" smtClean="0">
                <a:solidFill>
                  <a:srgbClr val="FFFFFF"/>
                </a:solidFill>
                <a:latin typeface="Century Gothic"/>
              </a:rPr>
              <a:t> </a:t>
            </a:r>
            <a:r>
              <a:rPr lang="fr-FR" sz="2800" b="1" i="1" dirty="0">
                <a:solidFill>
                  <a:srgbClr val="FFFFFF"/>
                </a:solidFill>
                <a:latin typeface="Century Gothic"/>
              </a:rPr>
              <a:t>- Mes qualités : </a:t>
            </a:r>
            <a:r>
              <a:rPr lang="fr-FR" sz="2800" dirty="0">
                <a:solidFill>
                  <a:srgbClr val="FFFFFF"/>
                </a:solidFill>
                <a:latin typeface="Century Gothic"/>
              </a:rPr>
              <a:t>gentille, souriante, polie…</a:t>
            </a:r>
            <a:endParaRPr sz="2800" dirty="0"/>
          </a:p>
          <a:p>
            <a:r>
              <a:rPr lang="fr-FR" sz="2800" dirty="0">
                <a:solidFill>
                  <a:srgbClr val="FFFFFF"/>
                </a:solidFill>
                <a:latin typeface="Century Gothic"/>
              </a:rPr>
              <a:t>           </a:t>
            </a:r>
            <a:r>
              <a:rPr lang="fr-FR" sz="2800" b="1" i="1" dirty="0">
                <a:solidFill>
                  <a:srgbClr val="FFFFFF"/>
                </a:solidFill>
                <a:latin typeface="Century Gothic"/>
              </a:rPr>
              <a:t>- Mes défauts : </a:t>
            </a:r>
            <a:r>
              <a:rPr lang="fr-FR" sz="2800" dirty="0">
                <a:solidFill>
                  <a:srgbClr val="FFFFFF"/>
                </a:solidFill>
                <a:latin typeface="Century Gothic"/>
              </a:rPr>
              <a:t>bavarde, impatiente, je m’énerve vite…</a:t>
            </a:r>
            <a:endParaRPr sz="2800" dirty="0"/>
          </a:p>
          <a:p>
            <a:r>
              <a:rPr lang="fr-FR" sz="2800" dirty="0">
                <a:solidFill>
                  <a:srgbClr val="FFFFFF"/>
                </a:solidFill>
                <a:latin typeface="Century Gothic"/>
              </a:rPr>
              <a:t>           </a:t>
            </a:r>
            <a:r>
              <a:rPr lang="fr-FR" sz="2800" b="1" i="1" dirty="0">
                <a:solidFill>
                  <a:srgbClr val="FFFFFF"/>
                </a:solidFill>
                <a:latin typeface="Century Gothic"/>
              </a:rPr>
              <a:t>- Mes intérêts :</a:t>
            </a:r>
            <a:r>
              <a:rPr lang="fr-FR" sz="2800" dirty="0">
                <a:solidFill>
                  <a:srgbClr val="FFFFFF"/>
                </a:solidFill>
                <a:latin typeface="Century Gothic"/>
              </a:rPr>
              <a:t>dessiner, chanter, faire </a:t>
            </a:r>
            <a:r>
              <a:rPr lang="fr-FR" sz="2800" dirty="0" smtClean="0">
                <a:solidFill>
                  <a:srgbClr val="FFFFFF"/>
                </a:solidFill>
                <a:latin typeface="Century Gothic"/>
              </a:rPr>
              <a:t>de la </a:t>
            </a:r>
            <a:r>
              <a:rPr lang="fr-FR" sz="2800" dirty="0">
                <a:solidFill>
                  <a:srgbClr val="FFFFFF"/>
                </a:solidFill>
                <a:latin typeface="Century Gothic"/>
              </a:rPr>
              <a:t>pâtisserie, jouer avec mes chiennes et jouer avec mes amis…</a:t>
            </a:r>
            <a:endParaRPr sz="2800" dirty="0"/>
          </a:p>
          <a:p>
            <a:r>
              <a:rPr lang="fr-FR" sz="2800" b="1" i="1" dirty="0">
                <a:solidFill>
                  <a:srgbClr val="FFFFFF"/>
                </a:solidFill>
                <a:latin typeface="Century Gothic"/>
              </a:rPr>
              <a:t>           - Ce que je n’aime pas :</a:t>
            </a:r>
            <a:r>
              <a:rPr lang="fr-FR" sz="2800" dirty="0">
                <a:solidFill>
                  <a:srgbClr val="FFFFFF"/>
                </a:solidFill>
                <a:latin typeface="Century Gothic"/>
              </a:rPr>
              <a:t>les mauvaises notes…</a:t>
            </a:r>
            <a:endParaRPr sz="2800" dirty="0"/>
          </a:p>
          <a:p>
            <a:r>
              <a:rPr lang="fr-FR" sz="2800" b="1" i="1" dirty="0">
                <a:solidFill>
                  <a:srgbClr val="FFFFFF"/>
                </a:solidFill>
                <a:latin typeface="Century Gothic"/>
              </a:rPr>
              <a:t>          - Le ou les métiers qui me conviendraient. Pourquoi ? </a:t>
            </a:r>
            <a:r>
              <a:rPr lang="fr-FR" sz="2800" dirty="0">
                <a:solidFill>
                  <a:srgbClr val="FFFFFF"/>
                </a:solidFill>
                <a:latin typeface="Century Gothic"/>
              </a:rPr>
              <a:t>Gendarmerie à cheval car j’aime bien la justice et les ch</a:t>
            </a:r>
            <a:r>
              <a:rPr lang="fr-FR" sz="2800" i="1" dirty="0">
                <a:solidFill>
                  <a:srgbClr val="FFFFFF"/>
                </a:solidFill>
                <a:latin typeface="Century Gothic"/>
              </a:rPr>
              <a:t>evaux</a:t>
            </a:r>
            <a:r>
              <a:rPr lang="fr-FR" sz="2800" dirty="0">
                <a:solidFill>
                  <a:srgbClr val="FFFFFF"/>
                </a:solidFill>
                <a:latin typeface="Century Gothic"/>
              </a:rPr>
              <a:t>.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1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9">
                                            <p:txEl>
                                              <p:pRg st="61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9">
                                            <p:txEl>
                                              <p:pRg st="61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9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109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109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06" end="2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206" end="24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206" end="24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44" end="3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29">
                                            <p:txEl>
                                              <p:pRg st="244" end="35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29">
                                            <p:txEl>
                                              <p:pRg st="244" end="35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Espace réservé du contenu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sp>
        <p:nvSpPr>
          <p:cNvPr id="31" name="TextShape 1"/>
          <p:cNvSpPr txBox="1"/>
          <p:nvPr/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fr-FR" sz="4200">
                <a:solidFill>
                  <a:srgbClr val="8A9FB0"/>
                </a:solidFill>
                <a:latin typeface="Century Gothic"/>
              </a:rPr>
              <a:t>En quoi consiste ce métier ?</a:t>
            </a:r>
            <a:endParaRPr/>
          </a:p>
        </p:txBody>
      </p:sp>
      <p:sp>
        <p:nvSpPr>
          <p:cNvPr id="32" name="CustomShape 2"/>
          <p:cNvSpPr/>
          <p:nvPr/>
        </p:nvSpPr>
        <p:spPr>
          <a:xfrm>
            <a:off x="1115640" y="1556640"/>
            <a:ext cx="6264360" cy="5301000"/>
          </a:xfrm>
          <a:prstGeom prst="verticalScroll">
            <a:avLst>
              <a:gd name="adj" fmla="val 2700"/>
            </a:avLst>
          </a:prstGeom>
          <a:solidFill>
            <a:srgbClr val="94B6D2"/>
          </a:solidFill>
          <a:ln w="25560">
            <a:solidFill>
              <a:srgbClr val="6D869B"/>
            </a:solidFill>
            <a:round/>
          </a:ln>
        </p:spPr>
      </p:sp>
      <p:sp>
        <p:nvSpPr>
          <p:cNvPr id="33" name="CustomShape 3"/>
          <p:cNvSpPr/>
          <p:nvPr/>
        </p:nvSpPr>
        <p:spPr>
          <a:xfrm>
            <a:off x="1619672" y="2276872"/>
            <a:ext cx="5472608" cy="432048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fr-FR" sz="3200" dirty="0">
                <a:solidFill>
                  <a:srgbClr val="FFFFFF"/>
                </a:solidFill>
                <a:latin typeface="Century Gothic"/>
              </a:rPr>
              <a:t>Ce métier  consiste  à fabriquer des chocolats. Il consiste aussi à construire des figures pour toutes occasions ( anniversaire, mariage, baptême,…)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Shape 1"/>
          <p:cNvSpPr txBox="1"/>
          <p:nvPr/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fr-FR" sz="4400">
                <a:solidFill>
                  <a:srgbClr val="8A9FB0"/>
                </a:solidFill>
                <a:latin typeface="Century Gothic"/>
              </a:rPr>
              <a:t>Avantages et inconvénients du métier choisi</a:t>
            </a:r>
            <a:endParaRPr/>
          </a:p>
        </p:txBody>
      </p:sp>
      <p:sp>
        <p:nvSpPr>
          <p:cNvPr id="35" name="TextShape 2"/>
          <p:cNvSpPr txBox="1"/>
          <p:nvPr/>
        </p:nvSpPr>
        <p:spPr>
          <a:xfrm>
            <a:off x="457200" y="1882800"/>
            <a:ext cx="8229240" cy="457164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  <a:p>
            <a:pPr>
              <a:buSzPct val="45000"/>
              <a:buFont typeface="StarSymbol"/>
              <a:buChar char=""/>
            </a:pPr>
            <a:r>
              <a:rPr lang="fr-FR" sz="4400" b="1" i="1" u="sng">
                <a:solidFill>
                  <a:srgbClr val="FF950E"/>
                </a:solidFill>
              </a:rPr>
              <a:t>Avantages:</a:t>
            </a:r>
            <a:r>
              <a:rPr lang="fr-FR" sz="4400">
                <a:solidFill>
                  <a:srgbClr val="FF950E"/>
                </a:solidFill>
              </a:rPr>
              <a:t> 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fr-FR" sz="4400">
                <a:solidFill>
                  <a:srgbClr val="996633"/>
                </a:solidFill>
              </a:rPr>
              <a:t>Liberté de création, simple et artistique.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fr-FR" sz="4400">
                <a:solidFill>
                  <a:srgbClr val="996633"/>
                </a:solidFill>
              </a:rPr>
              <a:t> Adapté aux femmes, autant qu'aux hommes.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Espace réservé du contenu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59640" cy="6857640"/>
          </a:xfrm>
          <a:prstGeom prst="rect">
            <a:avLst/>
          </a:prstGeom>
        </p:spPr>
      </p:pic>
      <p:sp>
        <p:nvSpPr>
          <p:cNvPr id="37" name="TextShape 1"/>
          <p:cNvSpPr txBox="1"/>
          <p:nvPr/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fr-FR" sz="3800" b="1" dirty="0">
                <a:solidFill>
                  <a:srgbClr val="8A9FB0"/>
                </a:solidFill>
                <a:latin typeface="Century Gothic"/>
              </a:rPr>
              <a:t>Formation exigée (études : lesquelles et où dans la région ?)</a:t>
            </a:r>
            <a:endParaRPr b="1" dirty="0"/>
          </a:p>
        </p:txBody>
      </p:sp>
      <p:sp>
        <p:nvSpPr>
          <p:cNvPr id="38" name="CustomShape 2"/>
          <p:cNvSpPr/>
          <p:nvPr/>
        </p:nvSpPr>
        <p:spPr>
          <a:xfrm>
            <a:off x="1512000" y="2664000"/>
            <a:ext cx="5688000" cy="3384000"/>
          </a:xfrm>
          <a:prstGeom prst="ellipseRibbon">
            <a:avLst>
              <a:gd name="adj1" fmla="val 5400"/>
              <a:gd name="adj2" fmla="val 5400"/>
              <a:gd name="adj3" fmla="val 18900"/>
            </a:avLst>
          </a:prstGeom>
          <a:solidFill>
            <a:srgbClr val="94B6D2"/>
          </a:solidFill>
          <a:ln w="25560">
            <a:solidFill>
              <a:srgbClr val="6D869B"/>
            </a:solidFill>
            <a:round/>
          </a:ln>
        </p:spPr>
        <p:txBody>
          <a:bodyPr lIns="90000" tIns="45000" rIns="90000" bIns="45000" anchor="ctr"/>
          <a:lstStyle/>
          <a:p>
            <a:pPr algn="ctr"/>
            <a:endParaRPr dirty="0"/>
          </a:p>
        </p:txBody>
      </p:sp>
      <p:sp>
        <p:nvSpPr>
          <p:cNvPr id="5" name="ZoneTexte 4"/>
          <p:cNvSpPr txBox="1"/>
          <p:nvPr/>
        </p:nvSpPr>
        <p:spPr>
          <a:xfrm>
            <a:off x="1979712" y="2780928"/>
            <a:ext cx="46805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 smtClean="0">
                <a:solidFill>
                  <a:srgbClr val="FFFFFF"/>
                </a:solidFill>
                <a:latin typeface="Century Gothic"/>
              </a:rPr>
              <a:t>Pour faire chocolatier il faut avoir un CAP chocolatier , </a:t>
            </a:r>
            <a:r>
              <a:rPr lang="fr-FR" sz="3000" dirty="0" smtClean="0">
                <a:solidFill>
                  <a:srgbClr val="FFFFFF"/>
                </a:solidFill>
                <a:latin typeface="Century Gothic"/>
              </a:rPr>
              <a:t>une </a:t>
            </a:r>
            <a:r>
              <a:rPr lang="fr-FR" sz="3000" dirty="0" smtClean="0">
                <a:solidFill>
                  <a:srgbClr val="FFFFFF"/>
                </a:solidFill>
                <a:latin typeface="Century Gothic"/>
              </a:rPr>
              <a:t>MC (1 </a:t>
            </a:r>
            <a:r>
              <a:rPr lang="fr-FR" sz="3000" dirty="0" smtClean="0">
                <a:solidFill>
                  <a:srgbClr val="FFFFFF"/>
                </a:solidFill>
                <a:latin typeface="Century Gothic"/>
              </a:rPr>
              <a:t>an </a:t>
            </a:r>
            <a:r>
              <a:rPr lang="fr-FR" sz="3000" dirty="0" smtClean="0">
                <a:solidFill>
                  <a:srgbClr val="FFFFFF"/>
                </a:solidFill>
                <a:latin typeface="Century Gothic"/>
              </a:rPr>
              <a:t>après le CAP, un BP (2 ans après le CAP). On peut exercer nos </a:t>
            </a:r>
            <a:r>
              <a:rPr lang="fr-FR" sz="3000" dirty="0" smtClean="0">
                <a:solidFill>
                  <a:srgbClr val="FFFFFF"/>
                </a:solidFill>
                <a:latin typeface="Century Gothic"/>
              </a:rPr>
              <a:t>études </a:t>
            </a:r>
            <a:r>
              <a:rPr lang="fr-FR" sz="3000" dirty="0" smtClean="0">
                <a:solidFill>
                  <a:srgbClr val="FFFFFF"/>
                </a:solidFill>
                <a:latin typeface="Century Gothic"/>
              </a:rPr>
              <a:t>à Saint-Benoît.</a:t>
            </a:r>
            <a:endParaRPr lang="fr-F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Espace réservé du contenu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000" cy="6857640"/>
          </a:xfrm>
          <a:prstGeom prst="rect">
            <a:avLst/>
          </a:prstGeom>
        </p:spPr>
      </p:pic>
      <p:sp>
        <p:nvSpPr>
          <p:cNvPr id="40" name="TextShape 1"/>
          <p:cNvSpPr txBox="1"/>
          <p:nvPr/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fr-FR" sz="4200" b="1" dirty="0">
                <a:solidFill>
                  <a:srgbClr val="F8F8F8"/>
                </a:solidFill>
                <a:latin typeface="Century Gothic"/>
              </a:rPr>
              <a:t>Rémunération (salaire débutant, expérimenté ?</a:t>
            </a:r>
            <a:endParaRPr b="1" dirty="0">
              <a:solidFill>
                <a:srgbClr val="F8F8F8"/>
              </a:solidFill>
            </a:endParaRPr>
          </a:p>
        </p:txBody>
      </p:sp>
      <p:sp>
        <p:nvSpPr>
          <p:cNvPr id="41" name="CustomShape 2"/>
          <p:cNvSpPr/>
          <p:nvPr/>
        </p:nvSpPr>
        <p:spPr>
          <a:xfrm>
            <a:off x="1331640" y="1628800"/>
            <a:ext cx="6120680" cy="4896544"/>
          </a:xfrm>
          <a:prstGeom prst="cloudCallout">
            <a:avLst>
              <a:gd name="adj1" fmla="val 1350"/>
              <a:gd name="adj2" fmla="val 25920"/>
            </a:avLst>
          </a:prstGeom>
          <a:solidFill>
            <a:srgbClr val="94B6D2"/>
          </a:solidFill>
          <a:ln w="25560">
            <a:solidFill>
              <a:srgbClr val="6D869B"/>
            </a:solidFill>
            <a:round/>
          </a:ln>
        </p:spPr>
      </p:sp>
      <p:sp>
        <p:nvSpPr>
          <p:cNvPr id="42" name="CustomShape 3"/>
          <p:cNvSpPr/>
          <p:nvPr/>
        </p:nvSpPr>
        <p:spPr>
          <a:xfrm>
            <a:off x="2411760" y="2204864"/>
            <a:ext cx="4176616" cy="3744416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fr-FR" sz="3000" dirty="0">
                <a:solidFill>
                  <a:srgbClr val="FFFFFF"/>
                </a:solidFill>
                <a:latin typeface="Century Gothic"/>
              </a:rPr>
              <a:t>Le salaire </a:t>
            </a:r>
            <a:r>
              <a:rPr lang="fr-FR" sz="3000" dirty="0" smtClean="0">
                <a:solidFill>
                  <a:srgbClr val="FFFFFF"/>
                </a:solidFill>
                <a:latin typeface="Century Gothic"/>
              </a:rPr>
              <a:t>brut </a:t>
            </a:r>
            <a:r>
              <a:rPr lang="fr-FR" sz="3000" dirty="0">
                <a:solidFill>
                  <a:srgbClr val="FFFFFF"/>
                </a:solidFill>
                <a:latin typeface="Century Gothic"/>
              </a:rPr>
              <a:t>par mois pour un </a:t>
            </a:r>
            <a:r>
              <a:rPr lang="fr-FR" sz="3000" dirty="0" smtClean="0">
                <a:solidFill>
                  <a:srgbClr val="FFFFFF"/>
                </a:solidFill>
                <a:latin typeface="Century Gothic"/>
              </a:rPr>
              <a:t>chocolatier débutant est </a:t>
            </a:r>
            <a:r>
              <a:rPr lang="fr-FR" sz="3000" dirty="0">
                <a:solidFill>
                  <a:srgbClr val="FFFFFF"/>
                </a:solidFill>
                <a:latin typeface="Century Gothic"/>
              </a:rPr>
              <a:t>de 1 500 à 1 600 </a:t>
            </a:r>
            <a:r>
              <a:rPr lang="fr-FR" sz="3000" dirty="0" smtClean="0">
                <a:solidFill>
                  <a:srgbClr val="FFFFFF"/>
                </a:solidFill>
                <a:latin typeface="Century Gothic"/>
              </a:rPr>
              <a:t>euros. </a:t>
            </a:r>
            <a:r>
              <a:rPr lang="fr-FR" sz="3000" dirty="0">
                <a:solidFill>
                  <a:srgbClr val="FFFFFF"/>
                </a:solidFill>
                <a:latin typeface="Century Gothic"/>
              </a:rPr>
              <a:t>Le salaire pour un chocolatier à son compte </a:t>
            </a:r>
            <a:r>
              <a:rPr lang="fr-FR" sz="3000" dirty="0" smtClean="0">
                <a:solidFill>
                  <a:srgbClr val="FFFFFF"/>
                </a:solidFill>
                <a:latin typeface="Century Gothic"/>
              </a:rPr>
              <a:t>est d’</a:t>
            </a:r>
            <a:r>
              <a:rPr lang="fr-FR" sz="3000" dirty="0" smtClean="0">
                <a:solidFill>
                  <a:srgbClr val="FFFFFF"/>
                </a:solidFill>
                <a:latin typeface="Century Gothic"/>
              </a:rPr>
              <a:t>environ </a:t>
            </a:r>
            <a:r>
              <a:rPr lang="fr-FR" sz="3000" dirty="0">
                <a:solidFill>
                  <a:srgbClr val="FFFFFF"/>
                </a:solidFill>
                <a:latin typeface="Century Gothic"/>
              </a:rPr>
              <a:t>3 000 euros </a:t>
            </a:r>
            <a:endParaRPr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abritel.fr/info/files/shared/banniere/guide/conseils/voyage-etranger/gerer-decalage-hora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90"/>
            <a:ext cx="9144000" cy="6876290"/>
          </a:xfrm>
          <a:prstGeom prst="rect">
            <a:avLst/>
          </a:prstGeom>
          <a:noFill/>
        </p:spPr>
      </p:pic>
      <p:sp>
        <p:nvSpPr>
          <p:cNvPr id="43" name="TextShape 1"/>
          <p:cNvSpPr txBox="1"/>
          <p:nvPr/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fr-FR" sz="4200" b="1" dirty="0">
                <a:solidFill>
                  <a:srgbClr val="FF0000"/>
                </a:solidFill>
                <a:latin typeface="Century Gothic"/>
              </a:rPr>
              <a:t>Conditions de travail : Horaires,...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57200" y="1882800"/>
            <a:ext cx="8229240" cy="4571640"/>
          </a:xfrm>
          <a:prstGeom prst="rect">
            <a:avLst/>
          </a:prstGeom>
        </p:spPr>
      </p:sp>
      <p:sp>
        <p:nvSpPr>
          <p:cNvPr id="45" name="Ellipse 3"/>
          <p:cNvSpPr/>
          <p:nvPr/>
        </p:nvSpPr>
        <p:spPr>
          <a:xfrm>
            <a:off x="457200" y="2952000"/>
            <a:ext cx="7822800" cy="3240000"/>
          </a:xfrm>
          <a:prstGeom prst="ellipse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txBody>
          <a:bodyPr wrap="none" lIns="90000" tIns="45000" rIns="90000" bIns="45000" anchor="ctr"/>
          <a:lstStyle/>
          <a:p>
            <a:pPr algn="ctr"/>
            <a:r>
              <a:rPr lang="fr-FR" sz="2600" dirty="0" smtClean="0"/>
              <a:t>Les </a:t>
            </a:r>
            <a:r>
              <a:rPr lang="fr-FR" sz="2600" dirty="0"/>
              <a:t>horaires pour un </a:t>
            </a:r>
            <a:r>
              <a:rPr lang="fr-FR" sz="2600" dirty="0" smtClean="0"/>
              <a:t>chocolatier sont de 9 </a:t>
            </a:r>
            <a:r>
              <a:rPr lang="fr-FR" sz="2600" dirty="0" smtClean="0"/>
              <a:t>heures</a:t>
            </a:r>
          </a:p>
          <a:p>
            <a:pPr algn="ctr"/>
            <a:r>
              <a:rPr lang="fr-FR" sz="2600" dirty="0" smtClean="0"/>
              <a:t>par </a:t>
            </a:r>
            <a:r>
              <a:rPr lang="fr-FR" sz="2600" dirty="0" smtClean="0"/>
              <a:t>jour </a:t>
            </a:r>
            <a:r>
              <a:rPr lang="fr-FR" sz="2600" dirty="0" smtClean="0"/>
              <a:t>(10h à 19h</a:t>
            </a:r>
            <a:r>
              <a:rPr lang="fr-FR" sz="2600" dirty="0" smtClean="0"/>
              <a:t>). Il </a:t>
            </a:r>
            <a:r>
              <a:rPr lang="fr-FR" sz="2600" dirty="0" smtClean="0"/>
              <a:t>ne </a:t>
            </a:r>
            <a:r>
              <a:rPr lang="fr-FR" sz="2600" dirty="0" smtClean="0"/>
              <a:t>travaille </a:t>
            </a:r>
            <a:r>
              <a:rPr lang="fr-FR" sz="2600" dirty="0" smtClean="0"/>
              <a:t>pas le dimanche.</a:t>
            </a:r>
          </a:p>
          <a:p>
            <a:pPr algn="ctr"/>
            <a:r>
              <a:rPr lang="fr-FR" sz="2600" dirty="0" smtClean="0"/>
              <a:t> </a:t>
            </a:r>
            <a:endParaRPr dirty="0"/>
          </a:p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fr-FR" sz="4200" b="1" dirty="0">
                <a:latin typeface="Century Gothic"/>
              </a:rPr>
              <a:t>Avis personnel : aimeriez-vous faire ce métier ? pourquoi ?</a:t>
            </a:r>
            <a:endParaRPr b="1" dirty="0"/>
          </a:p>
        </p:txBody>
      </p:sp>
      <p:sp>
        <p:nvSpPr>
          <p:cNvPr id="47" name="TextShape 2"/>
          <p:cNvSpPr txBox="1"/>
          <p:nvPr/>
        </p:nvSpPr>
        <p:spPr>
          <a:xfrm rot="21417157">
            <a:off x="194760" y="2160000"/>
            <a:ext cx="8229240" cy="4571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fr-FR" sz="2600" b="1" i="1" u="sng" dirty="0">
                <a:solidFill>
                  <a:srgbClr val="0000FF"/>
                </a:solidFill>
              </a:rPr>
              <a:t>Caroline </a:t>
            </a:r>
            <a:r>
              <a:rPr lang="fr-FR" sz="2600" b="1" i="1" u="sng" dirty="0" smtClean="0">
                <a:solidFill>
                  <a:srgbClr val="0000FF"/>
                </a:solidFill>
              </a:rPr>
              <a:t>:</a:t>
            </a:r>
            <a:r>
              <a:rPr lang="fr-FR" sz="2600" b="1" i="1" dirty="0">
                <a:solidFill>
                  <a:srgbClr val="FF00FF"/>
                </a:solidFill>
              </a:rPr>
              <a:t>J</a:t>
            </a:r>
            <a:r>
              <a:rPr lang="fr-FR" sz="2600" b="1" i="1" dirty="0" smtClean="0">
                <a:solidFill>
                  <a:srgbClr val="FF00FF"/>
                </a:solidFill>
              </a:rPr>
              <a:t>e </a:t>
            </a:r>
            <a:r>
              <a:rPr lang="fr-FR" sz="2600" b="1" i="1" dirty="0">
                <a:solidFill>
                  <a:srgbClr val="FF00FF"/>
                </a:solidFill>
              </a:rPr>
              <a:t>pense que </a:t>
            </a:r>
            <a:r>
              <a:rPr lang="fr-FR" sz="2600" b="1" i="1" dirty="0" smtClean="0">
                <a:solidFill>
                  <a:srgbClr val="FF00FF"/>
                </a:solidFill>
              </a:rPr>
              <a:t>je ne </a:t>
            </a:r>
            <a:r>
              <a:rPr lang="fr-FR" sz="2600" b="1" i="1" dirty="0" smtClean="0">
                <a:solidFill>
                  <a:srgbClr val="FF00FF"/>
                </a:solidFill>
              </a:rPr>
              <a:t>ferai pas ce métier </a:t>
            </a:r>
            <a:r>
              <a:rPr lang="fr-FR" sz="2600" b="1" i="1" dirty="0">
                <a:solidFill>
                  <a:srgbClr val="C5000B"/>
                </a:solidFill>
              </a:rPr>
              <a:t> </a:t>
            </a:r>
            <a:r>
              <a:rPr lang="fr-FR" sz="2600" b="1" i="1" dirty="0" smtClean="0">
                <a:solidFill>
                  <a:srgbClr val="C5000B"/>
                </a:solidFill>
              </a:rPr>
              <a:t>car je </a:t>
            </a:r>
            <a:r>
              <a:rPr lang="fr-FR" sz="2600" b="1" i="1" dirty="0" smtClean="0">
                <a:solidFill>
                  <a:srgbClr val="C5000B"/>
                </a:solidFill>
              </a:rPr>
              <a:t>risque d’être</a:t>
            </a:r>
            <a:r>
              <a:rPr lang="fr-FR" sz="2600" b="1" i="1" dirty="0" smtClean="0">
                <a:solidFill>
                  <a:srgbClr val="C5000B"/>
                </a:solidFill>
              </a:rPr>
              <a:t>  écœurée</a:t>
            </a:r>
            <a:r>
              <a:rPr lang="fr-FR" sz="2600" b="1" i="1" dirty="0" smtClean="0">
                <a:solidFill>
                  <a:srgbClr val="FF00FF"/>
                </a:solidFill>
              </a:rPr>
              <a:t> </a:t>
            </a:r>
            <a:r>
              <a:rPr lang="fr-FR" sz="2600" b="1" i="1" dirty="0">
                <a:solidFill>
                  <a:srgbClr val="C5000B"/>
                </a:solidFill>
              </a:rPr>
              <a:t>par le  goût du</a:t>
            </a:r>
            <a:r>
              <a:rPr lang="fr-FR" sz="2600" b="1" i="1" dirty="0">
                <a:solidFill>
                  <a:srgbClr val="FF33FF"/>
                </a:solidFill>
              </a:rPr>
              <a:t> chocolat. </a:t>
            </a:r>
            <a:endParaRPr lang="fr-FR" sz="2600" b="1" i="1" dirty="0" smtClean="0">
              <a:solidFill>
                <a:srgbClr val="FF33FF"/>
              </a:solidFill>
            </a:endParaRPr>
          </a:p>
          <a:p>
            <a:pPr>
              <a:buSzPct val="45000"/>
              <a:buFont typeface="StarSymbol"/>
              <a:buChar char=""/>
            </a:pPr>
            <a:endParaRPr lang="fr-FR" sz="2600" b="1" i="1" dirty="0" smtClean="0">
              <a:solidFill>
                <a:srgbClr val="FF33FF"/>
              </a:solidFill>
            </a:endParaRPr>
          </a:p>
          <a:p>
            <a:pPr>
              <a:buSzPct val="45000"/>
              <a:buFont typeface="StarSymbol"/>
              <a:buChar char=""/>
            </a:pPr>
            <a:endParaRPr sz="2600" dirty="0"/>
          </a:p>
        </p:txBody>
      </p:sp>
      <p:sp>
        <p:nvSpPr>
          <p:cNvPr id="4" name="ZoneTexte 3"/>
          <p:cNvSpPr txBox="1"/>
          <p:nvPr/>
        </p:nvSpPr>
        <p:spPr>
          <a:xfrm>
            <a:off x="395536" y="4077072"/>
            <a:ext cx="84249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u="sng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fr-FR" sz="2600" b="1" i="1" u="sng" dirty="0" smtClean="0">
                <a:solidFill>
                  <a:schemeClr val="tx2">
                    <a:lumMod val="75000"/>
                  </a:schemeClr>
                </a:solidFill>
              </a:rPr>
              <a:t>Laurine: </a:t>
            </a:r>
            <a:r>
              <a:rPr lang="fr-FR" sz="2600" dirty="0" smtClean="0">
                <a:solidFill>
                  <a:srgbClr val="C00000"/>
                </a:solidFill>
              </a:rPr>
              <a:t>Je ne ferai pas ce métier car sinon je serai </a:t>
            </a:r>
            <a:r>
              <a:rPr lang="fr-FR" sz="2600" dirty="0" smtClean="0">
                <a:solidFill>
                  <a:srgbClr val="C00000"/>
                </a:solidFill>
              </a:rPr>
              <a:t>trop tentée de</a:t>
            </a:r>
            <a:r>
              <a:rPr lang="fr-FR" sz="2600" dirty="0" smtClean="0">
                <a:solidFill>
                  <a:srgbClr val="C00000"/>
                </a:solidFill>
              </a:rPr>
              <a:t> </a:t>
            </a:r>
            <a:r>
              <a:rPr lang="fr-FR" sz="2600" dirty="0" smtClean="0">
                <a:solidFill>
                  <a:srgbClr val="C00000"/>
                </a:solidFill>
              </a:rPr>
              <a:t>manger du chocolat.</a:t>
            </a:r>
            <a:endParaRPr lang="fr-FR" sz="2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ersonnalisé 7">
      <a:dk1>
        <a:sysClr val="windowText" lastClr="000000"/>
      </a:dk1>
      <a:lt1>
        <a:srgbClr val="E29AC5"/>
      </a:lt1>
      <a:dk2>
        <a:srgbClr val="B367FF"/>
      </a:dk2>
      <a:lt2>
        <a:srgbClr val="DAC9E3"/>
      </a:lt2>
      <a:accent1>
        <a:srgbClr val="932968"/>
      </a:accent1>
      <a:accent2>
        <a:srgbClr val="6585CF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218</Words>
  <Application>Microsoft Office PowerPoint</Application>
  <PresentationFormat>Affichage à l'écran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adminprofil</cp:lastModifiedBy>
  <cp:revision>10</cp:revision>
  <dcterms:modified xsi:type="dcterms:W3CDTF">2015-02-02T15:41:37Z</dcterms:modified>
</cp:coreProperties>
</file>