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2.png" ContentType="image/png"/>
  <Override PartName="/ppt/media/image30.jpeg" ContentType="image/jpeg"/>
  <Override PartName="/ppt/media/image31.png" ContentType="image/png"/>
  <Override PartName="/ppt/media/image33.png" ContentType="image/png"/>
  <Override PartName="/ppt/media/image34.png" ContentType="image/png"/>
  <Override PartName="/ppt/media/image3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90360" y="1030680"/>
            <a:ext cx="978840" cy="0"/>
          </a:xfrm>
          <a:prstGeom prst="line">
            <a:avLst/>
          </a:prstGeom>
          <a:ln w="76320">
            <a:solidFill>
              <a:srgbClr val="136f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914400" y="1455840"/>
            <a:ext cx="103626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"/>
          <p:cNvSpPr/>
          <p:nvPr/>
        </p:nvSpPr>
        <p:spPr>
          <a:xfrm>
            <a:off x="990360" y="1030680"/>
            <a:ext cx="978840" cy="0"/>
          </a:xfrm>
          <a:prstGeom prst="line">
            <a:avLst/>
          </a:prstGeom>
          <a:ln w="76320">
            <a:solidFill>
              <a:srgbClr val="136f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jpeg"/><Relationship Id="rId12" Type="http://schemas.openxmlformats.org/officeDocument/2006/relationships/image" Target="../media/image31.png"/><Relationship Id="rId1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1056960" y="1066680"/>
            <a:ext cx="5698800" cy="472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157320" y="1503720"/>
            <a:ext cx="7219440" cy="273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fr-FR" sz="3200" spc="-1" strike="noStrike" u="sng">
                <a:solidFill>
                  <a:srgbClr val="000000"/>
                </a:solidFill>
                <a:uFillTx/>
                <a:latin typeface="Grandview Display"/>
              </a:rPr>
              <a:t>Elèves</a:t>
            </a:r>
            <a:r>
              <a:rPr b="0" lang="fr-FR" sz="4000" spc="-1" strike="noStrike" u="sng">
                <a:solidFill>
                  <a:srgbClr val="000000"/>
                </a:solidFill>
                <a:uFillTx/>
                <a:latin typeface="Grandview Display"/>
              </a:rPr>
              <a:t> </a:t>
            </a:r>
            <a:r>
              <a:rPr b="0" lang="fr-FR" sz="2400" spc="-1" strike="noStrike" u="sng">
                <a:solidFill>
                  <a:srgbClr val="000000"/>
                </a:solidFill>
                <a:uFillTx/>
                <a:latin typeface="Grandview Display"/>
              </a:rPr>
              <a:t>participants 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: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10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élèves de 3</a:t>
            </a:r>
            <a:r>
              <a:rPr b="0" lang="fr-FR" sz="2400" spc="-1" strike="noStrike" baseline="30000">
                <a:solidFill>
                  <a:srgbClr val="000000"/>
                </a:solidFill>
                <a:latin typeface="Grandview Display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,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8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élèves de 4</a:t>
            </a:r>
            <a:r>
              <a:rPr b="0" lang="fr-FR" sz="2400" spc="-1" strike="noStrike" baseline="30000">
                <a:solidFill>
                  <a:srgbClr val="000000"/>
                </a:solidFill>
                <a:latin typeface="Grandview Display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,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19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élèves de 5</a:t>
            </a:r>
            <a:r>
              <a:rPr b="0" lang="fr-FR" sz="2400" spc="-1" strike="noStrike" baseline="30000">
                <a:solidFill>
                  <a:srgbClr val="000000"/>
                </a:solidFill>
                <a:latin typeface="Grandview Display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et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12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élèves de 6</a:t>
            </a:r>
            <a:r>
              <a:rPr b="0" lang="fr-FR" sz="2400" spc="-1" strike="noStrike" baseline="30000">
                <a:solidFill>
                  <a:srgbClr val="000000"/>
                </a:solidFill>
                <a:latin typeface="Grandview Display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soit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31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 garçons et </a:t>
            </a:r>
            <a:r>
              <a:rPr b="1" lang="fr-FR" sz="2400" spc="-1" strike="noStrike">
                <a:solidFill>
                  <a:srgbClr val="000000"/>
                </a:solidFill>
                <a:latin typeface="Grandview Display"/>
              </a:rPr>
              <a:t>18 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</a:rPr>
              <a:t>filles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>
            <a:off x="1060200" y="5780520"/>
            <a:ext cx="5702760" cy="0"/>
          </a:xfrm>
          <a:prstGeom prst="line">
            <a:avLst/>
          </a:prstGeom>
          <a:ln w="76320">
            <a:solidFill>
              <a:srgbClr val="136f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217440" y="3176640"/>
            <a:ext cx="5625720" cy="24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000000"/>
                </a:solidFill>
                <a:uFillTx/>
                <a:latin typeface="Grandview Display"/>
                <a:ea typeface="DejaVu Sans"/>
              </a:rPr>
              <a:t>Accompagnateurs</a:t>
            </a:r>
            <a:r>
              <a:rPr b="0" lang="fr-FR" sz="2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 : </a:t>
            </a:r>
            <a:endParaRPr b="0" lang="fr-FR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2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Mme Echevard – </a:t>
            </a: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Professeure d’allemand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2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Mme Hubrecht – </a:t>
            </a: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Professeure d’EPS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2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M. Laissoub – </a:t>
            </a: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Professeur de physique-chimie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2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M. Morzadec– </a:t>
            </a: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Professeur d’EPS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3" name="Image 7" descr=""/>
          <p:cNvPicPr/>
          <p:nvPr/>
        </p:nvPicPr>
        <p:blipFill>
          <a:blip r:embed="rId1"/>
          <a:stretch/>
        </p:blipFill>
        <p:spPr>
          <a:xfrm>
            <a:off x="375120" y="7596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84" name="Image 20" descr=""/>
          <p:cNvPicPr/>
          <p:nvPr/>
        </p:nvPicPr>
        <p:blipFill>
          <a:blip r:embed="rId2"/>
          <a:stretch/>
        </p:blipFill>
        <p:spPr>
          <a:xfrm>
            <a:off x="7022880" y="71280"/>
            <a:ext cx="5284800" cy="5144040"/>
          </a:xfrm>
          <a:prstGeom prst="rect">
            <a:avLst/>
          </a:prstGeom>
          <a:ln>
            <a:noFill/>
          </a:ln>
        </p:spPr>
      </p:pic>
      <p:pic>
        <p:nvPicPr>
          <p:cNvPr id="85" name="Encre 29" descr=""/>
          <p:cNvPicPr/>
          <p:nvPr/>
        </p:nvPicPr>
        <p:blipFill>
          <a:blip r:embed="rId3"/>
          <a:stretch/>
        </p:blipFill>
        <p:spPr>
          <a:xfrm>
            <a:off x="10706760" y="2620800"/>
            <a:ext cx="17280" cy="17280"/>
          </a:xfrm>
          <a:prstGeom prst="rect">
            <a:avLst/>
          </a:prstGeom>
          <a:ln>
            <a:noFill/>
          </a:ln>
        </p:spPr>
      </p:pic>
      <p:grpSp>
        <p:nvGrpSpPr>
          <p:cNvPr id="86" name="Group 6"/>
          <p:cNvGrpSpPr/>
          <p:nvPr/>
        </p:nvGrpSpPr>
        <p:grpSpPr>
          <a:xfrm>
            <a:off x="8415720" y="2614320"/>
            <a:ext cx="2280240" cy="835920"/>
            <a:chOff x="8415720" y="2614320"/>
            <a:chExt cx="2280240" cy="835920"/>
          </a:xfrm>
        </p:grpSpPr>
        <p:pic>
          <p:nvPicPr>
            <p:cNvPr id="87" name="Encre 21" descr=""/>
            <p:cNvPicPr/>
            <p:nvPr/>
          </p:nvPicPr>
          <p:blipFill>
            <a:blip r:embed="rId4"/>
            <a:stretch/>
          </p:blipFill>
          <p:spPr>
            <a:xfrm>
              <a:off x="8415720" y="3432960"/>
              <a:ext cx="17280" cy="1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Encre 22" descr=""/>
            <p:cNvPicPr/>
            <p:nvPr/>
          </p:nvPicPr>
          <p:blipFill>
            <a:blip r:embed="rId5"/>
            <a:stretch/>
          </p:blipFill>
          <p:spPr>
            <a:xfrm>
              <a:off x="8415720" y="3432960"/>
              <a:ext cx="17280" cy="1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Encre 30" descr=""/>
            <p:cNvPicPr/>
            <p:nvPr/>
          </p:nvPicPr>
          <p:blipFill>
            <a:blip r:embed="rId6"/>
            <a:stretch/>
          </p:blipFill>
          <p:spPr>
            <a:xfrm>
              <a:off x="8415720" y="2614320"/>
              <a:ext cx="2280240" cy="835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0" name="CustomShape 7"/>
          <p:cNvSpPr/>
          <p:nvPr/>
        </p:nvSpPr>
        <p:spPr>
          <a:xfrm>
            <a:off x="8217360" y="3396240"/>
            <a:ext cx="82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Niort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1" name="CustomShape 8"/>
          <p:cNvSpPr/>
          <p:nvPr/>
        </p:nvSpPr>
        <p:spPr>
          <a:xfrm>
            <a:off x="10512000" y="2351160"/>
            <a:ext cx="1201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Fribourg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2" name="CustomShape 9"/>
          <p:cNvSpPr/>
          <p:nvPr/>
        </p:nvSpPr>
        <p:spPr>
          <a:xfrm>
            <a:off x="7479720" y="5244480"/>
            <a:ext cx="666720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Activités et visites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Hébergement et restauration 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Le voyage en autocar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Documents</a:t>
            </a: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Questions - réponses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5583960" y="4924440"/>
            <a:ext cx="28764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Ce soir….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94" name="CustomShape 11"/>
          <p:cNvSpPr/>
          <p:nvPr/>
        </p:nvSpPr>
        <p:spPr>
          <a:xfrm>
            <a:off x="5568840" y="5547960"/>
            <a:ext cx="1545120" cy="5817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2"/>
          <p:cNvSpPr/>
          <p:nvPr/>
        </p:nvSpPr>
        <p:spPr>
          <a:xfrm>
            <a:off x="1983960" y="223200"/>
            <a:ext cx="691164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Voyage pédagogique à Fribourg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du 2 au 6 mai 2023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80840" y="258840"/>
            <a:ext cx="1036260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Grandview Display"/>
              </a:rPr>
              <a:t>Programme des activités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636840" y="1302120"/>
            <a:ext cx="10362600" cy="519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7000"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Mercredi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: 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Le matin : visite guidée pédestre en français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centre historique de Freiburg im Breisgau et de la cathédrale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l’après-midi : visite libre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musée historique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puis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quartier libre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dans le centre historique.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18h00 : Départ pour l’auberge de jeunesse de TODTNAU ( à 30 km de Fribourg)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</a:t>
            </a:r>
            <a:r>
              <a:rPr b="0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Jeudi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: 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Le matin : visite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quartier Vauban de Fribourg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(lotissement solaire et l’Héliotrop )avec un circuit pédagogique sur le thème du développement durable, réflexion sur les éléments nécessaires à la réalisation d’un éco-quartier, rallye et quizz. 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L’après-midi : visite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premier stade de football solaire au monde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puis </a:t>
            </a:r>
            <a:r>
              <a:rPr b="0" lang="fr-FR" sz="2000" spc="-1" strike="noStrike">
                <a:solidFill>
                  <a:srgbClr val="ff0000"/>
                </a:solidFill>
                <a:latin typeface="Grandview Display"/>
              </a:rPr>
              <a:t>temps libre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en centre-ville de Fribourg.</a:t>
            </a:r>
            <a:r>
              <a:rPr b="0" lang="fr-FR" sz="2000" spc="-1" strike="noStrike">
                <a:solidFill>
                  <a:srgbClr val="ff0000"/>
                </a:solidFill>
                <a:latin typeface="Grandview Display"/>
              </a:rPr>
              <a:t>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</p:txBody>
      </p:sp>
      <p:grpSp>
        <p:nvGrpSpPr>
          <p:cNvPr id="98" name="Group 3"/>
          <p:cNvGrpSpPr/>
          <p:nvPr/>
        </p:nvGrpSpPr>
        <p:grpSpPr>
          <a:xfrm>
            <a:off x="6598440" y="5913000"/>
            <a:ext cx="35280" cy="215280"/>
            <a:chOff x="6598440" y="5913000"/>
            <a:chExt cx="35280" cy="215280"/>
          </a:xfrm>
        </p:grpSpPr>
        <p:pic>
          <p:nvPicPr>
            <p:cNvPr id="99" name="Encre 7" descr=""/>
            <p:cNvPicPr/>
            <p:nvPr/>
          </p:nvPicPr>
          <p:blipFill>
            <a:blip r:embed="rId1"/>
            <a:stretch/>
          </p:blipFill>
          <p:spPr>
            <a:xfrm>
              <a:off x="6598440" y="59130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Encre 8" descr=""/>
            <p:cNvPicPr/>
            <p:nvPr/>
          </p:nvPicPr>
          <p:blipFill>
            <a:blip r:embed="rId2"/>
            <a:stretch/>
          </p:blipFill>
          <p:spPr>
            <a:xfrm>
              <a:off x="6598440" y="5913000"/>
              <a:ext cx="35280" cy="215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1" name="Group 4"/>
          <p:cNvGrpSpPr/>
          <p:nvPr/>
        </p:nvGrpSpPr>
        <p:grpSpPr>
          <a:xfrm>
            <a:off x="5797440" y="5820120"/>
            <a:ext cx="436320" cy="297360"/>
            <a:chOff x="5797440" y="5820120"/>
            <a:chExt cx="436320" cy="297360"/>
          </a:xfrm>
        </p:grpSpPr>
        <p:pic>
          <p:nvPicPr>
            <p:cNvPr id="102" name="Encre 3" descr=""/>
            <p:cNvPicPr/>
            <p:nvPr/>
          </p:nvPicPr>
          <p:blipFill>
            <a:blip r:embed="rId3"/>
            <a:stretch/>
          </p:blipFill>
          <p:spPr>
            <a:xfrm>
              <a:off x="6146640" y="59022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Encre 4" descr=""/>
            <p:cNvPicPr/>
            <p:nvPr/>
          </p:nvPicPr>
          <p:blipFill>
            <a:blip r:embed="rId4"/>
            <a:stretch/>
          </p:blipFill>
          <p:spPr>
            <a:xfrm>
              <a:off x="6198480" y="588204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Encre 6" descr=""/>
            <p:cNvPicPr/>
            <p:nvPr/>
          </p:nvPicPr>
          <p:blipFill>
            <a:blip r:embed="rId5"/>
            <a:stretch/>
          </p:blipFill>
          <p:spPr>
            <a:xfrm>
              <a:off x="6115680" y="588204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Encre 11" descr=""/>
            <p:cNvPicPr/>
            <p:nvPr/>
          </p:nvPicPr>
          <p:blipFill>
            <a:blip r:embed="rId6"/>
            <a:stretch/>
          </p:blipFill>
          <p:spPr>
            <a:xfrm>
              <a:off x="6044040" y="582012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Encre 12" descr=""/>
            <p:cNvPicPr/>
            <p:nvPr/>
          </p:nvPicPr>
          <p:blipFill>
            <a:blip r:embed="rId7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Encre 13" descr=""/>
            <p:cNvPicPr/>
            <p:nvPr/>
          </p:nvPicPr>
          <p:blipFill>
            <a:blip r:embed="rId8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Encre 15" descr=""/>
            <p:cNvPicPr/>
            <p:nvPr/>
          </p:nvPicPr>
          <p:blipFill>
            <a:blip r:embed="rId9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Encre 16" descr=""/>
            <p:cNvPicPr/>
            <p:nvPr/>
          </p:nvPicPr>
          <p:blipFill>
            <a:blip r:embed="rId10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Encre 17" descr=""/>
            <p:cNvPicPr/>
            <p:nvPr/>
          </p:nvPicPr>
          <p:blipFill>
            <a:blip r:embed="rId11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Encre 18" descr=""/>
            <p:cNvPicPr/>
            <p:nvPr/>
          </p:nvPicPr>
          <p:blipFill>
            <a:blip r:embed="rId12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Encre 19" descr=""/>
            <p:cNvPicPr/>
            <p:nvPr/>
          </p:nvPicPr>
          <p:blipFill>
            <a:blip r:embed="rId13"/>
            <a:stretch/>
          </p:blipFill>
          <p:spPr>
            <a:xfrm>
              <a:off x="5797440" y="5871600"/>
              <a:ext cx="35280" cy="2152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66760" y="596880"/>
            <a:ext cx="5824800" cy="566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Vendredi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: 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Le matin : visite guidée en français de la soufflerie de verre de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Wolfach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(Dorotheenhütte) et visite libre de son village de Noël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L’après-midi : visite libre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musée de la Forêt-Noire à Triberg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 puis promenade sur les bords du 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lac du Titisee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.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</p:txBody>
      </p:sp>
      <p:pic>
        <p:nvPicPr>
          <p:cNvPr id="114" name="Image 5" descr=""/>
          <p:cNvPicPr/>
          <p:nvPr/>
        </p:nvPicPr>
        <p:blipFill>
          <a:blip r:embed="rId1"/>
          <a:stretch/>
        </p:blipFill>
        <p:spPr>
          <a:xfrm>
            <a:off x="8642160" y="2053080"/>
            <a:ext cx="3282480" cy="4647600"/>
          </a:xfrm>
          <a:prstGeom prst="rect">
            <a:avLst/>
          </a:prstGeom>
          <a:ln>
            <a:noFill/>
          </a:ln>
        </p:spPr>
      </p:pic>
      <p:pic>
        <p:nvPicPr>
          <p:cNvPr id="115" name="Image 8" descr=""/>
          <p:cNvPicPr/>
          <p:nvPr/>
        </p:nvPicPr>
        <p:blipFill>
          <a:blip r:embed="rId2"/>
          <a:stretch/>
        </p:blipFill>
        <p:spPr>
          <a:xfrm>
            <a:off x="6119280" y="148680"/>
            <a:ext cx="2084760" cy="895680"/>
          </a:xfrm>
          <a:prstGeom prst="rect">
            <a:avLst/>
          </a:prstGeom>
          <a:ln>
            <a:noFill/>
          </a:ln>
        </p:spPr>
      </p:pic>
      <p:pic>
        <p:nvPicPr>
          <p:cNvPr id="116" name="Image 10" descr=""/>
          <p:cNvPicPr/>
          <p:nvPr/>
        </p:nvPicPr>
        <p:blipFill>
          <a:blip r:embed="rId3"/>
          <a:stretch/>
        </p:blipFill>
        <p:spPr>
          <a:xfrm>
            <a:off x="8450640" y="96120"/>
            <a:ext cx="3474000" cy="195624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4356000" y="6393600"/>
            <a:ext cx="38631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https://www.dorotheenhuette.info/fr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18" name="Encre 12" descr=""/>
          <p:cNvPicPr/>
          <p:nvPr/>
        </p:nvPicPr>
        <p:blipFill>
          <a:blip r:embed="rId4"/>
          <a:stretch/>
        </p:blipFill>
        <p:spPr>
          <a:xfrm>
            <a:off x="11103840" y="3590640"/>
            <a:ext cx="107280" cy="215280"/>
          </a:xfrm>
          <a:prstGeom prst="rect">
            <a:avLst/>
          </a:prstGeom>
          <a:ln>
            <a:noFill/>
          </a:ln>
        </p:spPr>
      </p:pic>
      <p:pic>
        <p:nvPicPr>
          <p:cNvPr id="119" name="Encre 13" descr=""/>
          <p:cNvPicPr/>
          <p:nvPr/>
        </p:nvPicPr>
        <p:blipFill>
          <a:blip r:embed="rId5"/>
          <a:stretch/>
        </p:blipFill>
        <p:spPr>
          <a:xfrm>
            <a:off x="11012400" y="3590640"/>
            <a:ext cx="681480" cy="390600"/>
          </a:xfrm>
          <a:prstGeom prst="rect">
            <a:avLst/>
          </a:prstGeom>
          <a:ln>
            <a:noFill/>
          </a:ln>
        </p:spPr>
      </p:pic>
      <p:pic>
        <p:nvPicPr>
          <p:cNvPr id="120" name="Encre 14" descr=""/>
          <p:cNvPicPr/>
          <p:nvPr/>
        </p:nvPicPr>
        <p:blipFill>
          <a:blip r:embed="rId6"/>
          <a:stretch/>
        </p:blipFill>
        <p:spPr>
          <a:xfrm>
            <a:off x="11052360" y="1976040"/>
            <a:ext cx="337320" cy="484200"/>
          </a:xfrm>
          <a:prstGeom prst="rect">
            <a:avLst/>
          </a:prstGeom>
          <a:ln>
            <a:noFill/>
          </a:ln>
        </p:spPr>
      </p:pic>
      <p:pic>
        <p:nvPicPr>
          <p:cNvPr id="121" name="Encre 15" descr=""/>
          <p:cNvPicPr/>
          <p:nvPr/>
        </p:nvPicPr>
        <p:blipFill>
          <a:blip r:embed="rId7"/>
          <a:stretch/>
        </p:blipFill>
        <p:spPr>
          <a:xfrm>
            <a:off x="10620720" y="5604120"/>
            <a:ext cx="461880" cy="215280"/>
          </a:xfrm>
          <a:prstGeom prst="rect">
            <a:avLst/>
          </a:prstGeom>
          <a:ln>
            <a:noFill/>
          </a:ln>
        </p:spPr>
      </p:pic>
      <p:pic>
        <p:nvPicPr>
          <p:cNvPr id="122" name="Encre 16" descr=""/>
          <p:cNvPicPr/>
          <p:nvPr/>
        </p:nvPicPr>
        <p:blipFill>
          <a:blip r:embed="rId8"/>
          <a:stretch/>
        </p:blipFill>
        <p:spPr>
          <a:xfrm>
            <a:off x="11146680" y="2313000"/>
            <a:ext cx="245520" cy="1182960"/>
          </a:xfrm>
          <a:prstGeom prst="rect">
            <a:avLst/>
          </a:prstGeom>
          <a:ln>
            <a:noFill/>
          </a:ln>
        </p:spPr>
      </p:pic>
      <p:pic>
        <p:nvPicPr>
          <p:cNvPr id="123" name="Encre 17" descr=""/>
          <p:cNvPicPr/>
          <p:nvPr/>
        </p:nvPicPr>
        <p:blipFill>
          <a:blip r:embed="rId9"/>
          <a:stretch/>
        </p:blipFill>
        <p:spPr>
          <a:xfrm>
            <a:off x="11055960" y="3966840"/>
            <a:ext cx="366840" cy="1661400"/>
          </a:xfrm>
          <a:prstGeom prst="rect">
            <a:avLst/>
          </a:prstGeom>
          <a:ln>
            <a:noFill/>
          </a:ln>
        </p:spPr>
      </p:pic>
      <p:pic>
        <p:nvPicPr>
          <p:cNvPr id="124" name="Encre 18" descr=""/>
          <p:cNvPicPr/>
          <p:nvPr/>
        </p:nvPicPr>
        <p:blipFill>
          <a:blip r:embed="rId10"/>
          <a:stretch/>
        </p:blipFill>
        <p:spPr>
          <a:xfrm>
            <a:off x="9614160" y="5826600"/>
            <a:ext cx="1377360" cy="721080"/>
          </a:xfrm>
          <a:prstGeom prst="rect">
            <a:avLst/>
          </a:prstGeom>
          <a:ln>
            <a:noFill/>
          </a:ln>
        </p:spPr>
      </p:pic>
      <p:pic>
        <p:nvPicPr>
          <p:cNvPr id="125" name="Image 27" descr=""/>
          <p:cNvPicPr/>
          <p:nvPr/>
        </p:nvPicPr>
        <p:blipFill>
          <a:blip r:embed="rId11"/>
          <a:stretch/>
        </p:blipFill>
        <p:spPr>
          <a:xfrm>
            <a:off x="1080000" y="3926520"/>
            <a:ext cx="3165480" cy="2110320"/>
          </a:xfrm>
          <a:prstGeom prst="rect">
            <a:avLst/>
          </a:prstGeom>
          <a:ln>
            <a:noFill/>
          </a:ln>
        </p:spPr>
      </p:pic>
      <p:pic>
        <p:nvPicPr>
          <p:cNvPr id="126" name="Image 29" descr=""/>
          <p:cNvPicPr/>
          <p:nvPr/>
        </p:nvPicPr>
        <p:blipFill>
          <a:blip r:embed="rId12"/>
          <a:stretch/>
        </p:blipFill>
        <p:spPr>
          <a:xfrm>
            <a:off x="4320000" y="3706560"/>
            <a:ext cx="4244760" cy="234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960" y="142920"/>
            <a:ext cx="1036260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Grandview Display"/>
              </a:rPr>
              <a:t>Hébergement et restauration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44000" y="1141920"/>
            <a:ext cx="6615720" cy="44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Auberge de jeunesse de TODTNAUBERG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Pension complète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: petit-déjeuner à l’auberge, pique-nique le midi et repas à l’auberge le soir.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595960" y="6337440"/>
            <a:ext cx="9420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DJH Jugendherberge Fleinerhaus Todtnauberg – Radschertstraße 12 - D- 79674 TODTNAU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0" name="Image 7" descr=""/>
          <p:cNvPicPr/>
          <p:nvPr/>
        </p:nvPicPr>
        <p:blipFill>
          <a:blip r:embed="rId1"/>
          <a:stretch/>
        </p:blipFill>
        <p:spPr>
          <a:xfrm>
            <a:off x="6737040" y="142920"/>
            <a:ext cx="5423400" cy="5013720"/>
          </a:xfrm>
          <a:prstGeom prst="rect">
            <a:avLst/>
          </a:prstGeom>
          <a:ln>
            <a:noFill/>
          </a:ln>
        </p:spPr>
      </p:pic>
      <p:pic>
        <p:nvPicPr>
          <p:cNvPr id="131" name="Encre 8" descr=""/>
          <p:cNvPicPr/>
          <p:nvPr/>
        </p:nvPicPr>
        <p:blipFill>
          <a:blip r:embed="rId2"/>
          <a:stretch/>
        </p:blipFill>
        <p:spPr>
          <a:xfrm>
            <a:off x="7456680" y="272160"/>
            <a:ext cx="1221840" cy="287280"/>
          </a:xfrm>
          <a:prstGeom prst="rect">
            <a:avLst/>
          </a:prstGeom>
          <a:ln>
            <a:noFill/>
          </a:ln>
        </p:spPr>
      </p:pic>
      <p:pic>
        <p:nvPicPr>
          <p:cNvPr id="132" name="Encre 10" descr=""/>
          <p:cNvPicPr/>
          <p:nvPr/>
        </p:nvPicPr>
        <p:blipFill>
          <a:blip r:embed="rId3"/>
          <a:stretch/>
        </p:blipFill>
        <p:spPr>
          <a:xfrm>
            <a:off x="8350560" y="3362760"/>
            <a:ext cx="660960" cy="264960"/>
          </a:xfrm>
          <a:prstGeom prst="rect">
            <a:avLst/>
          </a:prstGeom>
          <a:ln>
            <a:noFill/>
          </a:ln>
        </p:spPr>
      </p:pic>
      <p:pic>
        <p:nvPicPr>
          <p:cNvPr id="133" name="Image 14" descr=""/>
          <p:cNvPicPr/>
          <p:nvPr/>
        </p:nvPicPr>
        <p:blipFill>
          <a:blip r:embed="rId4"/>
          <a:stretch/>
        </p:blipFill>
        <p:spPr>
          <a:xfrm>
            <a:off x="345600" y="1647000"/>
            <a:ext cx="4602240" cy="1844280"/>
          </a:xfrm>
          <a:prstGeom prst="rect">
            <a:avLst/>
          </a:prstGeom>
          <a:ln>
            <a:noFill/>
          </a:ln>
        </p:spPr>
      </p:pic>
      <p:pic>
        <p:nvPicPr>
          <p:cNvPr id="134" name="Image 16" descr=""/>
          <p:cNvPicPr/>
          <p:nvPr/>
        </p:nvPicPr>
        <p:blipFill>
          <a:blip r:embed="rId5"/>
          <a:stretch/>
        </p:blipFill>
        <p:spPr>
          <a:xfrm>
            <a:off x="345600" y="4429800"/>
            <a:ext cx="4602240" cy="184428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5212440" y="5229360"/>
            <a:ext cx="558504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Grandview Display"/>
                <a:ea typeface="DejaVu Sans"/>
              </a:rPr>
              <a:t>Pour mon pique-nique du midi : j’ai besoin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Grandview Display"/>
                <a:ea typeface="DejaVu Sans"/>
              </a:rPr>
              <a:t>d’une </a:t>
            </a:r>
            <a:r>
              <a:rPr b="1" lang="fr-FR" sz="2400" spc="-1" strike="noStrike">
                <a:solidFill>
                  <a:srgbClr val="ff0000"/>
                </a:solidFill>
                <a:latin typeface="Grandview Display"/>
                <a:ea typeface="DejaVu Sans"/>
              </a:rPr>
              <a:t>gourde</a:t>
            </a:r>
            <a:r>
              <a:rPr b="1" lang="fr-FR" sz="1800" spc="-1" strike="noStrike">
                <a:solidFill>
                  <a:srgbClr val="ff0000"/>
                </a:solidFill>
                <a:latin typeface="Grandview Display"/>
                <a:ea typeface="DejaVu Sans"/>
              </a:rPr>
              <a:t> et d’une </a:t>
            </a:r>
            <a:r>
              <a:rPr b="1" lang="fr-FR" sz="2400" spc="-1" strike="noStrike">
                <a:solidFill>
                  <a:srgbClr val="ff0000"/>
                </a:solidFill>
                <a:latin typeface="Grandview Display"/>
                <a:ea typeface="DejaVu Sans"/>
              </a:rPr>
              <a:t>Brotbox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698760" y="250200"/>
            <a:ext cx="4533120" cy="156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4000"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Grandview Display"/>
              </a:rPr>
              <a:t>Voyage en car de grand tourisme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38" name="Line 3"/>
          <p:cNvSpPr/>
          <p:nvPr/>
        </p:nvSpPr>
        <p:spPr>
          <a:xfrm>
            <a:off x="990360" y="1030680"/>
            <a:ext cx="978840" cy="0"/>
          </a:xfrm>
          <a:prstGeom prst="line">
            <a:avLst/>
          </a:prstGeom>
          <a:ln w="76320">
            <a:solidFill>
              <a:srgbClr val="136f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Image 4" descr=""/>
          <p:cNvPicPr/>
          <p:nvPr/>
        </p:nvPicPr>
        <p:blipFill>
          <a:blip r:embed="rId1"/>
          <a:stretch/>
        </p:blipFill>
        <p:spPr>
          <a:xfrm>
            <a:off x="374040" y="1811520"/>
            <a:ext cx="4533120" cy="266076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5054760" y="339840"/>
            <a:ext cx="6762240" cy="62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5000"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Départ devant le collège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mardi 2 mai 2023 à 20h (les enfants auront dîné)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direction FRIBOURG  via Tours, Blois, Orléans, Montargis, Auxerre (relais conducteur) , Beaune, Dole, Besançon, Belfort, Mulhouse.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Retour le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samedi 6 mai 2023 à 21h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devant le collège.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****************************************************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Voyage ALLER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 : un petit en-cas (non périssable) pour la pause du soir et ma gourde d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’eau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Mercredi matin, petit-déjeuner « bivouac »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: brique de jus de fruit, brique de cacao, barres de céréales, viennoiserie sous vide, pomme,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Mercredi midi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: le collège fournit le panier repas « bivouac » (non périssable)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6880" y="2967840"/>
            <a:ext cx="10362600" cy="24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0000"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RETOUR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Samedi matin, petit-déjeuner à l’auberge de jeunesse : les enfants préparent eux-mêmes leur pique-nique du midi qu’ils mettent dans leur Brotbox et remplissent leur gourde (comme les deux jours précédents)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Samedi midi : pique-nique en route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Arrivée au collège à 21h.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760320" y="295560"/>
            <a:ext cx="10293840" cy="26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000000"/>
                </a:solidFill>
                <a:uFillTx/>
                <a:latin typeface="Grandview Display"/>
                <a:ea typeface="DejaVu Sans"/>
              </a:rPr>
              <a:t>Objectif citoyen et interculturel </a:t>
            </a:r>
            <a:r>
              <a:rPr b="1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: les enfants confectionnent eux-mêmes et en autonomie leur pique-nique du midi et remplissent leur gourde.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Repas de midi de jeudi, vendredi et samedi 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L’auberge de jeunesse met en place chaque jour </a:t>
            </a:r>
            <a:r>
              <a:rPr b="1" lang="fr-FR" sz="2400" spc="-1" strike="noStrike" u="sng">
                <a:solidFill>
                  <a:srgbClr val="ff0000"/>
                </a:solidFill>
                <a:uFillTx/>
                <a:latin typeface="Grandview Display"/>
                <a:ea typeface="DejaVu Sans"/>
              </a:rPr>
              <a:t>un buffet </a:t>
            </a:r>
            <a:r>
              <a:rPr b="1" lang="fr-FR" sz="1800" spc="-1" strike="noStrike">
                <a:solidFill>
                  <a:srgbClr val="000000"/>
                </a:solidFill>
                <a:latin typeface="Grandview Display"/>
                <a:ea typeface="DejaVu Sans"/>
              </a:rPr>
              <a:t>prévu pour le repas de midi des enfants.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13720" y="0"/>
            <a:ext cx="10362600" cy="11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Grandview Display"/>
              </a:rPr>
              <a:t>Documents à remplir et à rendre pour le 7 avril 2023 au plus tard :  9 documents en tout.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513720" y="1304640"/>
            <a:ext cx="10362600" cy="57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1000"/>
          </a:bodyPr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Dossier administratif comprenant : 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L’autorisation de droit à l’image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L’autorisation de participation au voyage 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Demande d’autorisation de territoire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Photocopie de la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carte d’identité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ou du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passeport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de l’enfant RECTO/VERSO 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Photocopie de la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carte d’identité </a:t>
            </a:r>
            <a:r>
              <a:rPr b="0" lang="fr-FR" sz="2000" spc="-1" strike="noStrike">
                <a:solidFill>
                  <a:srgbClr val="000000"/>
                </a:solidFill>
                <a:latin typeface="Grandview Display"/>
              </a:rPr>
              <a:t>ou du </a:t>
            </a: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passeport du responsable de l’enfant qui a signé l’autorisation de sortie du territoire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Carte européenne d’assurance maladie ou certificat d’assurance maladie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Photocopie de l’assurance individuelle et </a:t>
            </a:r>
            <a:r>
              <a:rPr b="1" lang="fr-FR" sz="2000" spc="-1" strike="noStrike" u="sng">
                <a:solidFill>
                  <a:srgbClr val="000000"/>
                </a:solidFill>
                <a:uFillTx/>
                <a:latin typeface="Grandview Display"/>
              </a:rPr>
              <a:t>responsabilité civile valable à l’étranger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Fiche d’état de santé et evtl. ordonnance si médicaments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Charte « Je m’engage »</a:t>
            </a:r>
            <a:endParaRPr b="0" lang="fr-FR" sz="2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87000"/>
              <a:buFont typeface="Arial"/>
              <a:buAutoNum type="arabicParenR"/>
            </a:pPr>
            <a:r>
              <a:rPr b="1" lang="fr-FR" sz="2000" spc="-1" strike="noStrike">
                <a:solidFill>
                  <a:srgbClr val="000000"/>
                </a:solidFill>
                <a:latin typeface="Grandview Display"/>
              </a:rPr>
              <a:t>Fiche « </a:t>
            </a:r>
            <a:r>
              <a:rPr b="1" lang="fr-FR" sz="2000" spc="-1" strike="noStrike">
                <a:solidFill>
                  <a:srgbClr val="ff0000"/>
                </a:solidFill>
                <a:latin typeface="Grandview Display"/>
              </a:rPr>
              <a:t>Quelques conseils » : à conserver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Application>LibreOffice/6.2.4.2$Windows_X86_64 LibreOffice_project/2412653d852ce75f65fbfa83fb7e7b669a126d64</Application>
  <Words>641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2023-03-19T11:37:46Z</dcterms:created>
  <dc:creator>nathalie Braud</dc:creator>
  <dc:description/>
  <dc:language>fr-FR</dc:language>
  <cp:lastModifiedBy/>
  <dcterms:modified xsi:type="dcterms:W3CDTF">2023-03-23T17:26:56Z</dcterms:modified>
  <cp:revision>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