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35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08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70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2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72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5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30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06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42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35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39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5B3AB-5FA9-4CA5-98A7-78DA0ACDA336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62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2348880"/>
            <a:ext cx="7200800" cy="221599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latin typeface="Lucida Calligraphy" panose="03010101010101010101" pitchFamily="66" charset="0"/>
              </a:rPr>
              <a:t>Pourquoi faire du grec </a:t>
            </a: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latin typeface="Lucida Calligraphy" panose="03010101010101010101" pitchFamily="66" charset="0"/>
              </a:rPr>
              <a:t>ancien </a:t>
            </a:r>
          </a:p>
          <a:p>
            <a:pPr algn="ctr"/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latin typeface="Lucida Calligraphy" panose="03010101010101010101" pitchFamily="66" charset="0"/>
              </a:rPr>
              <a:t>au </a:t>
            </a: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latin typeface="Lucida Calligraphy" panose="03010101010101010101" pitchFamily="66" charset="0"/>
              </a:rPr>
              <a:t>collège ?</a:t>
            </a:r>
          </a:p>
          <a:p>
            <a:pPr algn="ctr"/>
            <a:endParaRPr lang="fr-FR" dirty="0">
              <a:solidFill>
                <a:srgbClr val="993300"/>
              </a:solidFill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  <a:latin typeface="AR HERMANN" panose="02000000000000000000" pitchFamily="2" charset="0"/>
              </a:rPr>
              <a:t>Collège Pierre et Marie Curie</a:t>
            </a:r>
          </a:p>
          <a:p>
            <a:pPr algn="ctr"/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  <a:latin typeface="AR HERMANN" panose="02000000000000000000" pitchFamily="2" charset="0"/>
              </a:rPr>
              <a:t>79000 Niort</a:t>
            </a:r>
            <a:endParaRPr lang="fr-FR" sz="2800" dirty="0">
              <a:solidFill>
                <a:schemeClr val="bg2">
                  <a:lumMod val="25000"/>
                </a:schemeClr>
              </a:solidFill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980728"/>
            <a:ext cx="8208912" cy="4247317"/>
          </a:xfrm>
          <a:prstGeom prst="rect">
            <a:avLst/>
          </a:prstGeom>
          <a:solidFill>
            <a:schemeClr val="tx2">
              <a:lumMod val="20000"/>
              <a:lumOff val="80000"/>
              <a:alpha val="59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Le Collège Pierre et Marie Curie propose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un enseignement de complément (E.C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.) grec ancien,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assuré par un professeur de Lettres Classiques : il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permet de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découvrir 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la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civilisation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grecque antique. </a:t>
            </a:r>
          </a:p>
          <a:p>
            <a:pPr algn="just">
              <a:lnSpc>
                <a:spcPct val="150000"/>
              </a:lnSpc>
            </a:pPr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On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y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aborde progressivement  le grec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ancien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.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	</a:t>
            </a:r>
            <a:endParaRPr lang="fr-FR" sz="2000" b="1" i="1" dirty="0" smtClean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Les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élèves n’ayant jamais fait de latin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sont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accueillis en priorité dans l’E.C. de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grec,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sans que cela exclue des latinistes qui voudraient le suivre en remplacement de l’E.C. de latin. </a:t>
            </a:r>
          </a:p>
          <a:p>
            <a:pPr algn="just">
              <a:lnSpc>
                <a:spcPct val="150000"/>
              </a:lnSpc>
            </a:pP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	Le volume horaire hebdomadaire de l’E.C. de grec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est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de deux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heures hebdomadaires.</a:t>
            </a:r>
            <a:endParaRPr lang="fr-FR" sz="2000" b="1" i="1" dirty="0" smtClean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1628800"/>
            <a:ext cx="7560839" cy="4247317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Depuis la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Réforme 2016 du Collège, le Diplôme National du Brevet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a évolué. </a:t>
            </a:r>
            <a:r>
              <a:rPr lang="fr-FR" sz="2000" b="1" u="sng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Le grec y a sa place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	</a:t>
            </a:r>
            <a:endParaRPr lang="fr-FR" sz="2000" b="1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Sur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la partie «  contrôle continu », évaluée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à hauteur de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400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points et construite autour de la maîtrise des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compétences du Socle Commun, les élèves ayant suivi un enseignement de complément en grec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obtiennent </a:t>
            </a:r>
            <a:r>
              <a:rPr lang="fr-FR" sz="2000" b="1" u="sng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10 points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, si les objectifs du cycle sont atteints et </a:t>
            </a:r>
            <a:r>
              <a:rPr lang="fr-FR" sz="2000" b="1" u="sng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20 points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, s’ils sont dépassés ! C’est le Professeur de Lettres Classiques qui attribue les points obtenus.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59632" y="476672"/>
            <a:ext cx="5976664" cy="461665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Diplôme National du Brevet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3005" y="2636912"/>
            <a:ext cx="7128792" cy="286232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Ces thèmes sont regroupés en grands ensembles :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« Du mythe à l’histoire », 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«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La Grèce dans son unité et sa diversité », 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«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Vie familiale, sociale et intellectuelle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»,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« Le monde méditerranéen »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6170" y="617922"/>
            <a:ext cx="7128792" cy="120032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Thèmes abordés en Enseignement de Complément </a:t>
            </a:r>
          </a:p>
          <a:p>
            <a:pPr algn="ctr"/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Grec ancien </a:t>
            </a:r>
          </a:p>
          <a:p>
            <a:pPr algn="ctr"/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3</a:t>
            </a:r>
            <a:r>
              <a:rPr lang="fr-FR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268760"/>
            <a:ext cx="8856984" cy="4385816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altLang="fr-FR" sz="28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Aller en grec, c’est : </a:t>
            </a:r>
          </a:p>
          <a:p>
            <a:pPr algn="ctr"/>
            <a:endParaRPr lang="fr-FR" altLang="fr-FR" sz="2000" b="1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fr-FR" altLang="fr-FR" sz="21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-</a:t>
            </a:r>
            <a:r>
              <a:rPr lang="fr-FR" altLang="fr-FR" sz="2100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fr-FR" altLang="fr-FR" sz="21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Découvrir  la culture grecque à  partir de textes d’auteurs grecs </a:t>
            </a:r>
            <a:r>
              <a:rPr lang="fr-FR" altLang="fr-FR" sz="21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traduits à partir desquels on mène </a:t>
            </a:r>
            <a:r>
              <a:rPr lang="fr-FR" altLang="fr-FR" sz="21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des activités de compréhension, d’étymologie.</a:t>
            </a:r>
          </a:p>
          <a:p>
            <a:pPr algn="just"/>
            <a:endParaRPr lang="fr-FR" altLang="fr-FR" sz="2100" b="1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fr-FR" altLang="fr-FR" sz="21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- Étudier des images fixes (tableaux, sculptures) ou mobiles (documentaires, films). </a:t>
            </a:r>
          </a:p>
          <a:p>
            <a:endParaRPr lang="fr-FR" altLang="fr-FR" sz="2100" b="1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fr-FR" altLang="fr-FR" sz="21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- Travailler au C.D.I. ou en salle informatique pour apprendre à se documenter, notamment </a:t>
            </a:r>
            <a:r>
              <a:rPr lang="fr-FR" altLang="fr-FR" sz="2100" b="1" i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via</a:t>
            </a:r>
            <a:r>
              <a:rPr lang="fr-FR" altLang="fr-FR" sz="21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 Internet. </a:t>
            </a:r>
          </a:p>
          <a:p>
            <a:endParaRPr lang="fr-FR" altLang="fr-FR" sz="2100" b="1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fr-FR" altLang="fr-FR" sz="21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- </a:t>
            </a:r>
            <a:r>
              <a:rPr lang="fr-FR" altLang="fr-FR" sz="21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Approfondir sa maîtrise </a:t>
            </a:r>
            <a:r>
              <a:rPr lang="fr-FR" altLang="fr-FR" sz="21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des logiciels permettant de construire un diaporama, développer sa pratique du traitement de texte. </a:t>
            </a:r>
          </a:p>
        </p:txBody>
      </p:sp>
    </p:spTree>
    <p:extLst>
      <p:ext uri="{BB962C8B-B14F-4D97-AF65-F5344CB8AC3E}">
        <p14:creationId xmlns:p14="http://schemas.microsoft.com/office/powerpoint/2010/main" val="17333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64704"/>
            <a:ext cx="8280920" cy="5693866"/>
          </a:xfrm>
          <a:prstGeom prst="rect">
            <a:avLst/>
          </a:prstGeom>
          <a:solidFill>
            <a:schemeClr val="bg2">
              <a:lumMod val="9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fr-FR" alt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Idée reçue N°1 : </a:t>
            </a:r>
            <a:endParaRPr lang="fr-FR" altLang="fr-FR" sz="2800" b="1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>
              <a:buClr>
                <a:srgbClr val="FFFF00"/>
              </a:buClr>
            </a:pPr>
            <a:r>
              <a:rPr lang="fr-FR" alt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«</a:t>
            </a:r>
            <a:r>
              <a:rPr lang="fr-FR" alt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 faire grec ne sert à rien ! » </a:t>
            </a:r>
            <a:endParaRPr lang="fr-FR" altLang="fr-FR" sz="2800" b="1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>
              <a:buClr>
                <a:srgbClr val="FFFF00"/>
              </a:buClr>
            </a:pPr>
            <a:r>
              <a:rPr lang="fr-FR" alt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FAUX  !</a:t>
            </a:r>
            <a:endParaRPr lang="fr-FR" altLang="fr-FR" sz="2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just">
              <a:buClr>
                <a:srgbClr val="FFFF00"/>
              </a:buClr>
            </a:pPr>
            <a:endParaRPr lang="fr-FR" alt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  <a:p>
            <a:pPr algn="just">
              <a:buClr>
                <a:srgbClr val="FFFF00"/>
              </a:buClr>
            </a:pP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	Le grec est utile pour l’apprentissage du </a:t>
            </a: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français : </a:t>
            </a:r>
          </a:p>
          <a:p>
            <a:pPr algn="just">
              <a:buClr>
                <a:srgbClr val="FFFF00"/>
              </a:buClr>
            </a:pP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il </a:t>
            </a: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permet d’enrichir son vocabulaire, grâce à l’étude de l’étymologie des mots, d’approfondir et donc de mieux comprendre la grammaire, d’apprendre à analyser un </a:t>
            </a: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texte, </a:t>
            </a: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d’étudier des auteurs grecs ayant inspiré </a:t>
            </a: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les écrivains français et européens. </a:t>
            </a:r>
            <a:endParaRPr lang="fr-FR" alt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  <a:p>
            <a:pPr algn="just">
              <a:buClr>
                <a:srgbClr val="FFFF00"/>
              </a:buClr>
            </a:pPr>
            <a:endParaRPr lang="fr-FR" alt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  <a:p>
            <a:pPr algn="just">
              <a:buClr>
                <a:schemeClr val="accent1"/>
              </a:buClr>
            </a:pP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	La civilisation grecque est omniprésente dans notre culture : </a:t>
            </a:r>
          </a:p>
          <a:p>
            <a:pPr algn="just">
              <a:buClr>
                <a:schemeClr val="accent1"/>
              </a:buClr>
            </a:pP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- dans l’architecture, l’urbanisme, l’art</a:t>
            </a:r>
          </a:p>
          <a:p>
            <a:pPr algn="just">
              <a:buClr>
                <a:schemeClr val="accent1"/>
              </a:buClr>
            </a:pP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- dans notre organisation sociale, nos habitudes de vie</a:t>
            </a:r>
          </a:p>
          <a:p>
            <a:pPr algn="just">
              <a:buClr>
                <a:schemeClr val="accent1"/>
              </a:buClr>
            </a:pP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- dans notre droit, notre système de pensée et nos institutions politiques </a:t>
            </a:r>
          </a:p>
          <a:p>
            <a:pPr algn="just">
              <a:buClr>
                <a:schemeClr val="accent1"/>
              </a:buClr>
            </a:pPr>
            <a:endParaRPr lang="fr-FR" alt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  <a:p>
            <a:pPr algn="just">
              <a:buClr>
                <a:schemeClr val="accent1"/>
              </a:buClr>
            </a:pP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	Et même dans le domaine scientifique, le grec est utile </a:t>
            </a: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: m</a:t>
            </a: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édecins</a:t>
            </a: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, pharmaciens, botanistes et autres scientifiques sont tous </a:t>
            </a: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d’accord !</a:t>
            </a:r>
            <a:endParaRPr lang="fr-FR" altLang="fr-F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207" y="2420888"/>
            <a:ext cx="7632848" cy="3231654"/>
          </a:xfrm>
          <a:prstGeom prst="rect">
            <a:avLst/>
          </a:prstGeom>
          <a:solidFill>
            <a:schemeClr val="bg2">
              <a:lumMod val="90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L’enseignement du grec a considérablement évolué.</a:t>
            </a:r>
          </a:p>
          <a:p>
            <a:pPr algn="just"/>
            <a:endParaRPr lang="fr-FR" sz="2400" b="1" dirty="0" smtClean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	Ce n’est en aucun cas une discipline élitiste : nul besoin de très bons ou d’excellents résultats pour suivre les cours ! </a:t>
            </a:r>
          </a:p>
          <a:p>
            <a:pPr algn="just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	Il n’est qu’une qualité demandée aux élèves qui souhaitent le découvrir… </a:t>
            </a:r>
            <a:endParaRPr lang="fr-FR" sz="2400" b="1" dirty="0" smtClean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une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AR HERMANN" panose="02000000000000000000" pitchFamily="2" charset="0"/>
              </a:rPr>
              <a:t>curiosité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avide d’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 HERMANN" panose="02000000000000000000" pitchFamily="2" charset="0"/>
              </a:rPr>
              <a:t>exotisme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!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9672" y="548680"/>
            <a:ext cx="5976664" cy="1200329"/>
          </a:xfrm>
          <a:prstGeom prst="rect">
            <a:avLst/>
          </a:prstGeom>
          <a:solidFill>
            <a:schemeClr val="bg2">
              <a:lumMod val="90000"/>
              <a:alpha val="7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Idée reçue N° 2 : </a:t>
            </a:r>
          </a:p>
          <a:p>
            <a:pPr algn="ctr"/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« il faut être un très bon élève pour faire grec ! » FAUX !</a:t>
            </a:r>
          </a:p>
        </p:txBody>
      </p:sp>
    </p:spTree>
    <p:extLst>
      <p:ext uri="{BB962C8B-B14F-4D97-AF65-F5344CB8AC3E}">
        <p14:creationId xmlns:p14="http://schemas.microsoft.com/office/powerpoint/2010/main" val="8765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134</Words>
  <Application>Microsoft Office PowerPoint</Application>
  <PresentationFormat>Affichage à l'écran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BOURNOVILLE Isabelle</dc:creator>
  <cp:lastModifiedBy>BOURNOVILLE Isabelle</cp:lastModifiedBy>
  <cp:revision>24</cp:revision>
  <dcterms:created xsi:type="dcterms:W3CDTF">2016-05-20T20:42:15Z</dcterms:created>
  <dcterms:modified xsi:type="dcterms:W3CDTF">2019-03-05T17:15:06Z</dcterms:modified>
</cp:coreProperties>
</file>