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8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70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7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5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0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6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2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5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B3AB-5FA9-4CA5-98A7-78DA0ACDA33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DDCA-0C21-4D4E-8D4B-725FC74A0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62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2348880"/>
            <a:ext cx="7200800" cy="141577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</a:rPr>
              <a:t>Pourquoi faire du grec au collège ?</a:t>
            </a:r>
          </a:p>
          <a:p>
            <a:pPr algn="ctr"/>
            <a:endParaRPr lang="fr-FR" dirty="0">
              <a:solidFill>
                <a:srgbClr val="993300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Collège Pierre et Marie Curie</a:t>
            </a:r>
          </a:p>
          <a:p>
            <a:pPr algn="ctr"/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79000 Niort</a:t>
            </a:r>
            <a:endParaRPr lang="fr-FR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268760"/>
            <a:ext cx="7776864" cy="378565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 septembre 2016, une nouvelle réforme du collège 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modifié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les pratiques existantes de l’enseignement des langues anciennes. </a:t>
            </a:r>
          </a:p>
          <a:p>
            <a:pPr algn="just">
              <a:lnSpc>
                <a:spcPct val="150000"/>
              </a:lnSpc>
            </a:pPr>
            <a:endParaRPr lang="fr-FR" sz="2000" b="1" i="1" dirty="0" smtClean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Le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collège Pierre et Marie Curie,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propose aux élèves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de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3</a:t>
            </a:r>
            <a:r>
              <a:rPr lang="fr-FR" sz="2000" baseline="30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ème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Andalus"/>
              </a:rPr>
              <a:t>un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Andalus"/>
              </a:rPr>
              <a:t>enseignement de complément (E.C.), assuré par un professeur de Lettres Classiques : il permettra de découvrir  la civilisation grecque, selon les modalités appliquées en cours d’option « Grec » jusqu’à maintenant.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19131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80728"/>
            <a:ext cx="8208912" cy="4247317"/>
          </a:xfrm>
          <a:prstGeom prst="rect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fr-FR" alt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Ainsi, une très grande partie du cours sera consacrée à la civilisation antique.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On y abordera l’étude du grec ancien selon une progression très lente.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Les élèves n’ayant jamais fait de latin seront accueillis en priorité dans l’E.C. de grec , sans que cela exclue des latinistes qui voudraient le suivre en remplacement de l’E.C. de latin.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</a:t>
            </a:r>
            <a:endParaRPr lang="fr-FR" sz="2000" b="1" i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volume horaire hebdomadaire de l’E.C. de grec sera de deux heures.</a:t>
            </a:r>
          </a:p>
        </p:txBody>
      </p:sp>
    </p:spTree>
    <p:extLst>
      <p:ext uri="{BB962C8B-B14F-4D97-AF65-F5344CB8AC3E}">
        <p14:creationId xmlns:p14="http://schemas.microsoft.com/office/powerpoint/2010/main" val="770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628800"/>
            <a:ext cx="7560839" cy="378565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Toujours en lien avec la Réforme 2016 du Collège, le Diplôme National du Brevet évolue. 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Le grec y a sa place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Sur la partie «  contrôle continu », évaluée sur 400 points, autour des compétences du Socle Commun, les élèves ayant suivi un enseignement de complément en grec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obtiennent 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10 points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, si les objectifs du cycle sont atteints et 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20 points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, s’ils sont dépassés ! C’est le Professeur de Lettres Classiques qui attribue les points obtenus.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9632" y="476672"/>
            <a:ext cx="5976664" cy="46166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Diplôme National du Brevet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3005" y="2636912"/>
            <a:ext cx="7128792" cy="286232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Ces thèmes sont regroupés en grands ensembles :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 Du mythe à l’histoire »,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La Grèce dans son unité et sa diversité »,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Vie familiale, sociale et intellectuelle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»,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« Le monde méditerranéen »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6170" y="617922"/>
            <a:ext cx="7128792" cy="120032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Thèmes abordés en Enseignement de Complément 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Grec ancien 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3</a:t>
            </a:r>
            <a:r>
              <a:rPr lang="fr-FR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268760"/>
            <a:ext cx="6390456" cy="4185761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fr-FR" sz="28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Aller en grec, c’est : </a:t>
            </a:r>
          </a:p>
          <a:p>
            <a:pPr algn="ctr"/>
            <a:endParaRPr lang="fr-FR" altLang="fr-FR" sz="2000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fr-FR" altLang="fr-FR" sz="20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fr-FR" altLang="fr-FR" sz="2000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fr-FR" altLang="fr-F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Découvrir  la culture grecque à  partir de textes d’auteurs grecs traduits. A partir de ces textes, on mènera des activités de compréhension, d’étymologie.</a:t>
            </a:r>
          </a:p>
          <a:p>
            <a:pPr algn="just"/>
            <a:endParaRPr lang="fr-FR" altLang="fr-FR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altLang="fr-F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 Étudier des images fixes (tableaux, sculptures) ou mobiles (documentaires, films). </a:t>
            </a:r>
          </a:p>
          <a:p>
            <a:endParaRPr lang="fr-FR" altLang="fr-FR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altLang="fr-F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 Travailler au C.D.I. ou en salle informatique pour apprendre à se documenter, notamment </a:t>
            </a:r>
            <a:r>
              <a:rPr lang="fr-FR" altLang="fr-FR" b="1" i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via</a:t>
            </a:r>
            <a:r>
              <a:rPr lang="fr-FR" altLang="fr-F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 Internet. </a:t>
            </a:r>
          </a:p>
          <a:p>
            <a:endParaRPr lang="fr-FR" altLang="fr-FR" b="1" dirty="0" smtClean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altLang="fr-FR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- Découvrir des logiciels permettant de construire un diaporama, développer sa pratique du traitement de texte. </a:t>
            </a:r>
          </a:p>
        </p:txBody>
      </p:sp>
    </p:spTree>
    <p:extLst>
      <p:ext uri="{BB962C8B-B14F-4D97-AF65-F5344CB8AC3E}">
        <p14:creationId xmlns:p14="http://schemas.microsoft.com/office/powerpoint/2010/main" val="17333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280920" cy="4832092"/>
          </a:xfrm>
          <a:prstGeom prst="rect">
            <a:avLst/>
          </a:prstGeom>
          <a:solidFill>
            <a:schemeClr val="bg2">
              <a:lumMod val="9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fr-FR" alt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Idée reçue N°1 : « faire grec ne sert à rien ! » FAUX </a:t>
            </a:r>
            <a:r>
              <a:rPr lang="fr-FR" alt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!</a:t>
            </a:r>
          </a:p>
          <a:p>
            <a:pPr algn="just">
              <a:buClr>
                <a:srgbClr val="FFFF00"/>
              </a:buClr>
            </a:pP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rgbClr val="FFFF00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	Le grec est utile pour l’apprentissage du français: il permet d’enrichir son vocabulaire, grâce à l’étude de l’étymologie des mots, d’approfondir et donc de mieux comprendre la grammaire, d’apprendre à analyser un texte sous un éclairage différent, d’étudier des auteurs grecs ayant inspiré nos écrivains. </a:t>
            </a:r>
          </a:p>
          <a:p>
            <a:pPr algn="just">
              <a:buClr>
                <a:srgbClr val="FFFF00"/>
              </a:buClr>
            </a:pP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	La civilisation grecque est omniprésente dans notre culture : </a:t>
            </a: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- dans l’architecture, l’urbanisme, l’art</a:t>
            </a: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- dans notre organisation sociale, nos habitudes de vie</a:t>
            </a: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- dans notre droit, notre système de pensée et nos institutions politiques </a:t>
            </a:r>
          </a:p>
          <a:p>
            <a:pPr algn="just">
              <a:buClr>
                <a:schemeClr val="accent1"/>
              </a:buClr>
            </a:pPr>
            <a:endParaRPr lang="fr-FR" alt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buClr>
                <a:schemeClr val="accent1"/>
              </a:buClr>
            </a:pPr>
            <a:r>
              <a:rPr lang="fr-FR" alt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	Et même dans le domaine scientifique, le grec est utile ! Médecins, pharmaciens, botanistes et autres scientifiques sont tous d’accord sur l’intérêt du grec.</a:t>
            </a:r>
            <a:endParaRPr lang="fr-FR" alt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07" y="2420888"/>
            <a:ext cx="7632848" cy="3046988"/>
          </a:xfrm>
          <a:prstGeom prst="rect">
            <a:avLst/>
          </a:prstGeom>
          <a:solidFill>
            <a:schemeClr val="bg2">
              <a:lumMod val="90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L’enseignement du grec a considérablement évolué.</a:t>
            </a:r>
          </a:p>
          <a:p>
            <a:pPr algn="just"/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	Ce n’est en aucun cas une discipline élitiste : nul besoin de très bons ou d’excellents résultats pour suivre les cours ! </a:t>
            </a:r>
          </a:p>
          <a:p>
            <a:pPr algn="just"/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	Il n’est qu’une qualité demandée aux élèves qui souhaitent le découvrir… une curiosité avide d’exotisme !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548680"/>
            <a:ext cx="5976664" cy="1200329"/>
          </a:xfrm>
          <a:prstGeom prst="rect">
            <a:avLst/>
          </a:prstGeom>
          <a:solidFill>
            <a:schemeClr val="bg2">
              <a:lumMod val="90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Idée reçue N° 2 : </a:t>
            </a:r>
          </a:p>
          <a:p>
            <a:pPr algn="ctr"/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« il faut être un très bon élève pour faire grec ! » FAUX !</a:t>
            </a:r>
          </a:p>
        </p:txBody>
      </p:sp>
    </p:spTree>
    <p:extLst>
      <p:ext uri="{BB962C8B-B14F-4D97-AF65-F5344CB8AC3E}">
        <p14:creationId xmlns:p14="http://schemas.microsoft.com/office/powerpoint/2010/main" val="8765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135</Words>
  <Application>Microsoft Office PowerPoint</Application>
  <PresentationFormat>Affichage à l'écran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BOURNOVILLE Isabelle</dc:creator>
  <cp:lastModifiedBy>BOURNOVILLE Isabelle</cp:lastModifiedBy>
  <cp:revision>19</cp:revision>
  <dcterms:created xsi:type="dcterms:W3CDTF">2016-05-20T20:42:15Z</dcterms:created>
  <dcterms:modified xsi:type="dcterms:W3CDTF">2017-05-18T20:45:08Z</dcterms:modified>
</cp:coreProperties>
</file>