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372" r:id="rId3"/>
    <p:sldId id="266" r:id="rId4"/>
    <p:sldId id="260" r:id="rId5"/>
    <p:sldId id="353" r:id="rId6"/>
    <p:sldId id="262" r:id="rId7"/>
    <p:sldId id="352" r:id="rId8"/>
    <p:sldId id="263" r:id="rId9"/>
    <p:sldId id="367" r:id="rId10"/>
    <p:sldId id="381" r:id="rId11"/>
    <p:sldId id="383" r:id="rId12"/>
    <p:sldId id="376" r:id="rId13"/>
    <p:sldId id="317" r:id="rId14"/>
    <p:sldId id="319" r:id="rId15"/>
    <p:sldId id="382" r:id="rId16"/>
    <p:sldId id="347" r:id="rId17"/>
    <p:sldId id="323" r:id="rId18"/>
    <p:sldId id="380" r:id="rId19"/>
    <p:sldId id="379" r:id="rId20"/>
    <p:sldId id="332" r:id="rId21"/>
    <p:sldId id="350" r:id="rId22"/>
    <p:sldId id="384" r:id="rId23"/>
    <p:sldId id="354" r:id="rId24"/>
    <p:sldId id="343" r:id="rId25"/>
    <p:sldId id="369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66" autoAdjust="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E495FA-84BA-411E-B15B-5492B43E0EB5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38670-92FC-4311-B799-E54483D871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825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A38670-92FC-4311-B799-E54483D8710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775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5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9BDAA0C-8DFE-4678-8917-DFAE52FCADC1}" type="slidenum">
              <a:rPr lang="fr-FR" altLang="fr-FR" smtClean="0"/>
              <a:pPr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fr-FR" altLang="fr-FR" smtClean="0"/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3886200" y="8686800"/>
            <a:ext cx="291465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FontTx/>
              <a:buNone/>
            </a:pPr>
            <a:fld id="{C8EF9879-EAB8-4D11-B954-94D5BDC2AD46}" type="slidenum">
              <a:rPr lang="fr-FR" altLang="fr-FR"/>
              <a:pPr algn="r" eaLnBrk="1" hangingPunct="1">
                <a:spcBef>
                  <a:spcPct val="0"/>
                </a:spcBef>
                <a:buClrTx/>
                <a:buFontTx/>
                <a:buNone/>
              </a:pPr>
              <a:t>21</a:t>
            </a:fld>
            <a:endParaRPr lang="fr-FR" altLang="fr-FR"/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3268663" y="488950"/>
            <a:ext cx="3482975" cy="2613025"/>
          </a:xfrm>
          <a:prstGeom prst="rect">
            <a:avLst/>
          </a:prstGeom>
          <a:solidFill>
            <a:srgbClr val="FFFFFF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/>
          </p:nvPr>
        </p:nvSpPr>
        <p:spPr>
          <a:xfrm>
            <a:off x="914400" y="4343400"/>
            <a:ext cx="4960938" cy="40465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 altLang="fr-FR" dirty="0" smtClean="0"/>
          </a:p>
        </p:txBody>
      </p:sp>
    </p:spTree>
    <p:extLst>
      <p:ext uri="{BB962C8B-B14F-4D97-AF65-F5344CB8AC3E}">
        <p14:creationId xmlns:p14="http://schemas.microsoft.com/office/powerpoint/2010/main" val="541366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1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80B008E-8F28-4A64-8D8B-5A632147E13A}" type="slidenum">
              <a:t>23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Espace réservé du numéro de diapositive 6"/>
          <p:cNvSpPr txBox="1"/>
          <p:nvPr/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0" rIns="0" bIns="0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1FCCF1F2-A6B5-40E7-89D1-E833604B37DB}" type="slidenum">
              <a:t>23</a:t>
            </a:fld>
            <a:endParaRPr lang="fr-FR" sz="1400" b="0" i="0" u="none" strike="noStrike" kern="1200" cap="none" spc="0" baseline="0">
              <a:solidFill>
                <a:srgbClr val="000000"/>
              </a:solidFill>
              <a:uFillTx/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6700" cy="3722687"/>
          </a:xfrm>
          <a:solidFill>
            <a:srgbClr val="5B9BD5"/>
          </a:solidFill>
          <a:ln w="12600" cap="flat">
            <a:solidFill>
              <a:srgbClr val="41719C"/>
            </a:solidFill>
            <a:prstDash val="solid"/>
            <a:miter/>
          </a:ln>
        </p:spPr>
      </p:sp>
      <p:sp>
        <p:nvSpPr>
          <p:cNvPr id="5" name="Espace réservé des notes 2"/>
          <p:cNvSpPr txBox="1">
            <a:spLocks noGrp="1"/>
          </p:cNvSpPr>
          <p:nvPr>
            <p:ph type="body" sz="quarter" idx="1"/>
          </p:nvPr>
        </p:nvSpPr>
        <p:spPr>
          <a:xfrm>
            <a:off x="679682" y="4714920"/>
            <a:ext cx="5437443" cy="4466523"/>
          </a:xfrm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676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234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728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892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601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398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200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53291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8640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28588"/>
            <a:ext cx="10862733" cy="143351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1" y="1600201"/>
            <a:ext cx="5329767" cy="44434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42567" y="1600201"/>
            <a:ext cx="5329767" cy="444341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797527-915F-45D3-B192-47E61A2A3BE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447251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609484" y="1604515"/>
            <a:ext cx="10972443" cy="4525923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8967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641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261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55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2949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6895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210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091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089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40E03-044F-408B-BA96-4B4A00A2F0A3}" type="datetimeFigureOut">
              <a:rPr lang="fr-FR" smtClean="0"/>
              <a:t>05/02/2024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D4DA427-3A9E-4356-BE7B-E6DD16DDC1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361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formation/apres-la-3-la-voie-professionnelle/les-diplomes-de-la-voie-pro/le-bac-professionnel/les-familles-de-metiers" TargetMode="External"/><Relationship Id="rId2" Type="http://schemas.openxmlformats.org/officeDocument/2006/relationships/hyperlink" Target="http://www.nouvelle-voiepro.f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onisep.fr/orientation/le-college/les-journees-portes-ouvertes-2023-2024-dans-l-enseignement-secondaire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lycee-victorhugo-poitiers.fr/cycle-bac/s2tmd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nisep.fr/orientation/le-college/les-journees-portes-ouvertes-2023-2024-dans-l-enseignement-secondai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5.png"/><Relationship Id="rId4" Type="http://schemas.openxmlformats.org/officeDocument/2006/relationships/hyperlink" Target="https://www.cap-metiers.fr/orienter-apres-la-3eme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9380" y="4197928"/>
            <a:ext cx="4031673" cy="2498580"/>
          </a:xfrm>
        </p:spPr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81745"/>
            <a:ext cx="9144000" cy="3186546"/>
          </a:xfrm>
        </p:spPr>
        <p:txBody>
          <a:bodyPr>
            <a:noAutofit/>
          </a:bodyPr>
          <a:lstStyle/>
          <a:p>
            <a:pPr algn="l"/>
            <a:r>
              <a:rPr lang="fr-FR" sz="6000" dirty="0" smtClean="0">
                <a:latin typeface="+mj-lt"/>
                <a:cs typeface="Arial" panose="020B0604020202020204" pitchFamily="34" charset="0"/>
              </a:rPr>
              <a:t>Choisir son orientation </a:t>
            </a:r>
          </a:p>
          <a:p>
            <a:pPr algn="l"/>
            <a:r>
              <a:rPr lang="fr-FR" sz="6000" dirty="0" smtClean="0">
                <a:latin typeface="+mj-lt"/>
                <a:cs typeface="Arial" panose="020B0604020202020204" pitchFamily="34" charset="0"/>
              </a:rPr>
              <a:t>après la 3</a:t>
            </a:r>
            <a:r>
              <a:rPr lang="fr-FR" sz="6000" baseline="30000" dirty="0" smtClean="0">
                <a:latin typeface="+mj-lt"/>
                <a:cs typeface="Arial" panose="020B0604020202020204" pitchFamily="34" charset="0"/>
              </a:rPr>
              <a:t>ème</a:t>
            </a:r>
            <a:endParaRPr lang="fr-FR" sz="6000" dirty="0" smtClean="0">
              <a:latin typeface="+mj-lt"/>
              <a:cs typeface="Arial" panose="020B0604020202020204" pitchFamily="34" charset="0"/>
            </a:endParaRPr>
          </a:p>
          <a:p>
            <a:pPr algn="l"/>
            <a:r>
              <a:rPr lang="fr-FR" sz="1200" dirty="0" smtClean="0">
                <a:latin typeface="+mj-lt"/>
                <a:cs typeface="Arial" panose="020B0604020202020204" pitchFamily="34" charset="0"/>
              </a:rPr>
              <a:t>																																														</a:t>
            </a:r>
            <a:endParaRPr lang="fr-FR" sz="12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452" y="231282"/>
            <a:ext cx="2876622" cy="2073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66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 smtClean="0"/>
              <a:t>CHOISIR  LA VOIE PROFESSIONNELLE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2023353"/>
            <a:ext cx="8596668" cy="4464996"/>
          </a:xfrm>
        </p:spPr>
        <p:txBody>
          <a:bodyPr>
            <a:normAutofit fontScale="77500" lnSpcReduction="20000"/>
          </a:bodyPr>
          <a:lstStyle/>
          <a:p>
            <a:r>
              <a:rPr lang="fr-FR" sz="2900" dirty="0" smtClean="0"/>
              <a:t>• </a:t>
            </a:r>
            <a:r>
              <a:rPr lang="fr-FR" sz="2900" b="1" dirty="0"/>
              <a:t>Connaître les offres de </a:t>
            </a:r>
            <a:r>
              <a:rPr lang="fr-FR" sz="2900" b="1" dirty="0" smtClean="0"/>
              <a:t>formation </a:t>
            </a:r>
            <a:r>
              <a:rPr lang="fr-FR" sz="2900" b="1" dirty="0"/>
              <a:t>des </a:t>
            </a:r>
            <a:r>
              <a:rPr lang="fr-FR" sz="2900" b="1" dirty="0" smtClean="0"/>
              <a:t>établissements</a:t>
            </a:r>
          </a:p>
          <a:p>
            <a:endParaRPr lang="fr-FR" sz="2900" b="1" dirty="0"/>
          </a:p>
          <a:p>
            <a:r>
              <a:rPr lang="fr-FR" sz="3200" dirty="0"/>
              <a:t>• </a:t>
            </a:r>
            <a:r>
              <a:rPr lang="fr-FR" sz="2900" b="1" dirty="0"/>
              <a:t>S’inscrire aux stages de découverte proposés par les lycées</a:t>
            </a:r>
          </a:p>
          <a:p>
            <a:pPr marL="0" indent="0">
              <a:buNone/>
            </a:pPr>
            <a:r>
              <a:rPr lang="fr-FR" sz="2900" b="1" dirty="0"/>
              <a:t>Professionnels</a:t>
            </a:r>
          </a:p>
          <a:p>
            <a:endParaRPr lang="fr-FR" sz="2900" b="1" dirty="0"/>
          </a:p>
          <a:p>
            <a:r>
              <a:rPr lang="fr-FR" sz="2900" dirty="0"/>
              <a:t>• </a:t>
            </a:r>
            <a:r>
              <a:rPr lang="fr-FR" sz="2900" b="1" dirty="0"/>
              <a:t>Découvrir l’établissement et les </a:t>
            </a:r>
            <a:r>
              <a:rPr lang="fr-FR" sz="2900" b="1" dirty="0" smtClean="0"/>
              <a:t>sections </a:t>
            </a:r>
            <a:r>
              <a:rPr lang="fr-FR" sz="2900" b="1" dirty="0"/>
              <a:t>lors des journées</a:t>
            </a:r>
          </a:p>
          <a:p>
            <a:pPr marL="0" indent="0">
              <a:buNone/>
            </a:pPr>
            <a:r>
              <a:rPr lang="fr-FR" sz="2900" b="1" dirty="0"/>
              <a:t>portes ouvertes: JPO</a:t>
            </a:r>
          </a:p>
          <a:p>
            <a:endParaRPr lang="fr-FR" sz="2900" dirty="0" smtClean="0"/>
          </a:p>
          <a:p>
            <a:pPr marL="0" indent="0">
              <a:buNone/>
            </a:pPr>
            <a:endParaRPr lang="fr-FR" sz="2900" dirty="0" smtClean="0"/>
          </a:p>
          <a:p>
            <a:pPr marL="0" indent="0">
              <a:buNone/>
            </a:pPr>
            <a:r>
              <a:rPr lang="fr-FR" sz="2900" b="1" dirty="0" smtClean="0"/>
              <a:t>Conseil </a:t>
            </a:r>
            <a:r>
              <a:rPr lang="fr-FR" sz="2900" b="1" dirty="0"/>
              <a:t>en orientation </a:t>
            </a:r>
            <a:r>
              <a:rPr lang="fr-FR" sz="2900" dirty="0"/>
              <a:t>(Professeur principal et/ou Psychologue de l’éducation nationale)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>
              <a:solidFill>
                <a:prstClr val="black">
                  <a:lumMod val="75000"/>
                  <a:lumOff val="2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2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87927"/>
            <a:ext cx="8596668" cy="734291"/>
          </a:xfrm>
        </p:spPr>
        <p:txBody>
          <a:bodyPr/>
          <a:lstStyle/>
          <a:p>
            <a:r>
              <a:rPr lang="fr-FR" dirty="0" smtClean="0"/>
              <a:t>ATTENTION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2" y="1260764"/>
            <a:ext cx="10225129" cy="4697471"/>
          </a:xfrm>
        </p:spPr>
        <p:txBody>
          <a:bodyPr>
            <a:noAutofit/>
          </a:bodyPr>
          <a:lstStyle/>
          <a:p>
            <a:r>
              <a:rPr lang="fr-FR" sz="2400" dirty="0" smtClean="0"/>
              <a:t>Seconde pro et CAP : </a:t>
            </a:r>
            <a:r>
              <a:rPr lang="fr-FR" sz="2400" dirty="0" smtClean="0">
                <a:solidFill>
                  <a:srgbClr val="FF0000"/>
                </a:solidFill>
              </a:rPr>
              <a:t>nombre limité de places</a:t>
            </a:r>
          </a:p>
          <a:p>
            <a:r>
              <a:rPr lang="fr-FR" sz="2400" dirty="0" smtClean="0"/>
              <a:t>Formuler </a:t>
            </a:r>
            <a:r>
              <a:rPr lang="fr-FR" sz="2400" dirty="0"/>
              <a:t>un maximum de vœux </a:t>
            </a:r>
            <a:r>
              <a:rPr lang="fr-FR" sz="2400" dirty="0" smtClean="0"/>
              <a:t>(</a:t>
            </a:r>
            <a:r>
              <a:rPr lang="fr-FR" sz="2400" dirty="0" smtClean="0">
                <a:solidFill>
                  <a:srgbClr val="FF0000"/>
                </a:solidFill>
              </a:rPr>
              <a:t>10 </a:t>
            </a:r>
            <a:r>
              <a:rPr lang="fr-FR" sz="2400" dirty="0">
                <a:solidFill>
                  <a:srgbClr val="FF0000"/>
                </a:solidFill>
              </a:rPr>
              <a:t>possibles</a:t>
            </a:r>
            <a:r>
              <a:rPr lang="fr-FR" sz="2400" dirty="0"/>
              <a:t>)</a:t>
            </a:r>
          </a:p>
          <a:p>
            <a:r>
              <a:rPr lang="fr-FR" sz="2400" dirty="0"/>
              <a:t>Certaines sections sont très demandées !!</a:t>
            </a:r>
          </a:p>
          <a:p>
            <a:endParaRPr lang="fr-FR" sz="2400" dirty="0"/>
          </a:p>
          <a:p>
            <a:r>
              <a:rPr lang="fr-FR" sz="2400" dirty="0" smtClean="0"/>
              <a:t>Résultats de l’affectation fin </a:t>
            </a:r>
            <a:r>
              <a:rPr lang="fr-FR" sz="2400" dirty="0"/>
              <a:t>juin</a:t>
            </a:r>
          </a:p>
          <a:p>
            <a:r>
              <a:rPr lang="fr-FR" sz="2400" dirty="0" smtClean="0"/>
              <a:t>Inscriptions en établissement </a:t>
            </a:r>
            <a:r>
              <a:rPr lang="fr-FR" sz="2400" dirty="0"/>
              <a:t>début </a:t>
            </a:r>
            <a:r>
              <a:rPr lang="fr-FR" sz="2400" dirty="0" smtClean="0"/>
              <a:t>juillet</a:t>
            </a:r>
          </a:p>
          <a:p>
            <a:endParaRPr lang="fr-FR" sz="2400" dirty="0"/>
          </a:p>
          <a:p>
            <a:r>
              <a:rPr lang="fr-FR" sz="2400" dirty="0" smtClean="0"/>
              <a:t>Si refusé ou en liste d’attente : 2</a:t>
            </a:r>
            <a:r>
              <a:rPr lang="fr-FR" sz="2400" baseline="30000" dirty="0" smtClean="0"/>
              <a:t>e</a:t>
            </a:r>
            <a:r>
              <a:rPr lang="fr-FR" sz="2400" dirty="0" smtClean="0"/>
              <a:t> Tour </a:t>
            </a:r>
            <a:r>
              <a:rPr lang="fr-FR" sz="2400" dirty="0" smtClean="0">
                <a:solidFill>
                  <a:srgbClr val="FF0000"/>
                </a:solidFill>
              </a:rPr>
              <a:t>début septembre</a:t>
            </a:r>
          </a:p>
          <a:p>
            <a:endParaRPr lang="fr-FR" sz="2400" dirty="0" smtClean="0"/>
          </a:p>
          <a:p>
            <a:r>
              <a:rPr lang="fr-FR" sz="2400" u="sng" dirty="0" smtClean="0"/>
              <a:t>Privé : </a:t>
            </a:r>
            <a:r>
              <a:rPr lang="fr-FR" sz="2400" u="sng" dirty="0"/>
              <a:t>c’est à la famille de prendre contact avec </a:t>
            </a:r>
            <a:r>
              <a:rPr lang="fr-FR" sz="2400" u="sng" dirty="0" smtClean="0"/>
              <a:t>l’établissement</a:t>
            </a:r>
            <a:endParaRPr lang="fr-FR" sz="2400" u="sng" dirty="0"/>
          </a:p>
          <a:p>
            <a:endParaRPr lang="fr-FR" sz="2400" dirty="0"/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69840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 S’informer et vérifier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1432" y="1419290"/>
            <a:ext cx="9713575" cy="5588000"/>
          </a:xfrm>
        </p:spPr>
        <p:txBody>
          <a:bodyPr>
            <a:normAutofit lnSpcReduction="10000"/>
          </a:bodyPr>
          <a:lstStyle/>
          <a:p>
            <a:r>
              <a:rPr lang="fr-FR" sz="2400" dirty="0" smtClean="0">
                <a:hlinkClick r:id="rId2"/>
              </a:rPr>
              <a:t>www.nouvelle-voiepro.fr</a:t>
            </a:r>
            <a:r>
              <a:rPr lang="fr-FR" sz="2400" dirty="0" smtClean="0"/>
              <a:t>  sur le site Onisep + Onisep TV</a:t>
            </a:r>
          </a:p>
          <a:p>
            <a:endParaRPr lang="fr-FR" sz="2400" dirty="0" smtClean="0"/>
          </a:p>
          <a:p>
            <a:r>
              <a:rPr lang="fr-FR" sz="2400" dirty="0"/>
              <a:t>F</a:t>
            </a:r>
            <a:r>
              <a:rPr lang="fr-FR" sz="2400" dirty="0" smtClean="0"/>
              <a:t>amilles de </a:t>
            </a:r>
            <a:r>
              <a:rPr lang="fr-FR" sz="2400" dirty="0"/>
              <a:t>métiers bac pro </a:t>
            </a:r>
            <a:r>
              <a:rPr lang="fr-FR" sz="2400" dirty="0" smtClean="0"/>
              <a:t>: </a:t>
            </a:r>
            <a:r>
              <a:rPr lang="fr-FR" sz="2400" dirty="0" smtClean="0">
                <a:hlinkClick r:id="rId3"/>
              </a:rPr>
              <a:t>https</a:t>
            </a:r>
            <a:r>
              <a:rPr lang="fr-FR" sz="2400" dirty="0">
                <a:hlinkClick r:id="rId3"/>
              </a:rPr>
              <a:t>://</a:t>
            </a:r>
            <a:r>
              <a:rPr lang="fr-FR" sz="2400" dirty="0" smtClean="0">
                <a:hlinkClick r:id="rId3"/>
              </a:rPr>
              <a:t>www.onisep.fr/formation/apres-la-3-la-voie-professionnelle/les-diplomes-de-la-voie-pro/le-bac-professionnel/les-familles-de-metiers</a:t>
            </a:r>
            <a:endParaRPr lang="fr-FR" sz="2400" dirty="0" smtClean="0"/>
          </a:p>
          <a:p>
            <a:endParaRPr lang="fr-FR" sz="2400" dirty="0" smtClean="0"/>
          </a:p>
          <a:p>
            <a:r>
              <a:rPr lang="fr-FR" sz="2400" dirty="0"/>
              <a:t>Portes ouvertes des établissements : </a:t>
            </a:r>
            <a:r>
              <a:rPr lang="fr-FR" sz="2400" dirty="0">
                <a:hlinkClick r:id="rId4"/>
              </a:rPr>
              <a:t>https://</a:t>
            </a:r>
            <a:r>
              <a:rPr lang="fr-FR" sz="2400" dirty="0" smtClean="0">
                <a:hlinkClick r:id="rId4"/>
              </a:rPr>
              <a:t>www.onisep.fr/orientation/le-college/les-journees-portes-ouvertes-2023-2024-dans-l-enseignement-secondaire</a:t>
            </a:r>
            <a:endParaRPr lang="fr-FR" sz="2400" dirty="0" smtClean="0"/>
          </a:p>
          <a:p>
            <a:endParaRPr lang="fr-FR" sz="2400" dirty="0"/>
          </a:p>
          <a:p>
            <a:endParaRPr lang="fr-FR" sz="2400" dirty="0"/>
          </a:p>
          <a:p>
            <a:r>
              <a:rPr lang="fr-FR" sz="2400" dirty="0" smtClean="0"/>
              <a:t>Sites des établissements</a:t>
            </a:r>
          </a:p>
          <a:p>
            <a:endParaRPr lang="fr-FR" sz="2400" dirty="0" smtClean="0"/>
          </a:p>
          <a:p>
            <a:endParaRPr lang="fr-FR" sz="2400" dirty="0" smtClean="0"/>
          </a:p>
          <a:p>
            <a:endParaRPr lang="fr-FR" sz="2400" dirty="0"/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1426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103975" cy="5347855"/>
          </a:xfrm>
        </p:spPr>
        <p:txBody>
          <a:bodyPr>
            <a:normAutofit/>
          </a:bodyPr>
          <a:lstStyle/>
          <a:p>
            <a:pPr algn="ctr"/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LA SECONDE </a:t>
            </a:r>
            <a:r>
              <a:rPr lang="fr-FR" sz="8000" dirty="0"/>
              <a:t>G</a:t>
            </a:r>
            <a:r>
              <a:rPr lang="fr-FR" sz="8000" dirty="0" smtClean="0"/>
              <a:t>ENERALE ET TECHNOLOGIQUE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67917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7951" y="332509"/>
            <a:ext cx="10877357" cy="789709"/>
          </a:xfrm>
        </p:spPr>
        <p:txBody>
          <a:bodyPr>
            <a:normAutofit fontScale="90000"/>
          </a:bodyPr>
          <a:lstStyle/>
          <a:p>
            <a:r>
              <a:rPr lang="fr-FR" dirty="0"/>
              <a:t>Les </a:t>
            </a:r>
            <a:r>
              <a:rPr lang="fr-FR" dirty="0" smtClean="0"/>
              <a:t>Enseignements en Seconde </a:t>
            </a:r>
            <a:r>
              <a:rPr lang="fr-FR" dirty="0"/>
              <a:t>G</a:t>
            </a:r>
            <a:r>
              <a:rPr lang="fr-FR" dirty="0" smtClean="0"/>
              <a:t>énérale et Technologique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99309"/>
            <a:ext cx="8596668" cy="5056909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fr-FR" sz="3200" dirty="0">
                <a:solidFill>
                  <a:srgbClr val="FF0000"/>
                </a:solidFill>
              </a:rPr>
              <a:t>Enseignements communs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Français : 4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Histoire - Géographie : 3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Langues vivantes </a:t>
            </a:r>
            <a:r>
              <a:rPr lang="fr-FR" sz="2400" dirty="0" smtClean="0"/>
              <a:t>A </a:t>
            </a:r>
            <a:r>
              <a:rPr lang="fr-FR" sz="2400" dirty="0"/>
              <a:t>et </a:t>
            </a:r>
            <a:r>
              <a:rPr lang="fr-FR" sz="2400" dirty="0" smtClean="0"/>
              <a:t>B</a:t>
            </a:r>
            <a:r>
              <a:rPr lang="fr-FR" sz="2400" dirty="0"/>
              <a:t> : 5 h 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Mathématiques : 4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Physique-chimie : 3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Sciences de la vie et de la Terre (SVT) : 1 h 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Education physique et sportive : 2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Enseignement moral et civique : 0h30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Sciences économiques et sociales SES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2400" dirty="0"/>
              <a:t>Sciences numériques et technologie 1h30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582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Enseignements Optionnels</a:t>
            </a:r>
            <a:r>
              <a:rPr lang="fr-FR" dirty="0" smtClean="0"/>
              <a:t> </a:t>
            </a:r>
            <a:r>
              <a:rPr lang="fr-FR" sz="3200" dirty="0" smtClean="0">
                <a:solidFill>
                  <a:srgbClr val="FF0000"/>
                </a:solidFill>
              </a:rPr>
              <a:t>Lycée Jean Macé</a:t>
            </a:r>
            <a:endParaRPr lang="fr-FR" sz="3200" dirty="0">
              <a:solidFill>
                <a:srgbClr val="FF0000"/>
              </a:solidFill>
            </a:endParaRPr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677334" y="2160588"/>
            <a:ext cx="4184035" cy="4415309"/>
          </a:xfrm>
          <a:solidFill>
            <a:schemeClr val="bg2">
              <a:lumMod val="9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fr-FR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enseignement général au choix parmi 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Langues et cultures de l’Antiquité </a:t>
            </a:r>
            <a:r>
              <a:rPr lang="fr-FR" sz="5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Latin </a:t>
            </a: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- Grec 3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fr-FR" sz="5600" baseline="30000" dirty="0">
                <a:latin typeface="Arial" panose="020B0604020202020204" pitchFamily="34" charset="0"/>
                <a:cs typeface="Arial" panose="020B0604020202020204" pitchFamily="34" charset="0"/>
              </a:rPr>
              <a:t>ème</a:t>
            </a: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 Langue vivante 3 h </a:t>
            </a:r>
            <a:r>
              <a:rPr lang="fr-F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5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Russe)</a:t>
            </a:r>
            <a:endParaRPr lang="fr-FR" sz="5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r>
              <a:rPr lang="fr-FR" sz="5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 arts plastiques, </a:t>
            </a:r>
            <a:r>
              <a:rPr lang="fr-FR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cinéma-audiovisuel, danse, </a:t>
            </a:r>
            <a:r>
              <a:rPr lang="fr-FR" sz="5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histoire des arts, musique</a:t>
            </a:r>
            <a:r>
              <a:rPr lang="fr-FR" sz="5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théâtre </a:t>
            </a: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3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Education physique et sportive 3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Arts du cirque 6 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Ecologie-agronomie-territoires-développement </a:t>
            </a:r>
            <a:r>
              <a:rPr lang="fr-F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durable (lycée agricole) </a:t>
            </a: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3 h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177519" y="1420238"/>
            <a:ext cx="4184034" cy="5155659"/>
          </a:xfrm>
          <a:solidFill>
            <a:schemeClr val="bg2">
              <a:lumMod val="90000"/>
            </a:schemeClr>
          </a:solidFill>
        </p:spPr>
        <p:txBody>
          <a:bodyPr>
            <a:normAutofit fontScale="32500" lnSpcReduction="20000"/>
          </a:bodyPr>
          <a:lstStyle/>
          <a:p>
            <a:pPr>
              <a:defRPr/>
            </a:pPr>
            <a:r>
              <a:rPr lang="fr-FR" sz="6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enseignement technologique au choix </a:t>
            </a:r>
            <a:r>
              <a:rPr lang="fr-FR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parmi</a:t>
            </a:r>
          </a:p>
          <a:p>
            <a:pPr marL="0" indent="0">
              <a:buNone/>
              <a:defRPr/>
            </a:pPr>
            <a:r>
              <a:rPr lang="fr-FR" sz="6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6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Management et gestion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Santé et social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Biotechnologies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Sciences et laboratoire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Sciences de l’ingénieur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Création et innovation technologiques 1h30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Création et culture – design 6h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Atelier </a:t>
            </a:r>
            <a:r>
              <a:rPr lang="fr-FR" sz="5600" dirty="0">
                <a:latin typeface="Arial" panose="020B0604020202020204" pitchFamily="34" charset="0"/>
                <a:cs typeface="Arial" panose="020B0604020202020204" pitchFamily="34" charset="0"/>
              </a:rPr>
              <a:t>artistique 72h </a:t>
            </a:r>
            <a:r>
              <a:rPr lang="fr-F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annuelles</a:t>
            </a:r>
          </a:p>
          <a:p>
            <a:pPr lvl="1">
              <a:buFont typeface="Wingdings" panose="05000000000000000000" pitchFamily="2" charset="2"/>
              <a:buChar char="§"/>
              <a:defRPr/>
            </a:pPr>
            <a:r>
              <a:rPr lang="fr-FR" sz="5600" dirty="0" smtClean="0">
                <a:latin typeface="Arial" panose="020B0604020202020204" pitchFamily="34" charset="0"/>
                <a:cs typeface="Arial" panose="020B0604020202020204" pitchFamily="34" charset="0"/>
              </a:rPr>
              <a:t>Culture et Pratique Artistique 6h</a:t>
            </a:r>
            <a:endParaRPr lang="fr-FR" sz="5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33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69935"/>
            <a:ext cx="10862733" cy="1433512"/>
          </a:xfrm>
        </p:spPr>
        <p:txBody>
          <a:bodyPr/>
          <a:lstStyle/>
          <a:p>
            <a:r>
              <a:rPr lang="fr-FR" dirty="0" smtClean="0"/>
              <a:t>Sections à recrutement particulier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1" y="886691"/>
            <a:ext cx="10764981" cy="5818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dirty="0"/>
          </a:p>
          <a:p>
            <a:r>
              <a:rPr lang="fr-FR" b="1" dirty="0" smtClean="0">
                <a:solidFill>
                  <a:srgbClr val="0070C0"/>
                </a:solidFill>
              </a:rPr>
              <a:t>Sections européennes</a:t>
            </a:r>
            <a:r>
              <a:rPr lang="fr-FR" dirty="0" smtClean="0">
                <a:solidFill>
                  <a:srgbClr val="0070C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: Une heure de plus en langue et une heure en DNL (discipline non linguistique)</a:t>
            </a:r>
            <a:r>
              <a:rPr lang="fr-FR" dirty="0">
                <a:solidFill>
                  <a:schemeClr val="tx1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enseignée dans la langue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r>
              <a:rPr lang="fr-FR" b="1" dirty="0" smtClean="0">
                <a:solidFill>
                  <a:srgbClr val="0070C0"/>
                </a:solidFill>
              </a:rPr>
              <a:t>Sections binationales </a:t>
            </a:r>
            <a:r>
              <a:rPr lang="fr-FR" b="1" dirty="0" smtClean="0">
                <a:solidFill>
                  <a:schemeClr val="tx1"/>
                </a:solidFill>
              </a:rPr>
              <a:t>qui préparent à la fois au baccalauréat français et à son équivalent </a:t>
            </a:r>
            <a:r>
              <a:rPr lang="fr-FR" b="1" dirty="0" smtClean="0">
                <a:solidFill>
                  <a:srgbClr val="0070C0"/>
                </a:solidFill>
              </a:rPr>
              <a:t> </a:t>
            </a:r>
            <a:endParaRPr lang="fr-FR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b="1" dirty="0"/>
              <a:t>d</a:t>
            </a:r>
            <a:r>
              <a:rPr lang="fr-FR" b="1" dirty="0" smtClean="0"/>
              <a:t>ans un autre pays européen.</a:t>
            </a:r>
          </a:p>
          <a:p>
            <a:r>
              <a:rPr lang="fr-FR" b="1" dirty="0" smtClean="0"/>
              <a:t>Bac franco-espagnol: BACHIBAC  </a:t>
            </a:r>
            <a:r>
              <a:rPr lang="fr-FR" dirty="0" smtClean="0"/>
              <a:t>lycée Jean </a:t>
            </a:r>
            <a:r>
              <a:rPr lang="fr-FR" dirty="0" err="1" smtClean="0"/>
              <a:t>Dautet</a:t>
            </a:r>
            <a:r>
              <a:rPr lang="fr-FR" dirty="0" smtClean="0"/>
              <a:t> La Rochelle + Marguerite de Valois Angoulême</a:t>
            </a:r>
          </a:p>
          <a:p>
            <a:r>
              <a:rPr lang="fr-FR" b="1" dirty="0" smtClean="0"/>
              <a:t>Bac Franco-allemand: ABIBAC</a:t>
            </a:r>
            <a:r>
              <a:rPr lang="fr-FR" dirty="0" smtClean="0"/>
              <a:t> Lycée Bois d’Amour Poitiers + </a:t>
            </a:r>
            <a:r>
              <a:rPr lang="fr-FR" dirty="0"/>
              <a:t>Jean </a:t>
            </a:r>
            <a:r>
              <a:rPr lang="fr-FR" dirty="0" err="1" smtClean="0"/>
              <a:t>Dautet</a:t>
            </a:r>
            <a:r>
              <a:rPr lang="fr-FR" dirty="0" smtClean="0"/>
              <a:t> La Rochelle</a:t>
            </a:r>
          </a:p>
          <a:p>
            <a:endParaRPr lang="fr-FR" dirty="0"/>
          </a:p>
          <a:p>
            <a:r>
              <a:rPr lang="fr-FR" b="1" dirty="0">
                <a:solidFill>
                  <a:srgbClr val="0070C0"/>
                </a:solidFill>
              </a:rPr>
              <a:t>Lycée Pilote Innovant International</a:t>
            </a:r>
            <a:r>
              <a:rPr lang="fr-FR" sz="1600" b="1" dirty="0">
                <a:solidFill>
                  <a:srgbClr val="0070C0"/>
                </a:solidFill>
              </a:rPr>
              <a:t> </a:t>
            </a:r>
            <a:r>
              <a:rPr lang="fr-FR" dirty="0"/>
              <a:t>LP2I près du Futuroscope : orienté vers les technologies nouvelles + travail par </a:t>
            </a:r>
            <a:r>
              <a:rPr lang="fr-FR" dirty="0" smtClean="0"/>
              <a:t>projet</a:t>
            </a:r>
            <a:endParaRPr lang="fr-FR" dirty="0"/>
          </a:p>
          <a:p>
            <a:r>
              <a:rPr lang="fr-FR" b="1" dirty="0" smtClean="0">
                <a:solidFill>
                  <a:srgbClr val="0070C0"/>
                </a:solidFill>
              </a:rPr>
              <a:t>Sections </a:t>
            </a:r>
            <a:r>
              <a:rPr lang="fr-FR" b="1" dirty="0">
                <a:solidFill>
                  <a:srgbClr val="0070C0"/>
                </a:solidFill>
              </a:rPr>
              <a:t>sportives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: tests de sélection organisés par </a:t>
            </a:r>
            <a:r>
              <a:rPr lang="fr-FR" dirty="0" smtClean="0"/>
              <a:t>les lycées (prendre contact à partir de janvier)</a:t>
            </a:r>
          </a:p>
          <a:p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22416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3" y="609599"/>
            <a:ext cx="9103975" cy="5347855"/>
          </a:xfrm>
        </p:spPr>
        <p:txBody>
          <a:bodyPr>
            <a:normAutofit/>
          </a:bodyPr>
          <a:lstStyle/>
          <a:p>
            <a:pPr algn="ctr"/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 smtClean="0"/>
              <a:t>Après la 2ndeGT</a:t>
            </a:r>
            <a:br>
              <a:rPr lang="fr-FR" sz="8000" dirty="0" smtClean="0"/>
            </a:br>
            <a:r>
              <a:rPr lang="fr-FR" sz="8000" dirty="0" smtClean="0"/>
              <a:t>LA VOIE GENERALE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73820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62000"/>
          </a:xfrm>
        </p:spPr>
        <p:txBody>
          <a:bodyPr/>
          <a:lstStyle/>
          <a:p>
            <a:r>
              <a:rPr lang="fr-FR" dirty="0" smtClean="0"/>
              <a:t> Baccalauréat Général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371601"/>
            <a:ext cx="8596668" cy="4669762"/>
          </a:xfrm>
        </p:spPr>
        <p:txBody>
          <a:bodyPr/>
          <a:lstStyle/>
          <a:p>
            <a:pPr marL="0" indent="0">
              <a:buNone/>
              <a:defRPr/>
            </a:pPr>
            <a:endParaRPr lang="fr-FR" sz="2400" dirty="0"/>
          </a:p>
          <a:p>
            <a:pPr>
              <a:defRPr/>
            </a:pPr>
            <a:r>
              <a:rPr lang="fr-FR" sz="2400" b="1" dirty="0"/>
              <a:t>Les élèves se spécialisent dans </a:t>
            </a:r>
            <a:r>
              <a:rPr lang="fr-FR" sz="2400" b="1" dirty="0" smtClean="0">
                <a:solidFill>
                  <a:srgbClr val="FF0000"/>
                </a:solidFill>
              </a:rPr>
              <a:t>3 </a:t>
            </a:r>
            <a:r>
              <a:rPr lang="fr-FR" sz="2400" b="1" dirty="0">
                <a:solidFill>
                  <a:srgbClr val="FF0000"/>
                </a:solidFill>
              </a:rPr>
              <a:t>enseignements </a:t>
            </a:r>
            <a:r>
              <a:rPr lang="fr-FR" sz="2400" b="1" dirty="0" smtClean="0"/>
              <a:t>de spécialité </a:t>
            </a:r>
            <a:r>
              <a:rPr lang="fr-FR" sz="2400" b="1" dirty="0" smtClean="0">
                <a:solidFill>
                  <a:srgbClr val="FF0000"/>
                </a:solidFill>
              </a:rPr>
              <a:t>en 1</a:t>
            </a:r>
            <a:r>
              <a:rPr lang="fr-FR" sz="2400" b="1" baseline="30000" dirty="0" smtClean="0">
                <a:solidFill>
                  <a:srgbClr val="FF0000"/>
                </a:solidFill>
              </a:rPr>
              <a:t>ère</a:t>
            </a:r>
            <a:r>
              <a:rPr lang="fr-FR" sz="2400" b="1" dirty="0" smtClean="0">
                <a:solidFill>
                  <a:srgbClr val="FF0000"/>
                </a:solidFill>
              </a:rPr>
              <a:t> </a:t>
            </a:r>
            <a:r>
              <a:rPr lang="fr-FR" sz="2400" b="1" dirty="0" smtClean="0"/>
              <a:t>et en conservent </a:t>
            </a:r>
            <a:r>
              <a:rPr lang="fr-FR" sz="2400" b="1" dirty="0" smtClean="0">
                <a:solidFill>
                  <a:srgbClr val="FF0000"/>
                </a:solidFill>
              </a:rPr>
              <a:t>2 en terminale</a:t>
            </a:r>
            <a:endParaRPr lang="fr-FR" sz="2400" dirty="0">
              <a:solidFill>
                <a:srgbClr val="FF0000"/>
              </a:solidFill>
            </a:endParaRPr>
          </a:p>
          <a:p>
            <a:pPr>
              <a:defRPr/>
            </a:pPr>
            <a:endParaRPr lang="fr-FR" sz="2400" dirty="0"/>
          </a:p>
          <a:p>
            <a:pPr>
              <a:defRPr/>
            </a:pPr>
            <a:r>
              <a:rPr lang="fr-FR" sz="2400" b="1" dirty="0"/>
              <a:t> </a:t>
            </a:r>
            <a:r>
              <a:rPr lang="fr-FR" sz="2400" dirty="0"/>
              <a:t>Les élèves suivent désormais :</a:t>
            </a:r>
          </a:p>
          <a:p>
            <a:pPr>
              <a:buFontTx/>
              <a:buChar char="-"/>
              <a:defRPr/>
            </a:pPr>
            <a:r>
              <a:rPr lang="fr-FR" sz="2400" dirty="0"/>
              <a:t>des enseignements </a:t>
            </a:r>
            <a:r>
              <a:rPr lang="fr-FR" sz="2400" b="1" dirty="0"/>
              <a:t>communs</a:t>
            </a:r>
          </a:p>
          <a:p>
            <a:pPr>
              <a:buFontTx/>
              <a:buChar char="-"/>
              <a:defRPr/>
            </a:pPr>
            <a:r>
              <a:rPr lang="fr-FR" sz="2400" dirty="0"/>
              <a:t>des enseignements </a:t>
            </a:r>
            <a:r>
              <a:rPr lang="fr-FR" sz="2400" b="1" dirty="0"/>
              <a:t>de spécialité </a:t>
            </a:r>
            <a:r>
              <a:rPr lang="fr-FR" sz="2400" dirty="0"/>
              <a:t>qu’ils choisissent</a:t>
            </a:r>
          </a:p>
          <a:p>
            <a:pPr>
              <a:buFontTx/>
              <a:buChar char="-"/>
              <a:defRPr/>
            </a:pPr>
            <a:r>
              <a:rPr lang="fr-FR" sz="2400" dirty="0"/>
              <a:t>des enseignements </a:t>
            </a:r>
            <a:r>
              <a:rPr lang="fr-FR" sz="2400" b="1" dirty="0"/>
              <a:t>optionnels</a:t>
            </a:r>
            <a:r>
              <a:rPr lang="fr-FR" sz="2400" dirty="0"/>
              <a:t> (s’ils le souhaitent) </a:t>
            </a:r>
            <a:endParaRPr lang="fr-FR" sz="2400" b="1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072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BAC GENERAL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TRONC COMMUN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Français (Philo en Terminale)</a:t>
            </a:r>
          </a:p>
          <a:p>
            <a:pPr marL="0" indent="0">
              <a:buNone/>
            </a:pPr>
            <a:r>
              <a:rPr lang="fr-FR" dirty="0" smtClean="0"/>
              <a:t>Histoire Géographie- EMC</a:t>
            </a:r>
          </a:p>
          <a:p>
            <a:pPr marL="0" indent="0">
              <a:buNone/>
            </a:pPr>
            <a:r>
              <a:rPr lang="fr-FR" dirty="0" smtClean="0"/>
              <a:t>Langue Vivante A et B</a:t>
            </a:r>
          </a:p>
          <a:p>
            <a:pPr marL="0" indent="0">
              <a:buNone/>
            </a:pPr>
            <a:r>
              <a:rPr lang="fr-FR" dirty="0" smtClean="0"/>
              <a:t>Enseignement Scientifique</a:t>
            </a:r>
          </a:p>
          <a:p>
            <a:pPr marL="0" indent="0">
              <a:buNone/>
            </a:pPr>
            <a:r>
              <a:rPr lang="fr-FR" dirty="0" smtClean="0"/>
              <a:t>Maths (si pas de spé maths)</a:t>
            </a:r>
          </a:p>
          <a:p>
            <a:pPr marL="0" indent="0">
              <a:buNone/>
            </a:pPr>
            <a:r>
              <a:rPr lang="fr-FR" dirty="0" smtClean="0"/>
              <a:t>EPS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712540" y="1270000"/>
            <a:ext cx="4184034" cy="543776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 smtClean="0"/>
              <a:t>LES SPECIALITES</a:t>
            </a:r>
          </a:p>
          <a:p>
            <a:r>
              <a:rPr lang="fr-FR" sz="1600" dirty="0" smtClean="0"/>
              <a:t>Arts: </a:t>
            </a:r>
            <a:r>
              <a:rPr lang="fr-FR" sz="1600" dirty="0" smtClean="0">
                <a:solidFill>
                  <a:srgbClr val="FF0000"/>
                </a:solidFill>
              </a:rPr>
              <a:t>arts plastiques, Musique, </a:t>
            </a:r>
            <a:r>
              <a:rPr lang="fr-FR" sz="1600" dirty="0" err="1" smtClean="0">
                <a:solidFill>
                  <a:srgbClr val="FF0000"/>
                </a:solidFill>
              </a:rPr>
              <a:t>Hida</a:t>
            </a:r>
            <a:endParaRPr lang="fr-FR" sz="1600" dirty="0" smtClean="0">
              <a:solidFill>
                <a:srgbClr val="FF0000"/>
              </a:solidFill>
            </a:endParaRPr>
          </a:p>
          <a:p>
            <a:r>
              <a:rPr lang="fr-FR" sz="1600" dirty="0" smtClean="0">
                <a:solidFill>
                  <a:srgbClr val="FF0000"/>
                </a:solidFill>
              </a:rPr>
              <a:t>Humanités, Littérature, Philosophie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Langues, littérature, culture étrangère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HG, Géopolitique, Sciences politiques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Sciences économiques et sociales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Mathématiques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Sciences de la Vie et de la Terre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Physique-Chimie</a:t>
            </a:r>
          </a:p>
          <a:p>
            <a:r>
              <a:rPr lang="fr-FR" sz="1600" dirty="0" smtClean="0">
                <a:solidFill>
                  <a:srgbClr val="FF0000"/>
                </a:solidFill>
              </a:rPr>
              <a:t>Numérique et sciences informatiques</a:t>
            </a:r>
          </a:p>
          <a:p>
            <a:r>
              <a:rPr lang="fr-FR" sz="1600" dirty="0" smtClean="0"/>
              <a:t>Sciences de l’Ingénieur</a:t>
            </a:r>
          </a:p>
          <a:p>
            <a:r>
              <a:rPr lang="fr-FR" sz="1600" dirty="0" smtClean="0"/>
              <a:t>Biologie-Ecologie (lycées agricoles)</a:t>
            </a:r>
          </a:p>
          <a:p>
            <a:r>
              <a:rPr lang="fr-FR" sz="1600" dirty="0" smtClean="0">
                <a:ea typeface="Trebuchet MS"/>
                <a:cs typeface="Trebuchet MS"/>
              </a:rPr>
              <a:t>Education </a:t>
            </a:r>
            <a:r>
              <a:rPr lang="fr-FR" sz="1600" dirty="0">
                <a:ea typeface="Trebuchet MS"/>
                <a:cs typeface="Trebuchet MS"/>
              </a:rPr>
              <a:t>physique, </a:t>
            </a:r>
            <a:r>
              <a:rPr lang="fr-FR" sz="1600" dirty="0" smtClean="0">
                <a:ea typeface="Trebuchet MS"/>
                <a:cs typeface="Trebuchet MS"/>
              </a:rPr>
              <a:t>Pratiques </a:t>
            </a:r>
            <a:r>
              <a:rPr lang="fr-FR" sz="1600" dirty="0">
                <a:ea typeface="Trebuchet MS"/>
                <a:cs typeface="Trebuchet MS"/>
              </a:rPr>
              <a:t>et </a:t>
            </a:r>
            <a:r>
              <a:rPr lang="fr-FR" sz="1600" dirty="0" smtClean="0">
                <a:ea typeface="Trebuchet MS"/>
                <a:cs typeface="Trebuchet MS"/>
              </a:rPr>
              <a:t>Cultures Sportives</a:t>
            </a:r>
            <a:endParaRPr lang="fr-FR" sz="1600" dirty="0">
              <a:ea typeface="Trebuchet MS"/>
              <a:cs typeface="Trebuchet MS"/>
            </a:endParaRPr>
          </a:p>
          <a:p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385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Première question à se poser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270000"/>
            <a:ext cx="9549878" cy="48906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sz="2800" b="1" dirty="0" smtClean="0"/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Études </a:t>
            </a:r>
            <a:r>
              <a:rPr lang="fr-FR" sz="3200" b="1" dirty="0">
                <a:solidFill>
                  <a:srgbClr val="0070C0"/>
                </a:solidFill>
              </a:rPr>
              <a:t>générales</a:t>
            </a:r>
            <a:r>
              <a:rPr lang="fr-FR" dirty="0">
                <a:solidFill>
                  <a:srgbClr val="0070C0"/>
                </a:solidFill>
              </a:rPr>
              <a:t> </a:t>
            </a:r>
            <a:endParaRPr lang="fr-FR" dirty="0" smtClean="0">
              <a:solidFill>
                <a:srgbClr val="0070C0"/>
              </a:solidFill>
            </a:endParaRPr>
          </a:p>
          <a:p>
            <a:r>
              <a:rPr lang="fr-FR" sz="2400" dirty="0"/>
              <a:t>Cours théoriques sur le même principe que le collège</a:t>
            </a:r>
          </a:p>
          <a:p>
            <a:r>
              <a:rPr lang="fr-FR" sz="2400" dirty="0" smtClean="0"/>
              <a:t>3 </a:t>
            </a:r>
            <a:r>
              <a:rPr lang="fr-FR" sz="2400" dirty="0"/>
              <a:t>ans au lycée + 2 à 5 ans d'études pour se </a:t>
            </a:r>
            <a:r>
              <a:rPr lang="fr-FR" sz="2400" dirty="0" smtClean="0"/>
              <a:t>spécialiser</a:t>
            </a:r>
            <a:endParaRPr lang="fr-FR" sz="2400" dirty="0"/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ou</a:t>
            </a:r>
            <a:endParaRPr lang="fr-FR" sz="3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rgbClr val="0070C0"/>
                </a:solidFill>
              </a:rPr>
              <a:t>Études </a:t>
            </a:r>
            <a:r>
              <a:rPr lang="fr-FR" sz="3200" b="1" dirty="0">
                <a:solidFill>
                  <a:srgbClr val="0070C0"/>
                </a:solidFill>
              </a:rPr>
              <a:t>professionnelles</a:t>
            </a:r>
            <a:r>
              <a:rPr lang="fr-FR" sz="3200" b="1" dirty="0"/>
              <a:t> </a:t>
            </a:r>
          </a:p>
          <a:p>
            <a:r>
              <a:rPr lang="fr-FR" sz="2400" dirty="0"/>
              <a:t>pour apprendre directement un métier après la </a:t>
            </a:r>
            <a:r>
              <a:rPr lang="fr-FR" sz="2400" dirty="0" smtClean="0"/>
              <a:t>3</a:t>
            </a:r>
            <a:r>
              <a:rPr lang="fr-FR" sz="2400" baseline="30000" dirty="0" smtClean="0"/>
              <a:t>ème</a:t>
            </a:r>
            <a:r>
              <a:rPr lang="fr-FR" sz="2400" dirty="0" smtClean="0"/>
              <a:t> (CAP)</a:t>
            </a:r>
            <a:endParaRPr lang="fr-FR" sz="2400" dirty="0"/>
          </a:p>
          <a:p>
            <a:r>
              <a:rPr lang="fr-FR" sz="2400" dirty="0"/>
              <a:t>ou se spécialiser dans un secteur professionnel </a:t>
            </a:r>
            <a:r>
              <a:rPr lang="fr-FR" sz="2400" dirty="0" smtClean="0"/>
              <a:t>(Bac Pro)</a:t>
            </a:r>
          </a:p>
          <a:p>
            <a:r>
              <a:rPr lang="fr-FR" sz="2400" dirty="0"/>
              <a:t>Matières générales et professionnelles + temps en </a:t>
            </a:r>
            <a:r>
              <a:rPr lang="fr-FR" sz="2400" dirty="0" smtClean="0"/>
              <a:t>entreprise</a:t>
            </a:r>
            <a:endParaRPr lang="fr-FR" sz="2400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597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la 2GT : le BAC </a:t>
            </a:r>
            <a:r>
              <a:rPr lang="fr-FR" dirty="0"/>
              <a:t>T</a:t>
            </a:r>
            <a:r>
              <a:rPr lang="fr-FR" dirty="0" smtClean="0"/>
              <a:t>echnologique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274619"/>
            <a:ext cx="8797635" cy="4768996"/>
          </a:xfrm>
        </p:spPr>
        <p:txBody>
          <a:bodyPr>
            <a:normAutofit/>
          </a:bodyPr>
          <a:lstStyle/>
          <a:p>
            <a:r>
              <a:rPr lang="fr-FR" sz="2400" dirty="0"/>
              <a:t>8 séries </a:t>
            </a:r>
          </a:p>
          <a:p>
            <a:endParaRPr lang="fr-FR" sz="2400" dirty="0"/>
          </a:p>
          <a:p>
            <a:r>
              <a:rPr lang="fr-FR" sz="2400" dirty="0"/>
              <a:t>Enseignement appliqué : observation et expérimentation</a:t>
            </a:r>
          </a:p>
          <a:p>
            <a:endParaRPr lang="fr-FR" sz="2400" dirty="0"/>
          </a:p>
          <a:p>
            <a:r>
              <a:rPr lang="fr-FR" sz="2400" dirty="0"/>
              <a:t>Travail en groupe et en </a:t>
            </a:r>
            <a:r>
              <a:rPr lang="fr-FR" sz="2400" dirty="0" smtClean="0"/>
              <a:t>autonomie et Travaux Pratiques</a:t>
            </a:r>
            <a:endParaRPr lang="fr-FR" sz="2400" dirty="0"/>
          </a:p>
          <a:p>
            <a:pPr marL="0" indent="0">
              <a:buNone/>
            </a:pPr>
            <a:endParaRPr lang="fr-FR" sz="2400" i="1" dirty="0" smtClean="0"/>
          </a:p>
          <a:p>
            <a:r>
              <a:rPr lang="fr-FR" sz="2400" dirty="0" smtClean="0"/>
              <a:t>Des enseignements communs et des enseignements de spécialités liés au domaine.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767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ChangeArrowheads="1"/>
          </p:cNvSpPr>
          <p:nvPr/>
        </p:nvSpPr>
        <p:spPr bwMode="auto">
          <a:xfrm>
            <a:off x="984252" y="1557338"/>
            <a:ext cx="1871662" cy="187166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STMG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Management </a:t>
            </a:r>
            <a:r>
              <a:rPr lang="fr-FR" altLang="fr-FR" sz="2000" b="1" dirty="0"/>
              <a:t>et Gestion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235326" y="1565277"/>
            <a:ext cx="1979613" cy="187166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STI2D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Industrie </a:t>
            </a:r>
            <a:r>
              <a:rPr lang="fr-FR" altLang="fr-FR" sz="2000" b="1" dirty="0"/>
              <a:t>&amp;  </a:t>
            </a:r>
            <a:r>
              <a:rPr lang="fr-FR" altLang="fr-FR" sz="1800" b="1" dirty="0"/>
              <a:t>Développement Durable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5717382" y="1550556"/>
            <a:ext cx="1871663" cy="187166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ST2S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Santé </a:t>
            </a:r>
            <a:r>
              <a:rPr lang="fr-FR" altLang="fr-FR" sz="2000" b="1" dirty="0"/>
              <a:t>et </a:t>
            </a:r>
            <a:r>
              <a:rPr lang="fr-FR" altLang="fr-FR" sz="2000" b="1" dirty="0" smtClean="0"/>
              <a:t>Social</a:t>
            </a:r>
            <a:endParaRPr lang="fr-FR" altLang="fr-FR" sz="2000" b="1" dirty="0"/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324227" y="4333588"/>
            <a:ext cx="1871662" cy="1746538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>
                <a:hlinkClick r:id="" action="ppaction://noaction"/>
              </a:rPr>
              <a:t>BAC STHR 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Hôtellerie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Restauration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000" b="1" dirty="0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1524001" y="3789364"/>
            <a:ext cx="2811463" cy="2808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7656" name="Text Box 7"/>
          <p:cNvSpPr txBox="1">
            <a:spLocks noChangeArrowheads="1"/>
          </p:cNvSpPr>
          <p:nvPr/>
        </p:nvSpPr>
        <p:spPr bwMode="auto">
          <a:xfrm>
            <a:off x="6456364" y="5805489"/>
            <a:ext cx="21605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fr-FR" altLang="fr-FR"/>
          </a:p>
        </p:txBody>
      </p:sp>
      <p:sp>
        <p:nvSpPr>
          <p:cNvPr id="27658" name="Rectangle 9"/>
          <p:cNvSpPr>
            <a:spLocks noChangeArrowheads="1"/>
          </p:cNvSpPr>
          <p:nvPr/>
        </p:nvSpPr>
        <p:spPr bwMode="auto">
          <a:xfrm>
            <a:off x="7965788" y="4333588"/>
            <a:ext cx="1871662" cy="1728788"/>
          </a:xfrm>
          <a:prstGeom prst="rect">
            <a:avLst/>
          </a:prstGeom>
          <a:solidFill>
            <a:srgbClr val="FFCC99"/>
          </a:solidFill>
          <a:ln w="9360" cap="sq">
            <a:solidFill>
              <a:srgbClr val="9900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>
                <a:hlinkClick r:id="rId3"/>
              </a:rPr>
              <a:t>BAC S2TMD 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Théâtre Musique Danse</a:t>
            </a:r>
            <a:endParaRPr lang="fr-FR" altLang="fr-FR" sz="2000" b="1" dirty="0"/>
          </a:p>
        </p:txBody>
      </p:sp>
      <p:sp>
        <p:nvSpPr>
          <p:cNvPr id="27659" name="Rectangle 10"/>
          <p:cNvSpPr>
            <a:spLocks noChangeArrowheads="1"/>
          </p:cNvSpPr>
          <p:nvPr/>
        </p:nvSpPr>
        <p:spPr bwMode="auto">
          <a:xfrm>
            <a:off x="5717383" y="4369307"/>
            <a:ext cx="1871662" cy="1710820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99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STD2A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Design </a:t>
            </a:r>
            <a:r>
              <a:rPr lang="fr-FR" altLang="fr-FR" sz="2000" b="1" dirty="0"/>
              <a:t>et </a:t>
            </a:r>
            <a:r>
              <a:rPr lang="fr-FR" altLang="fr-FR" sz="2000" b="1" dirty="0" smtClean="0"/>
              <a:t>Arts </a:t>
            </a:r>
            <a:r>
              <a:rPr lang="fr-FR" altLang="fr-FR" sz="2000" b="1" dirty="0"/>
              <a:t>A</a:t>
            </a:r>
            <a:r>
              <a:rPr lang="fr-FR" altLang="fr-FR" sz="2000" b="1" dirty="0" smtClean="0"/>
              <a:t>ppliqués</a:t>
            </a:r>
            <a:endParaRPr lang="fr-FR" altLang="fr-FR" sz="2000" b="1" dirty="0"/>
          </a:p>
        </p:txBody>
      </p:sp>
      <p:sp>
        <p:nvSpPr>
          <p:cNvPr id="27660" name="Rectangle 11"/>
          <p:cNvSpPr>
            <a:spLocks noChangeArrowheads="1"/>
          </p:cNvSpPr>
          <p:nvPr/>
        </p:nvSpPr>
        <p:spPr bwMode="auto">
          <a:xfrm>
            <a:off x="984252" y="4279901"/>
            <a:ext cx="1871663" cy="1800225"/>
          </a:xfrm>
          <a:prstGeom prst="rect">
            <a:avLst/>
          </a:prstGeom>
          <a:solidFill>
            <a:srgbClr val="99CCFF"/>
          </a:solidFill>
          <a:ln w="9360" cap="sq">
            <a:solidFill>
              <a:srgbClr val="00CC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STAV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Agronomie </a:t>
            </a:r>
            <a:r>
              <a:rPr lang="fr-FR" altLang="fr-FR" sz="2000" b="1" dirty="0"/>
              <a:t>et </a:t>
            </a:r>
            <a:r>
              <a:rPr lang="fr-FR" altLang="fr-FR" sz="2000" b="1" dirty="0" smtClean="0"/>
              <a:t>Vivant</a:t>
            </a:r>
            <a:endParaRPr lang="fr-FR" altLang="fr-FR" sz="2000" b="1" dirty="0"/>
          </a:p>
        </p:txBody>
      </p:sp>
      <p:sp>
        <p:nvSpPr>
          <p:cNvPr id="27661" name="Text Box 12"/>
          <p:cNvSpPr txBox="1">
            <a:spLocks noChangeArrowheads="1"/>
          </p:cNvSpPr>
          <p:nvPr/>
        </p:nvSpPr>
        <p:spPr bwMode="auto">
          <a:xfrm>
            <a:off x="7965788" y="3885049"/>
            <a:ext cx="169862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800" dirty="0" smtClean="0">
                <a:solidFill>
                  <a:schemeClr val="tx1"/>
                </a:solidFill>
                <a:latin typeface="+mn-lt"/>
                <a:ea typeface="+mn-ea"/>
              </a:rPr>
              <a:t>Lycée V. Hugo Poitiers</a:t>
            </a:r>
            <a:endParaRPr lang="fr-FR" altLang="fr-FR" sz="1800" dirty="0">
              <a:solidFill>
                <a:schemeClr val="tx1"/>
              </a:solidFill>
              <a:latin typeface="+mn-lt"/>
              <a:ea typeface="+mn-ea"/>
            </a:endParaRPr>
          </a:p>
        </p:txBody>
      </p:sp>
      <p:sp>
        <p:nvSpPr>
          <p:cNvPr id="27662" name="Text Box 13"/>
          <p:cNvSpPr txBox="1">
            <a:spLocks noChangeArrowheads="1"/>
          </p:cNvSpPr>
          <p:nvPr/>
        </p:nvSpPr>
        <p:spPr bwMode="auto">
          <a:xfrm>
            <a:off x="5727701" y="1101092"/>
            <a:ext cx="1457325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800" dirty="0" smtClean="0">
                <a:solidFill>
                  <a:schemeClr val="tx1"/>
                </a:solidFill>
                <a:latin typeface="+mn-lt"/>
                <a:ea typeface="+mn-ea"/>
              </a:rPr>
              <a:t>Venise Verte </a:t>
            </a:r>
            <a:r>
              <a:rPr lang="fr-FR" altLang="fr-FR" sz="1800" dirty="0">
                <a:solidFill>
                  <a:schemeClr val="tx1"/>
                </a:solidFill>
                <a:latin typeface="+mn-lt"/>
                <a:ea typeface="+mn-ea"/>
              </a:rPr>
              <a:t>Niort</a:t>
            </a:r>
          </a:p>
        </p:txBody>
      </p:sp>
      <p:sp>
        <p:nvSpPr>
          <p:cNvPr id="27663" name="Text Box 14"/>
          <p:cNvSpPr txBox="1">
            <a:spLocks noChangeArrowheads="1"/>
          </p:cNvSpPr>
          <p:nvPr/>
        </p:nvSpPr>
        <p:spPr bwMode="auto">
          <a:xfrm>
            <a:off x="884959" y="3599657"/>
            <a:ext cx="1970955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2000" dirty="0" smtClean="0"/>
              <a:t>  </a:t>
            </a:r>
            <a:r>
              <a:rPr lang="fr-FR" altLang="fr-FR" sz="1800" dirty="0">
                <a:solidFill>
                  <a:schemeClr val="tx1"/>
                </a:solidFill>
                <a:latin typeface="+mn-lt"/>
                <a:ea typeface="+mn-ea"/>
              </a:rPr>
              <a:t>Lycée agricole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fr-FR" altLang="fr-FR" sz="1800" dirty="0">
                <a:solidFill>
                  <a:schemeClr val="tx1"/>
                </a:solidFill>
                <a:latin typeface="+mn-lt"/>
                <a:ea typeface="+mn-ea"/>
              </a:rPr>
              <a:t>         Melle</a:t>
            </a:r>
          </a:p>
        </p:txBody>
      </p:sp>
      <p:sp>
        <p:nvSpPr>
          <p:cNvPr id="27666" name="Rectangle 17"/>
          <p:cNvSpPr>
            <a:spLocks noChangeArrowheads="1"/>
          </p:cNvSpPr>
          <p:nvPr/>
        </p:nvSpPr>
        <p:spPr bwMode="auto">
          <a:xfrm>
            <a:off x="7965788" y="1544639"/>
            <a:ext cx="1871663" cy="1871662"/>
          </a:xfrm>
          <a:prstGeom prst="rect">
            <a:avLst/>
          </a:prstGeom>
          <a:solidFill>
            <a:srgbClr val="FFFF66"/>
          </a:solidFill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449263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>
                <a:hlinkClick r:id="" action="ppaction://noaction"/>
              </a:rPr>
              <a:t>BAC STL</a:t>
            </a:r>
            <a:endParaRPr lang="fr-FR" altLang="fr-FR" sz="20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1200" b="1" dirty="0"/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000" b="1" dirty="0" smtClean="0"/>
              <a:t>Laboratoire</a:t>
            </a:r>
            <a:endParaRPr lang="fr-FR" altLang="fr-FR" sz="20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3231505" y="1101092"/>
            <a:ext cx="1964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Paul </a:t>
            </a:r>
            <a:r>
              <a:rPr lang="fr-FR" dirty="0"/>
              <a:t>G</a:t>
            </a:r>
            <a:r>
              <a:rPr lang="fr-FR" dirty="0" smtClean="0"/>
              <a:t>uérin Niort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7965788" y="1114070"/>
            <a:ext cx="2177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altLang="fr-FR" dirty="0" smtClean="0"/>
              <a:t>Venise Verte </a:t>
            </a:r>
            <a:r>
              <a:rPr lang="fr-FR" altLang="fr-FR" dirty="0"/>
              <a:t>Niort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2761861" y="3698695"/>
            <a:ext cx="296584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700" dirty="0" smtClean="0"/>
              <a:t>Lycée hôtelier La Rochelle Lycée Kyoto à Poitiers</a:t>
            </a:r>
            <a:endParaRPr lang="fr-FR" sz="1700" dirty="0"/>
          </a:p>
        </p:txBody>
      </p:sp>
      <p:sp>
        <p:nvSpPr>
          <p:cNvPr id="21" name="ZoneTexte 20"/>
          <p:cNvSpPr txBox="1"/>
          <p:nvPr/>
        </p:nvSpPr>
        <p:spPr>
          <a:xfrm>
            <a:off x="5664200" y="3698694"/>
            <a:ext cx="21715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Lycée </a:t>
            </a:r>
            <a:r>
              <a:rPr lang="fr-FR" dirty="0" err="1" smtClean="0"/>
              <a:t>E.Perochon</a:t>
            </a:r>
            <a:r>
              <a:rPr lang="fr-FR" dirty="0" smtClean="0"/>
              <a:t> </a:t>
            </a:r>
            <a:r>
              <a:rPr lang="fr-FR" smtClean="0"/>
              <a:t>à Parthenay</a:t>
            </a:r>
            <a:endParaRPr lang="fr-FR" dirty="0" smtClean="0"/>
          </a:p>
        </p:txBody>
      </p:sp>
      <p:sp>
        <p:nvSpPr>
          <p:cNvPr id="7" name="ZoneTexte 6"/>
          <p:cNvSpPr txBox="1"/>
          <p:nvPr/>
        </p:nvSpPr>
        <p:spPr>
          <a:xfrm flipH="1">
            <a:off x="551559" y="232834"/>
            <a:ext cx="7567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LES BACS TECHNOLOGIQUES</a:t>
            </a:r>
            <a:endParaRPr lang="fr-FR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84959" y="1037709"/>
            <a:ext cx="21222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Jean Macé </a:t>
            </a:r>
            <a:r>
              <a:rPr lang="fr-FR" dirty="0" smtClean="0"/>
              <a:t>et Venise verte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17194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60218"/>
            <a:ext cx="8596668" cy="692727"/>
          </a:xfrm>
        </p:spPr>
        <p:txBody>
          <a:bodyPr/>
          <a:lstStyle/>
          <a:p>
            <a:r>
              <a:rPr lang="fr-FR" dirty="0" smtClean="0"/>
              <a:t>Calendrier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3" y="914400"/>
            <a:ext cx="7718521" cy="174567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926714" y="2663471"/>
            <a:ext cx="38592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Intentions d’orientation :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GT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professionnelle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année de CAP </a:t>
            </a:r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>
                <a:solidFill>
                  <a:srgbClr val="0070C0"/>
                </a:solidFill>
              </a:rPr>
              <a:t>Avis provisoire du conseil de classe</a:t>
            </a:r>
          </a:p>
          <a:p>
            <a:r>
              <a:rPr lang="fr-FR" i="1" dirty="0" smtClean="0"/>
              <a:t>Favorable/défavorable/réservé</a:t>
            </a:r>
          </a:p>
          <a:p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777432" y="2660073"/>
            <a:ext cx="40574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0070C0"/>
                </a:solidFill>
              </a:rPr>
              <a:t>Choix définitifs :</a:t>
            </a:r>
            <a:endParaRPr lang="fr-FR" dirty="0">
              <a:solidFill>
                <a:srgbClr val="0070C0"/>
              </a:solidFill>
            </a:endParaRP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2</a:t>
            </a:r>
            <a:r>
              <a:rPr lang="fr-FR" baseline="30000" dirty="0"/>
              <a:t>nde</a:t>
            </a:r>
            <a:r>
              <a:rPr lang="fr-FR" dirty="0"/>
              <a:t> GT </a:t>
            </a:r>
            <a:endParaRPr lang="fr-FR" dirty="0" smtClean="0"/>
          </a:p>
          <a:p>
            <a:r>
              <a:rPr lang="fr-FR" i="1" dirty="0" smtClean="0"/>
              <a:t>Lycée + (enseignements optionnels)</a:t>
            </a:r>
            <a:endParaRPr lang="fr-FR" i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 smtClean="0"/>
              <a:t>2</a:t>
            </a:r>
            <a:r>
              <a:rPr lang="fr-FR" baseline="30000" dirty="0" smtClean="0"/>
              <a:t>nde</a:t>
            </a:r>
            <a:r>
              <a:rPr lang="fr-FR" dirty="0" smtClean="0"/>
              <a:t> STHR (hôtellerie)</a:t>
            </a: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2</a:t>
            </a:r>
            <a:r>
              <a:rPr lang="fr-FR" baseline="30000" dirty="0"/>
              <a:t>nde</a:t>
            </a:r>
            <a:r>
              <a:rPr lang="fr-FR" dirty="0"/>
              <a:t> </a:t>
            </a:r>
            <a:r>
              <a:rPr lang="fr-FR" dirty="0" smtClean="0"/>
              <a:t>professionnelle ou famille de métiers</a:t>
            </a:r>
          </a:p>
          <a:p>
            <a:r>
              <a:rPr lang="fr-FR" i="1" dirty="0" smtClean="0"/>
              <a:t>Lieu + spécialité</a:t>
            </a:r>
            <a:endParaRPr lang="fr-FR" i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FR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FR" dirty="0"/>
              <a:t>1</a:t>
            </a:r>
            <a:r>
              <a:rPr lang="fr-FR" baseline="30000" dirty="0"/>
              <a:t>ère</a:t>
            </a:r>
            <a:r>
              <a:rPr lang="fr-FR" dirty="0"/>
              <a:t> année de CAP </a:t>
            </a:r>
            <a:endParaRPr lang="fr-FR" dirty="0" smtClean="0"/>
          </a:p>
          <a:p>
            <a:r>
              <a:rPr lang="fr-FR" i="1" dirty="0" smtClean="0"/>
              <a:t>Lieu + spécialité</a:t>
            </a:r>
            <a:endParaRPr lang="fr-FR" dirty="0"/>
          </a:p>
          <a:p>
            <a:endParaRPr lang="fr-FR" dirty="0"/>
          </a:p>
          <a:p>
            <a:r>
              <a:rPr lang="fr-FR" dirty="0">
                <a:solidFill>
                  <a:srgbClr val="0070C0"/>
                </a:solidFill>
              </a:rPr>
              <a:t>Avis </a:t>
            </a:r>
            <a:r>
              <a:rPr lang="fr-FR" dirty="0" smtClean="0">
                <a:solidFill>
                  <a:srgbClr val="0070C0"/>
                </a:solidFill>
              </a:rPr>
              <a:t>définitif </a:t>
            </a:r>
            <a:r>
              <a:rPr lang="fr-FR" dirty="0">
                <a:solidFill>
                  <a:srgbClr val="0070C0"/>
                </a:solidFill>
              </a:rPr>
              <a:t>du conseil de </a:t>
            </a:r>
            <a:r>
              <a:rPr lang="fr-FR" dirty="0" smtClean="0">
                <a:solidFill>
                  <a:srgbClr val="0070C0"/>
                </a:solidFill>
              </a:rPr>
              <a:t>classe </a:t>
            </a:r>
            <a:r>
              <a:rPr lang="fr-FR" i="1" dirty="0"/>
              <a:t>oui/non</a:t>
            </a:r>
          </a:p>
        </p:txBody>
      </p:sp>
    </p:spTree>
    <p:extLst>
      <p:ext uri="{BB962C8B-B14F-4D97-AF65-F5344CB8AC3E}">
        <p14:creationId xmlns:p14="http://schemas.microsoft.com/office/powerpoint/2010/main" val="21704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Shape 1"/>
          <p:cNvSpPr/>
          <p:nvPr/>
        </p:nvSpPr>
        <p:spPr>
          <a:xfrm>
            <a:off x="677158" y="309972"/>
            <a:ext cx="8596082" cy="803876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3600" b="0" i="0" u="none" strike="noStrike" kern="1200" cap="none" spc="0" baseline="0">
                <a:solidFill>
                  <a:srgbClr val="90C226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 Pour s’informer</a:t>
            </a:r>
          </a:p>
        </p:txBody>
      </p:sp>
      <p:sp>
        <p:nvSpPr>
          <p:cNvPr id="3" name="TextShape 2"/>
          <p:cNvSpPr/>
          <p:nvPr/>
        </p:nvSpPr>
        <p:spPr>
          <a:xfrm>
            <a:off x="677158" y="1113848"/>
            <a:ext cx="9712802" cy="530604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noFill/>
          <a:ln cap="flat">
            <a:noFill/>
            <a:prstDash val="solid"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 smtClean="0"/>
              <a:t>Portes </a:t>
            </a:r>
            <a:r>
              <a:rPr lang="fr-FR" sz="2400" dirty="0"/>
              <a:t>ouvertes des établissements : </a:t>
            </a:r>
            <a:endParaRPr lang="fr-FR" sz="2400" dirty="0" smtClean="0"/>
          </a:p>
          <a:p>
            <a:pPr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dirty="0">
              <a:hlinkClick r:id="rId3"/>
            </a:endParaRPr>
          </a:p>
          <a:p>
            <a:pPr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dirty="0" smtClean="0">
                <a:hlinkClick r:id="rId3"/>
              </a:rPr>
              <a:t>https</a:t>
            </a:r>
            <a:r>
              <a:rPr lang="fr-FR" sz="2400" dirty="0">
                <a:hlinkClick r:id="rId3"/>
              </a:rPr>
              <a:t>://www.onisep.fr/orientation/le-college/les-journees-portes-ouvertes-2023-2024-dans-l-enseignement-secondaire</a:t>
            </a:r>
            <a:endParaRPr lang="fr-FR" sz="2400" dirty="0"/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Site ONISEP  et ONISEP TV</a:t>
            </a:r>
          </a:p>
          <a:p>
            <a:endParaRPr lang="fr-F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400" dirty="0" smtClean="0"/>
              <a:t>Site HORIZONS 21 (spécialités)</a:t>
            </a:r>
            <a:endParaRPr lang="fr-FR" sz="2400" b="0" i="0" u="none" strike="noStrike" kern="1200" cap="none" spc="0" baseline="0" dirty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lvl="0"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 smtClean="0">
              <a:solidFill>
                <a:schemeClr val="accent1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342900" marR="0" lvl="0" indent="-34290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Arial" panose="020B0604020202020204" pitchFamily="34" charset="0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1200" cap="none" spc="0" baseline="0" dirty="0" smtClean="0">
                <a:uFillTx/>
                <a:latin typeface="Trebuchet MS" pitchFamily="18"/>
                <a:ea typeface="Microsoft YaHei" pitchFamily="2"/>
                <a:cs typeface="Mangal" pitchFamily="2"/>
              </a:rPr>
              <a:t>Sites</a:t>
            </a:r>
            <a:r>
              <a:rPr lang="fr-FR" sz="2400" b="0" i="0" u="none" strike="noStrike" kern="1200" cap="none" spc="0" dirty="0" smtClean="0">
                <a:uFillTx/>
                <a:latin typeface="Trebuchet MS" pitchFamily="18"/>
                <a:ea typeface="Microsoft YaHei" pitchFamily="2"/>
                <a:cs typeface="Mangal" pitchFamily="2"/>
              </a:rPr>
              <a:t> des Etablissements</a:t>
            </a:r>
            <a:endParaRPr lang="fr-FR" sz="2400" b="0" i="0" u="none" strike="noStrike" kern="1200" cap="none" spc="0" baseline="0" dirty="0"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/>
              <a:buChar char="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1200" cap="none" spc="0" baseline="0" dirty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0" i="0" u="none" strike="noStrike" kern="0" cap="none" spc="0" baseline="0" dirty="0" smtClean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0C226"/>
              </a:buClr>
              <a:buSzPct val="80000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400" b="0" i="0" u="none" strike="noStrike" kern="0" cap="none" spc="0" baseline="0" dirty="0" smtClean="0">
                <a:solidFill>
                  <a:srgbClr val="404040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G</a:t>
            </a:r>
            <a:r>
              <a:rPr lang="fr-FR" sz="2400" b="0" i="0" u="none" strike="noStrike" kern="1200" cap="none" spc="0" baseline="0" dirty="0" smtClean="0">
                <a:solidFill>
                  <a:srgbClr val="404040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uide </a:t>
            </a:r>
            <a:r>
              <a:rPr lang="fr-FR" sz="2400" b="0" i="0" u="none" strike="noStrike" kern="1200" cap="none" spc="0" baseline="0" dirty="0">
                <a:solidFill>
                  <a:srgbClr val="404040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après la 3</a:t>
            </a:r>
            <a:r>
              <a:rPr lang="fr-FR" sz="2400" b="0" i="0" u="none" strike="noStrike" kern="0" cap="none" spc="0" baseline="30000" dirty="0">
                <a:solidFill>
                  <a:srgbClr val="404040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e</a:t>
            </a:r>
            <a:r>
              <a:rPr lang="fr-FR" sz="2400" b="0" i="0" u="none" strike="noStrike" kern="0" cap="none" spc="0" baseline="0" dirty="0">
                <a:solidFill>
                  <a:srgbClr val="404040"/>
                </a:solidFill>
                <a:uFillTx/>
                <a:latin typeface="Trebuchet MS" pitchFamily="18"/>
                <a:ea typeface="Microsoft YaHei" pitchFamily="2"/>
                <a:cs typeface="Mangal" pitchFamily="2"/>
              </a:rPr>
              <a:t> région nouvelle aquitaine</a:t>
            </a:r>
          </a:p>
          <a:p>
            <a:pPr lvl="0"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www.cap-metiers.fr/orienter-apres-la-3eme</a:t>
            </a:r>
            <a:endParaRPr lang="fr-FR" dirty="0" smtClean="0"/>
          </a:p>
          <a:p>
            <a:pPr lvl="0" hangingPunct="0">
              <a:buClr>
                <a:srgbClr val="90C226"/>
              </a:buClr>
              <a:buSzPct val="8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2400" b="1" i="0" u="none" strike="noStrike" kern="0" cap="none" spc="0" baseline="0" dirty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800" b="0" i="0" u="none" strike="noStrike" kern="1200" cap="none" spc="0" baseline="0" dirty="0">
              <a:solidFill>
                <a:srgbClr val="404040"/>
              </a:solidFill>
              <a:uFillTx/>
              <a:latin typeface="Trebuchet MS" pitchFamily="18"/>
              <a:ea typeface="Microsoft YaHei" pitchFamily="2"/>
              <a:cs typeface="Mangal" pitchFamily="2"/>
            </a:endParaRPr>
          </a:p>
        </p:txBody>
      </p:sp>
      <p:pic>
        <p:nvPicPr>
          <p:cNvPr id="4" name="Image 5">
            <a:extLst>
              <a:ext uri="{FF2B5EF4-FFF2-40B4-BE49-F238E27FC236}">
                <a16:creationId xmlns:a16="http://schemas.microsoft.com/office/drawing/2014/main" id="{00000000-0000-0000-0000-0000000000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22960" y="3463555"/>
            <a:ext cx="2132636" cy="302904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720787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374073"/>
            <a:ext cx="8596668" cy="914400"/>
          </a:xfrm>
        </p:spPr>
        <p:txBody>
          <a:bodyPr/>
          <a:lstStyle/>
          <a:p>
            <a:r>
              <a:rPr lang="fr-FR" dirty="0" smtClean="0"/>
              <a:t>Rendez-vous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3" y="1524001"/>
            <a:ext cx="9145539" cy="4517362"/>
          </a:xfrm>
        </p:spPr>
        <p:txBody>
          <a:bodyPr>
            <a:normAutofit/>
          </a:bodyPr>
          <a:lstStyle/>
          <a:p>
            <a:r>
              <a:rPr lang="fr-FR" sz="2400" dirty="0" smtClean="0"/>
              <a:t>Avec </a:t>
            </a:r>
            <a:r>
              <a:rPr lang="fr-FR" sz="2400" b="1" dirty="0" smtClean="0"/>
              <a:t>Mme RENOULT, </a:t>
            </a:r>
            <a:r>
              <a:rPr lang="fr-FR" sz="2400" b="1" dirty="0"/>
              <a:t>P</a:t>
            </a:r>
            <a:r>
              <a:rPr lang="fr-FR" sz="2400" b="1" dirty="0" smtClean="0"/>
              <a:t>sychologue Education Nationale </a:t>
            </a:r>
            <a:r>
              <a:rPr lang="fr-FR" sz="2400" dirty="0" smtClean="0"/>
              <a:t>en charge de l’orientation </a:t>
            </a:r>
          </a:p>
          <a:p>
            <a:r>
              <a:rPr lang="fr-FR" sz="2400" dirty="0" smtClean="0"/>
              <a:t>Présente au collège: LUNDI</a:t>
            </a:r>
            <a:endParaRPr lang="fr-FR" sz="2400" dirty="0"/>
          </a:p>
          <a:p>
            <a:pPr marL="0" indent="0">
              <a:buNone/>
            </a:pPr>
            <a:endParaRPr lang="fr-FR" sz="2400" dirty="0"/>
          </a:p>
          <a:p>
            <a:r>
              <a:rPr lang="fr-FR" sz="2400" b="1" dirty="0"/>
              <a:t>Au C.I.O. de NIORT </a:t>
            </a:r>
            <a:r>
              <a:rPr lang="fr-FR" sz="2400" b="1" dirty="0" smtClean="0"/>
              <a:t>Centre d’Information et d’Orientation</a:t>
            </a:r>
            <a:endParaRPr lang="fr-FR" sz="2400" b="1" dirty="0"/>
          </a:p>
          <a:p>
            <a:r>
              <a:rPr lang="fr-FR" sz="2400" dirty="0"/>
              <a:t>D</a:t>
            </a:r>
            <a:r>
              <a:rPr lang="fr-FR" sz="2400" dirty="0" smtClean="0"/>
              <a:t>u </a:t>
            </a:r>
            <a:r>
              <a:rPr lang="fr-FR" sz="2400" dirty="0"/>
              <a:t>lundi au vendredi </a:t>
            </a:r>
            <a:r>
              <a:rPr lang="fr-FR" sz="2400" dirty="0" smtClean="0"/>
              <a:t>9h-12h30 et 13h30-17h</a:t>
            </a:r>
            <a:endParaRPr lang="fr-FR" sz="2400" dirty="0"/>
          </a:p>
          <a:p>
            <a:r>
              <a:rPr lang="pt-BR" sz="2400" dirty="0"/>
              <a:t> Le mercredi </a:t>
            </a:r>
            <a:r>
              <a:rPr lang="pt-BR" sz="2400" dirty="0" smtClean="0"/>
              <a:t>jusqu’à </a:t>
            </a:r>
            <a:r>
              <a:rPr lang="pt-BR" sz="2400" dirty="0"/>
              <a:t>18h</a:t>
            </a:r>
          </a:p>
          <a:p>
            <a:r>
              <a:rPr lang="fr-FR" sz="2400" dirty="0"/>
              <a:t> O</a:t>
            </a:r>
            <a:r>
              <a:rPr lang="fr-FR" sz="2400" dirty="0" smtClean="0"/>
              <a:t>uvert pendant </a:t>
            </a:r>
            <a:r>
              <a:rPr lang="fr-FR" sz="2400" dirty="0"/>
              <a:t>les vacances </a:t>
            </a:r>
            <a:r>
              <a:rPr lang="fr-FR" sz="2400" dirty="0" smtClean="0"/>
              <a:t>scolaires    </a:t>
            </a:r>
            <a:r>
              <a:rPr lang="fr-FR" sz="2400" dirty="0" smtClean="0">
                <a:solidFill>
                  <a:srgbClr val="FF0000"/>
                </a:solidFill>
              </a:rPr>
              <a:t>05 16 52 69 29</a:t>
            </a:r>
            <a:endParaRPr lang="fr-FR" sz="2400" dirty="0">
              <a:solidFill>
                <a:srgbClr val="FF0000"/>
              </a:solidFill>
            </a:endParaRPr>
          </a:p>
          <a:p>
            <a:pPr lvl="1"/>
            <a:endParaRPr lang="fr-FR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251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PORTES  OUVERTES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677334" y="1585610"/>
            <a:ext cx="4184035" cy="5165386"/>
          </a:xfrm>
        </p:spPr>
        <p:txBody>
          <a:bodyPr>
            <a:normAutofit/>
          </a:bodyPr>
          <a:lstStyle/>
          <a:p>
            <a:r>
              <a:rPr lang="fr-FR" b="1" dirty="0" smtClean="0"/>
              <a:t>Lycée Paul Guérin</a:t>
            </a:r>
          </a:p>
          <a:p>
            <a:pPr marL="0" indent="0">
              <a:buNone/>
            </a:pPr>
            <a:r>
              <a:rPr lang="fr-FR" dirty="0"/>
              <a:t>09 février (17h-20h) et 10 février </a:t>
            </a:r>
            <a:r>
              <a:rPr lang="fr-FR" dirty="0" smtClean="0"/>
              <a:t>(9h-12h</a:t>
            </a:r>
            <a:r>
              <a:rPr lang="fr-FR" dirty="0"/>
              <a:t>)</a:t>
            </a:r>
          </a:p>
          <a:p>
            <a:r>
              <a:rPr lang="fr-FR" b="1" dirty="0"/>
              <a:t>Lycée Venise Verte 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16 Mars (8h30-12h30)</a:t>
            </a:r>
          </a:p>
          <a:p>
            <a:r>
              <a:rPr lang="fr-FR" b="1" dirty="0" smtClean="0"/>
              <a:t>Lycée Jean Macé</a:t>
            </a:r>
          </a:p>
          <a:p>
            <a:pPr marL="0" indent="0">
              <a:buNone/>
            </a:pPr>
            <a:r>
              <a:rPr lang="fr-FR" dirty="0" smtClean="0"/>
              <a:t>22 Mars (18h-20h30) et 23 Mars (9h-12h)</a:t>
            </a:r>
          </a:p>
          <a:p>
            <a:r>
              <a:rPr lang="fr-FR" b="1" dirty="0" smtClean="0"/>
              <a:t>Lycée St Maixent</a:t>
            </a:r>
          </a:p>
          <a:p>
            <a:pPr marL="0" indent="0">
              <a:buNone/>
            </a:pPr>
            <a:r>
              <a:rPr lang="fr-FR" dirty="0" smtClean="0"/>
              <a:t>08 Mars (17h30-20h30) 09 Mars (9h-12h)</a:t>
            </a:r>
          </a:p>
          <a:p>
            <a:r>
              <a:rPr lang="fr-FR" b="1" dirty="0"/>
              <a:t>Lycée hôtelier  La Rochelle</a:t>
            </a:r>
          </a:p>
          <a:p>
            <a:pPr marL="0" indent="0">
              <a:buNone/>
            </a:pPr>
            <a:r>
              <a:rPr lang="fr-FR" dirty="0"/>
              <a:t>10 </a:t>
            </a:r>
            <a:r>
              <a:rPr lang="fr-FR"/>
              <a:t>février </a:t>
            </a:r>
            <a:r>
              <a:rPr lang="fr-FR" smtClean="0"/>
              <a:t>(9h-16h)</a:t>
            </a:r>
            <a:endParaRPr lang="fr-FR" dirty="0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>
          <a:xfrm>
            <a:off x="5089970" y="1585609"/>
            <a:ext cx="4184034" cy="5165386"/>
          </a:xfrm>
        </p:spPr>
        <p:txBody>
          <a:bodyPr>
            <a:normAutofit/>
          </a:bodyPr>
          <a:lstStyle/>
          <a:p>
            <a:r>
              <a:rPr lang="fr-FR" b="1" dirty="0"/>
              <a:t>LP JF </a:t>
            </a:r>
            <a:r>
              <a:rPr lang="fr-FR" b="1" dirty="0" err="1"/>
              <a:t>Cail</a:t>
            </a:r>
            <a:r>
              <a:rPr lang="fr-FR" b="1" dirty="0"/>
              <a:t>  Chef </a:t>
            </a:r>
            <a:r>
              <a:rPr lang="fr-FR" b="1" dirty="0" smtClean="0"/>
              <a:t>Boutonne</a:t>
            </a:r>
            <a:endParaRPr lang="fr-FR" b="1" dirty="0"/>
          </a:p>
          <a:p>
            <a:pPr marL="0" indent="0">
              <a:buNone/>
            </a:pPr>
            <a:r>
              <a:rPr lang="fr-FR" dirty="0" smtClean="0"/>
              <a:t>16 Mars (9h-13h)</a:t>
            </a:r>
            <a:endParaRPr lang="fr-FR" b="1" dirty="0" smtClean="0"/>
          </a:p>
          <a:p>
            <a:r>
              <a:rPr lang="fr-FR" b="1" dirty="0" smtClean="0"/>
              <a:t>Lycée Gaston Barré</a:t>
            </a:r>
          </a:p>
          <a:p>
            <a:pPr marL="0" indent="0">
              <a:buNone/>
            </a:pPr>
            <a:r>
              <a:rPr lang="fr-FR" dirty="0" smtClean="0"/>
              <a:t>15 Mars (17h-20h) 16 Mars (9h-12h)</a:t>
            </a:r>
          </a:p>
          <a:p>
            <a:r>
              <a:rPr lang="fr-FR" b="1" dirty="0" smtClean="0"/>
              <a:t>Lycée Thomas Jean Main</a:t>
            </a:r>
          </a:p>
          <a:p>
            <a:pPr marL="0" indent="0">
              <a:buNone/>
            </a:pPr>
            <a:r>
              <a:rPr lang="fr-FR" dirty="0" smtClean="0"/>
              <a:t>16 Mars (9h-12h)</a:t>
            </a:r>
          </a:p>
          <a:p>
            <a:r>
              <a:rPr lang="fr-FR" b="1" dirty="0" smtClean="0"/>
              <a:t>Lycée Horticole Niort</a:t>
            </a:r>
          </a:p>
          <a:p>
            <a:pPr marL="0" indent="0">
              <a:buNone/>
            </a:pPr>
            <a:r>
              <a:rPr lang="fr-FR" dirty="0" smtClean="0"/>
              <a:t>16 Mars (9h-13h) sur inscription</a:t>
            </a:r>
            <a:endParaRPr lang="fr-FR" dirty="0"/>
          </a:p>
          <a:p>
            <a:pPr marL="0" indent="0">
              <a:buNone/>
            </a:pPr>
            <a:r>
              <a:rPr lang="fr-FR" dirty="0" smtClean="0"/>
              <a:t>03 Mai (16h-20h) sur inscription</a:t>
            </a:r>
          </a:p>
          <a:p>
            <a:r>
              <a:rPr lang="fr-FR" b="1" dirty="0"/>
              <a:t>Lycée </a:t>
            </a:r>
            <a:r>
              <a:rPr lang="fr-FR" b="1" dirty="0" err="1"/>
              <a:t>Perochon</a:t>
            </a:r>
            <a:r>
              <a:rPr lang="fr-FR" b="1" dirty="0"/>
              <a:t> Parthenay</a:t>
            </a:r>
          </a:p>
          <a:p>
            <a:pPr marL="0" indent="0">
              <a:buNone/>
            </a:pPr>
            <a:r>
              <a:rPr lang="fr-FR" dirty="0"/>
              <a:t>15 </a:t>
            </a:r>
            <a:r>
              <a:rPr lang="fr-FR" dirty="0" smtClean="0"/>
              <a:t>Mars </a:t>
            </a:r>
            <a:r>
              <a:rPr lang="fr-FR" dirty="0"/>
              <a:t>(17h30-19h30) 16 </a:t>
            </a:r>
            <a:r>
              <a:rPr lang="fr-FR" dirty="0" smtClean="0"/>
              <a:t>Mars </a:t>
            </a:r>
            <a:r>
              <a:rPr lang="fr-FR" dirty="0"/>
              <a:t>(9h-12h)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2558374" y="105058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302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0377" y="277091"/>
            <a:ext cx="8596668" cy="775855"/>
          </a:xfrm>
        </p:spPr>
        <p:txBody>
          <a:bodyPr/>
          <a:lstStyle/>
          <a:p>
            <a:r>
              <a:rPr lang="fr-FR" dirty="0" smtClean="0"/>
              <a:t>L’orientation après la 3</a:t>
            </a:r>
            <a:r>
              <a:rPr lang="fr-FR" baseline="30000" dirty="0" smtClean="0"/>
              <a:t>ème</a:t>
            </a:r>
            <a:r>
              <a:rPr lang="fr-FR" dirty="0" smtClean="0"/>
              <a:t> </a:t>
            </a:r>
            <a:endParaRPr lang="fr-FR" dirty="0"/>
          </a:p>
        </p:txBody>
      </p:sp>
      <p:pic>
        <p:nvPicPr>
          <p:cNvPr id="7" name="Espace réservé du contenu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0377" y="1052945"/>
            <a:ext cx="8454350" cy="541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1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91189" y="1870363"/>
            <a:ext cx="8596668" cy="3934691"/>
          </a:xfrm>
        </p:spPr>
        <p:txBody>
          <a:bodyPr>
            <a:normAutofit/>
          </a:bodyPr>
          <a:lstStyle/>
          <a:p>
            <a:r>
              <a:rPr lang="fr-FR" sz="8000" dirty="0" smtClean="0"/>
              <a:t>LA VOIE PROFESSIONNELLE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108522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CAP </a:t>
            </a:r>
            <a:r>
              <a:rPr lang="fr-FR" dirty="0"/>
              <a:t>(2 ans) 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704109"/>
            <a:ext cx="8596668" cy="4710546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/>
              <a:t>Pour les élèves intéressés par un métier précis</a:t>
            </a:r>
          </a:p>
          <a:p>
            <a:pPr marL="0" indent="0">
              <a:buNone/>
            </a:pPr>
            <a:r>
              <a:rPr lang="fr-FR" sz="2400" i="1" dirty="0" smtClean="0"/>
              <a:t>   ex : coiffure</a:t>
            </a:r>
            <a:r>
              <a:rPr lang="fr-FR" sz="2400" i="1" dirty="0"/>
              <a:t>, maçon, boucher, sérigraphie industrielle</a:t>
            </a:r>
            <a:r>
              <a:rPr lang="fr-FR" sz="2400" i="1" dirty="0" smtClean="0"/>
              <a:t>…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Enseignement général 40 %</a:t>
            </a:r>
          </a:p>
          <a:p>
            <a:r>
              <a:rPr lang="fr-FR" sz="2400" dirty="0"/>
              <a:t>Enseignement professionnel 60 %</a:t>
            </a:r>
          </a:p>
          <a:p>
            <a:pPr marL="0" indent="0">
              <a:buNone/>
            </a:pPr>
            <a:r>
              <a:rPr lang="fr-FR" sz="2400" dirty="0" smtClean="0"/>
              <a:t>  </a:t>
            </a:r>
            <a:endParaRPr lang="fr-FR" sz="2400" dirty="0"/>
          </a:p>
          <a:p>
            <a:r>
              <a:rPr lang="fr-FR" sz="2400" dirty="0" smtClean="0"/>
              <a:t>Périodes de formation en milieu professionnel  (PFMP)</a:t>
            </a:r>
          </a:p>
          <a:p>
            <a:pPr marL="0" indent="0">
              <a:buNone/>
            </a:pPr>
            <a:r>
              <a:rPr lang="fr-FR" sz="2400" dirty="0"/>
              <a:t> </a:t>
            </a:r>
            <a:r>
              <a:rPr lang="fr-FR" sz="2400" dirty="0" smtClean="0"/>
              <a:t>   12 à 16 </a:t>
            </a:r>
            <a:r>
              <a:rPr lang="fr-FR" sz="2400" dirty="0"/>
              <a:t>semaines sur les 2 ans</a:t>
            </a:r>
          </a:p>
          <a:p>
            <a:endParaRPr lang="fr-FR" sz="2400" dirty="0"/>
          </a:p>
          <a:p>
            <a:r>
              <a:rPr lang="fr-FR" sz="2400" dirty="0"/>
              <a:t>Après : insertion professionnelle</a:t>
            </a:r>
          </a:p>
          <a:p>
            <a:pPr marL="0" indent="0">
              <a:buNone/>
            </a:pPr>
            <a:r>
              <a:rPr lang="fr-FR" sz="2400" dirty="0" smtClean="0"/>
              <a:t>    ou Poursuite </a:t>
            </a:r>
            <a:r>
              <a:rPr lang="fr-FR" sz="2400" dirty="0"/>
              <a:t>d'études (Bac Pro, BP, MC)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03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8982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Bac Professionnel (3 ans) 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620983"/>
            <a:ext cx="8596668" cy="4849090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Élèves intéressés par un domaine professionnel</a:t>
            </a:r>
          </a:p>
          <a:p>
            <a:pPr marL="0" indent="0">
              <a:buNone/>
            </a:pPr>
            <a:r>
              <a:rPr lang="fr-FR" sz="2400" i="1" dirty="0" smtClean="0"/>
              <a:t>     ex : bâtiment</a:t>
            </a:r>
            <a:r>
              <a:rPr lang="fr-FR" sz="2400" i="1" dirty="0"/>
              <a:t>, commerce, mécanique</a:t>
            </a:r>
            <a:r>
              <a:rPr lang="fr-FR" sz="2400" i="1" dirty="0" smtClean="0"/>
              <a:t>, social…</a:t>
            </a:r>
            <a:endParaRPr lang="fr-FR" sz="2400" dirty="0"/>
          </a:p>
          <a:p>
            <a:endParaRPr lang="fr-FR" sz="2400" dirty="0"/>
          </a:p>
          <a:p>
            <a:r>
              <a:rPr lang="fr-FR" sz="2400" b="1" dirty="0" smtClean="0"/>
              <a:t>Des enseignements généraux</a:t>
            </a:r>
            <a:r>
              <a:rPr lang="fr-FR" sz="2400" dirty="0" smtClean="0"/>
              <a:t>: Français, HG, Maths, LV, sciences ou LV2, Arts appliqués, EPS.</a:t>
            </a:r>
          </a:p>
          <a:p>
            <a:r>
              <a:rPr lang="fr-FR" sz="2400" b="1" dirty="0" smtClean="0"/>
              <a:t>Des enseignements professionnels</a:t>
            </a:r>
            <a:r>
              <a:rPr lang="fr-FR" sz="2400" i="1" dirty="0" smtClean="0"/>
              <a:t>(atelier</a:t>
            </a:r>
            <a:r>
              <a:rPr lang="fr-FR" sz="2400" i="1" dirty="0"/>
              <a:t>, laboratoire, salle informatique</a:t>
            </a:r>
            <a:r>
              <a:rPr lang="fr-FR" sz="2400" i="1" dirty="0" smtClean="0"/>
              <a:t>)</a:t>
            </a:r>
            <a:endParaRPr lang="fr-FR" sz="2400" dirty="0"/>
          </a:p>
          <a:p>
            <a:r>
              <a:rPr lang="fr-FR" sz="2400" b="1" dirty="0" smtClean="0"/>
              <a:t>Période de formation en milieu professionnel</a:t>
            </a:r>
            <a:r>
              <a:rPr lang="fr-FR" sz="2400" dirty="0" smtClean="0"/>
              <a:t>: 22 </a:t>
            </a:r>
            <a:r>
              <a:rPr lang="fr-FR" sz="2400" dirty="0"/>
              <a:t>semaines sur les 3 </a:t>
            </a:r>
            <a:r>
              <a:rPr lang="fr-FR" sz="2400" dirty="0" smtClean="0"/>
              <a:t>ans</a:t>
            </a:r>
          </a:p>
          <a:p>
            <a:r>
              <a:rPr lang="fr-FR" sz="2400" dirty="0" smtClean="0"/>
              <a:t>Consolidation, accompagnement personnalisé et préparation à l’orientation</a:t>
            </a:r>
            <a:endParaRPr lang="fr-FR" sz="2400" dirty="0"/>
          </a:p>
          <a:p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38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6999" y="164171"/>
            <a:ext cx="9726755" cy="1162929"/>
          </a:xfrm>
        </p:spPr>
        <p:txBody>
          <a:bodyPr>
            <a:normAutofit fontScale="90000"/>
          </a:bodyPr>
          <a:lstStyle/>
          <a:p>
            <a:r>
              <a:rPr lang="fr-FR" sz="3100" dirty="0" smtClean="0"/>
              <a:t>La </a:t>
            </a:r>
            <a:r>
              <a:rPr lang="fr-FR" sz="3100" dirty="0"/>
              <a:t>2ᵈᵉ pro est organisée par </a:t>
            </a:r>
            <a:r>
              <a:rPr lang="fr-FR" sz="3100" b="1" dirty="0"/>
              <a:t>familles de métiers </a:t>
            </a:r>
            <a:r>
              <a:rPr lang="fr-FR" sz="3100" dirty="0"/>
              <a:t>dans la plupart des </a:t>
            </a:r>
            <a:r>
              <a:rPr lang="fr-FR" sz="3100" dirty="0" smtClean="0"/>
              <a:t>domaines</a:t>
            </a:r>
            <a:br>
              <a:rPr lang="fr-FR" sz="3100" dirty="0" smtClean="0"/>
            </a:br>
            <a:r>
              <a:rPr lang="fr-FR" sz="3100" dirty="0"/>
              <a:t/>
            </a:r>
            <a:br>
              <a:rPr lang="fr-FR" sz="3100" dirty="0"/>
            </a:br>
            <a:r>
              <a:rPr lang="fr-FR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Seconde </a:t>
            </a: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commune à plusieurs bacs </a:t>
            </a:r>
            <a:b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fr-FR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Choix d’une spécialité de bac pro en fin de seconde. Exemple 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6999" y="2307101"/>
            <a:ext cx="11368943" cy="5387926"/>
          </a:xfrm>
        </p:spPr>
        <p:txBody>
          <a:bodyPr>
            <a:normAutofit/>
          </a:bodyPr>
          <a:lstStyle/>
          <a:p>
            <a:r>
              <a:rPr lang="fr-FR" sz="2800" dirty="0" smtClean="0">
                <a:solidFill>
                  <a:srgbClr val="0070C0"/>
                </a:solidFill>
              </a:rPr>
              <a:t>Seconde « métiers </a:t>
            </a:r>
            <a:r>
              <a:rPr lang="fr-FR" sz="2800" dirty="0">
                <a:solidFill>
                  <a:srgbClr val="0070C0"/>
                </a:solidFill>
              </a:rPr>
              <a:t>de la relation </a:t>
            </a:r>
            <a:r>
              <a:rPr lang="fr-FR" sz="2800" dirty="0" smtClean="0">
                <a:solidFill>
                  <a:srgbClr val="0070C0"/>
                </a:solidFill>
              </a:rPr>
              <a:t>client » : </a:t>
            </a:r>
            <a:r>
              <a:rPr lang="fr-FR" sz="2800" dirty="0">
                <a:solidFill>
                  <a:srgbClr val="0070C0"/>
                </a:solidFill>
              </a:rPr>
              <a:t>3 </a:t>
            </a:r>
            <a:r>
              <a:rPr lang="fr-FR" sz="2800" dirty="0" smtClean="0">
                <a:solidFill>
                  <a:srgbClr val="0070C0"/>
                </a:solidFill>
              </a:rPr>
              <a:t>bacs</a:t>
            </a:r>
          </a:p>
          <a:p>
            <a:pPr marL="457200" lvl="1" indent="0">
              <a:buFont typeface="Wingdings 3" charset="2"/>
              <a:buNone/>
            </a:pPr>
            <a:r>
              <a:rPr lang="fr-FR" sz="2000" dirty="0"/>
              <a:t>	- Métiers de l’accueil</a:t>
            </a:r>
          </a:p>
          <a:p>
            <a:pPr marL="457200" lvl="1" indent="0">
              <a:buFont typeface="Wingdings 3" charset="2"/>
              <a:buNone/>
            </a:pPr>
            <a:r>
              <a:rPr lang="fr-FR" sz="2000" dirty="0"/>
              <a:t>	- Métiers du commerce et de la vente </a:t>
            </a:r>
            <a:r>
              <a:rPr lang="fr-FR" sz="2000" dirty="0" smtClean="0"/>
              <a:t>option </a:t>
            </a:r>
            <a:r>
              <a:rPr lang="fr-FR" sz="2000" dirty="0"/>
              <a:t>A animation et gestion de l’espace </a:t>
            </a:r>
            <a:r>
              <a:rPr lang="fr-FR" sz="2000" dirty="0" smtClean="0"/>
              <a:t>		commercial</a:t>
            </a:r>
            <a:endParaRPr lang="fr-FR" sz="2000" dirty="0"/>
          </a:p>
          <a:p>
            <a:pPr marL="457200" lvl="1" indent="0">
              <a:buFont typeface="Wingdings 3" charset="2"/>
              <a:buNone/>
            </a:pPr>
            <a:r>
              <a:rPr lang="fr-FR" sz="2000" dirty="0"/>
              <a:t>	- Métiers du commerce et de la vente option B prospection clientèle et </a:t>
            </a:r>
            <a:r>
              <a:rPr lang="fr-FR" sz="2000" dirty="0" smtClean="0"/>
              <a:t>					valorisation </a:t>
            </a:r>
            <a:r>
              <a:rPr lang="fr-FR" sz="2000" dirty="0"/>
              <a:t>de l’offre commerciale </a:t>
            </a:r>
          </a:p>
          <a:p>
            <a:r>
              <a:rPr lang="fr-FR" sz="2800" dirty="0" smtClean="0">
                <a:solidFill>
                  <a:srgbClr val="0070C0"/>
                </a:solidFill>
              </a:rPr>
              <a:t>Seconde « métiers </a:t>
            </a:r>
            <a:r>
              <a:rPr lang="fr-FR" sz="2800" dirty="0">
                <a:solidFill>
                  <a:srgbClr val="0070C0"/>
                </a:solidFill>
              </a:rPr>
              <a:t>de la beauté et du </a:t>
            </a:r>
            <a:r>
              <a:rPr lang="fr-FR" sz="2800" dirty="0" smtClean="0">
                <a:solidFill>
                  <a:srgbClr val="0070C0"/>
                </a:solidFill>
              </a:rPr>
              <a:t>bien-être » </a:t>
            </a:r>
            <a:r>
              <a:rPr lang="fr-FR" sz="2800" dirty="0">
                <a:solidFill>
                  <a:srgbClr val="0070C0"/>
                </a:solidFill>
              </a:rPr>
              <a:t>: 2 </a:t>
            </a:r>
            <a:r>
              <a:rPr lang="fr-FR" sz="2800" dirty="0" smtClean="0">
                <a:solidFill>
                  <a:srgbClr val="0070C0"/>
                </a:solidFill>
              </a:rPr>
              <a:t>bacs </a:t>
            </a:r>
          </a:p>
          <a:p>
            <a:pPr marL="0" indent="0">
              <a:buNone/>
            </a:pPr>
            <a:r>
              <a:rPr lang="fr-FR" sz="2000" dirty="0" smtClean="0"/>
              <a:t>		- Esthétique cosmétique et parfumerie</a:t>
            </a:r>
          </a:p>
          <a:p>
            <a:pPr marL="0" indent="0">
              <a:buNone/>
            </a:pPr>
            <a:r>
              <a:rPr lang="fr-FR" sz="2000" dirty="0" smtClean="0"/>
              <a:t>		- Métiers de la coiffure</a:t>
            </a:r>
            <a:endParaRPr lang="fr-FR" sz="2000" dirty="0"/>
          </a:p>
          <a:p>
            <a:pPr marL="0" lvl="0" indent="0" algn="ctr" hangingPunct="0">
              <a:buClr>
                <a:srgbClr val="90C226"/>
              </a:buClr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000" dirty="0" smtClean="0">
                <a:solidFill>
                  <a:srgbClr val="404040"/>
                </a:solidFill>
                <a:latin typeface="Trebuchet MS" pitchFamily="18"/>
                <a:ea typeface="Microsoft YaHei" pitchFamily="2"/>
                <a:cs typeface="Mangal" pitchFamily="2"/>
              </a:rPr>
              <a:t>                                  </a:t>
            </a:r>
            <a:r>
              <a:rPr lang="fr-FR" sz="2000" dirty="0" smtClean="0">
                <a:solidFill>
                  <a:schemeClr val="accent1"/>
                </a:solidFill>
                <a:latin typeface="Trebuchet MS" pitchFamily="18"/>
                <a:ea typeface="Microsoft YaHei" pitchFamily="2"/>
                <a:cs typeface="Mangal" pitchFamily="2"/>
              </a:rPr>
              <a:t>https</a:t>
            </a:r>
            <a:r>
              <a:rPr lang="fr-FR" sz="2000" dirty="0">
                <a:solidFill>
                  <a:schemeClr val="accent1"/>
                </a:solidFill>
                <a:latin typeface="Trebuchet MS" pitchFamily="18"/>
                <a:ea typeface="Microsoft YaHei" pitchFamily="2"/>
                <a:cs typeface="Mangal" pitchFamily="2"/>
              </a:rPr>
              <a:t>://www.nouvelle-voiepro.fr/</a:t>
            </a:r>
          </a:p>
        </p:txBody>
      </p:sp>
    </p:spTree>
    <p:extLst>
      <p:ext uri="{BB962C8B-B14F-4D97-AF65-F5344CB8AC3E}">
        <p14:creationId xmlns:p14="http://schemas.microsoft.com/office/powerpoint/2010/main" val="225003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5041" y="290946"/>
            <a:ext cx="8596668" cy="706582"/>
          </a:xfrm>
        </p:spPr>
        <p:txBody>
          <a:bodyPr/>
          <a:lstStyle/>
          <a:p>
            <a:pPr algn="ctr"/>
            <a:r>
              <a:rPr lang="fr-FR" dirty="0"/>
              <a:t>VOIE PRO : 2 façons d’apprendre</a:t>
            </a:r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5041" y="1260764"/>
            <a:ext cx="8596668" cy="540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6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28255"/>
          </a:xfrm>
        </p:spPr>
        <p:txBody>
          <a:bodyPr>
            <a:normAutofit fontScale="90000"/>
          </a:bodyPr>
          <a:lstStyle/>
          <a:p>
            <a:r>
              <a:rPr lang="fr-FR" sz="4000" dirty="0"/>
              <a:t>L’apprentissage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77334" y="1427019"/>
            <a:ext cx="8596668" cy="4946072"/>
          </a:xfrm>
        </p:spPr>
        <p:txBody>
          <a:bodyPr>
            <a:normAutofit lnSpcReduction="10000"/>
          </a:bodyPr>
          <a:lstStyle/>
          <a:p>
            <a:r>
              <a:rPr lang="fr-FR" sz="2400" dirty="0"/>
              <a:t>Contrat de travail entre un apprenti, un employeur et un établissement (CFA </a:t>
            </a:r>
            <a:r>
              <a:rPr lang="fr-FR" sz="2400" dirty="0" smtClean="0"/>
              <a:t>ou UFA en LP)</a:t>
            </a:r>
            <a:endParaRPr lang="fr-FR" sz="2400" dirty="0"/>
          </a:p>
          <a:p>
            <a:endParaRPr lang="fr-FR" sz="2400" dirty="0"/>
          </a:p>
          <a:p>
            <a:r>
              <a:rPr lang="fr-FR" sz="2400" dirty="0"/>
              <a:t> Avoir 16 ans ou 15 ans à la sortie de la classe de 3ème</a:t>
            </a:r>
          </a:p>
          <a:p>
            <a:r>
              <a:rPr lang="fr-FR" sz="2400" dirty="0"/>
              <a:t> Trouver un employeur (démarche de l’élève et sa famille</a:t>
            </a:r>
            <a:r>
              <a:rPr lang="fr-FR" sz="2400" dirty="0" smtClean="0"/>
              <a:t>)</a:t>
            </a:r>
            <a:endParaRPr lang="fr-FR" sz="2400" dirty="0"/>
          </a:p>
          <a:p>
            <a:r>
              <a:rPr lang="fr-FR" sz="2400" dirty="0"/>
              <a:t> Formation en établissement 25%, entreprise 75</a:t>
            </a:r>
            <a:r>
              <a:rPr lang="fr-FR" sz="2400" dirty="0" smtClean="0"/>
              <a:t>%</a:t>
            </a:r>
          </a:p>
          <a:p>
            <a:r>
              <a:rPr lang="fr-FR" sz="2400" dirty="0" smtClean="0"/>
              <a:t>Salaire ( % du smic selon l’âge et l’année d’étude)</a:t>
            </a:r>
            <a:endParaRPr lang="fr-FR" sz="2400" dirty="0"/>
          </a:p>
          <a:p>
            <a:endParaRPr lang="fr-FR" sz="2400" dirty="0"/>
          </a:p>
          <a:p>
            <a:pPr lvl="3"/>
            <a:r>
              <a:rPr lang="fr-FR" sz="2400" b="1" dirty="0"/>
              <a:t>Attention</a:t>
            </a:r>
            <a:r>
              <a:rPr lang="fr-FR" sz="2400" dirty="0"/>
              <a:t> : période </a:t>
            </a:r>
            <a:r>
              <a:rPr lang="fr-FR" sz="2400" dirty="0" smtClean="0"/>
              <a:t>d'essai</a:t>
            </a:r>
            <a:endParaRPr lang="fr-FR" sz="2400" dirty="0"/>
          </a:p>
          <a:p>
            <a:pPr lvl="3"/>
            <a:r>
              <a:rPr lang="fr-FR" sz="2400" b="1" dirty="0"/>
              <a:t>Conseil</a:t>
            </a:r>
            <a:r>
              <a:rPr lang="fr-FR" sz="2400" dirty="0"/>
              <a:t> : </a:t>
            </a:r>
            <a:r>
              <a:rPr lang="fr-FR" sz="2400" dirty="0" smtClean="0"/>
              <a:t>faire des vœux en </a:t>
            </a:r>
            <a:r>
              <a:rPr lang="fr-FR" sz="2400" dirty="0"/>
              <a:t>lycée </a:t>
            </a:r>
            <a:r>
              <a:rPr lang="fr-FR" sz="2400" dirty="0" smtClean="0"/>
              <a:t>professionnel en parallèle</a:t>
            </a:r>
            <a:endParaRPr lang="fr-FR" sz="24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758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1869</TotalTime>
  <Words>1465</Words>
  <Application>Microsoft Office PowerPoint</Application>
  <PresentationFormat>Grand écran</PresentationFormat>
  <Paragraphs>278</Paragraphs>
  <Slides>25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7" baseType="lpstr">
      <vt:lpstr>Microsoft YaHei</vt:lpstr>
      <vt:lpstr>SimSun</vt:lpstr>
      <vt:lpstr>Arial</vt:lpstr>
      <vt:lpstr>Calibri</vt:lpstr>
      <vt:lpstr>Lucida Sans Unicode</vt:lpstr>
      <vt:lpstr>Mangal</vt:lpstr>
      <vt:lpstr>Tahoma</vt:lpstr>
      <vt:lpstr>Times New Roman</vt:lpstr>
      <vt:lpstr>Trebuchet MS</vt:lpstr>
      <vt:lpstr>Wingdings</vt:lpstr>
      <vt:lpstr>Wingdings 3</vt:lpstr>
      <vt:lpstr>Facette</vt:lpstr>
      <vt:lpstr>  </vt:lpstr>
      <vt:lpstr>Première question à se poser</vt:lpstr>
      <vt:lpstr>L’orientation après la 3ème </vt:lpstr>
      <vt:lpstr>LA VOIE PROFESSIONNELLE</vt:lpstr>
      <vt:lpstr>CAP (2 ans)  </vt:lpstr>
      <vt:lpstr>Bac Professionnel (3 ans)  </vt:lpstr>
      <vt:lpstr>La 2ᵈᵉ pro est organisée par familles de métiers dans la plupart des domaines  Seconde commune à plusieurs bacs  Choix d’une spécialité de bac pro en fin de seconde. Exemple :</vt:lpstr>
      <vt:lpstr>VOIE PRO : 2 façons d’apprendre</vt:lpstr>
      <vt:lpstr>L’apprentissage </vt:lpstr>
      <vt:lpstr>CHOISIR  LA VOIE PROFESSIONNELLE</vt:lpstr>
      <vt:lpstr>ATTENTION</vt:lpstr>
      <vt:lpstr> S’informer et vérifier</vt:lpstr>
      <vt:lpstr> LA SECONDE GENERALE ET TECHNOLOGIQUE</vt:lpstr>
      <vt:lpstr>Les Enseignements en Seconde Générale et Technologique</vt:lpstr>
      <vt:lpstr>Enseignements Optionnels Lycée Jean Macé</vt:lpstr>
      <vt:lpstr>Sections à recrutement particulier</vt:lpstr>
      <vt:lpstr> Après la 2ndeGT LA VOIE GENERALE</vt:lpstr>
      <vt:lpstr> Baccalauréat Général </vt:lpstr>
      <vt:lpstr>BAC GENERAL</vt:lpstr>
      <vt:lpstr>Après la 2GT : le BAC Technologique</vt:lpstr>
      <vt:lpstr>Présentation PowerPoint</vt:lpstr>
      <vt:lpstr>Calendrier</vt:lpstr>
      <vt:lpstr>Présentation PowerPoint</vt:lpstr>
      <vt:lpstr>Rendez-vous</vt:lpstr>
      <vt:lpstr>PORTES  OUVERTES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nproust</dc:creator>
  <cp:lastModifiedBy>prenoult</cp:lastModifiedBy>
  <cp:revision>225</cp:revision>
  <dcterms:created xsi:type="dcterms:W3CDTF">2018-02-20T14:34:55Z</dcterms:created>
  <dcterms:modified xsi:type="dcterms:W3CDTF">2024-02-05T19:11:31Z</dcterms:modified>
  <cp:contentStatus/>
</cp:coreProperties>
</file>