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64" r:id="rId5"/>
    <p:sldId id="269" r:id="rId6"/>
    <p:sldId id="271" r:id="rId7"/>
    <p:sldId id="272" r:id="rId8"/>
    <p:sldId id="270" r:id="rId9"/>
    <p:sldId id="259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34F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5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E1D2-089E-4139-8A52-7FC6A8FF42E3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E1B3-2601-4769-A7E6-8402AB1DB0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8309-891B-4C21-AB17-DEC0D6734FB3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B658-9AEC-419C-879B-990F69DD55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194F-8B92-43FC-AF56-970629DF2C92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2249-6CF9-4571-90CB-9D1B269369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460D-2844-4369-A8A4-EDE758056E20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C760-01E7-48C4-B6F3-7A8AEA3BA1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7D18-228E-4120-94A0-285701B82CD4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589B-C3EB-4F03-996E-04F7DEF6B9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8E61-329B-4755-8487-A83DF458B951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A1A8-3237-4522-8B50-98E9F59B7A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B377-8F72-413C-AA62-B45B59CDC537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8053-03D6-415E-8D59-3A41D21011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C565-4420-427B-82A9-B2B1268F8963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5BA9-987A-4677-8251-5017C4E139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3CD9-E9BA-42E6-BFE9-5D6C5C74AB34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EC79-84CA-451E-9E7C-AFB6EF077B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5B9C-7FED-4037-973B-4D79E40457A1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E7D5-8676-49CE-965A-CE0F53BF1E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5060-E0B7-403E-A080-01F0B5560F47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7D30-7A3D-4CE1-BB7A-A9CF9D803B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78D0-8D45-4EEF-974C-FB76AED5C063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89D8-7276-4F76-BFAC-E13EEC6E37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30797"/>
            <a:ext cx="9144000" cy="6787875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D6C0D-7B2E-4DEF-8711-028D248D42E3}" type="datetimeFigureOut">
              <a:rPr lang="fr-FR"/>
              <a:pPr>
                <a:defRPr/>
              </a:pPr>
              <a:t>24/04/2018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80BE0-CE53-4F57-8AAC-21A8497639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FF0000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034FA3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34FA3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34FA3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34FA3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34F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impots.gouv.fr/portail/particul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meli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dn.lapost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3"/>
          <p:cNvSpPr txBox="1">
            <a:spLocks noChangeArrowheads="1"/>
          </p:cNvSpPr>
          <p:nvPr/>
        </p:nvSpPr>
        <p:spPr bwMode="auto">
          <a:xfrm>
            <a:off x="1481138" y="2236788"/>
            <a:ext cx="65103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>
                <a:solidFill>
                  <a:srgbClr val="FF0000"/>
                </a:solidFill>
                <a:latin typeface="Calibri" pitchFamily="34" charset="0"/>
              </a:rPr>
              <a:t>Découvrir FranceConnect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fr-FR" smtClean="0"/>
              <a:t>&gt; FranceConnect, c’est quoi ?</a:t>
            </a:r>
          </a:p>
        </p:txBody>
      </p:sp>
      <p:sp>
        <p:nvSpPr>
          <p:cNvPr id="4" name="Ellipse 3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213"/>
            <a:ext cx="7886700" cy="4395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b="1" dirty="0" err="1"/>
              <a:t>FranceConnect</a:t>
            </a:r>
            <a:r>
              <a:rPr lang="fr-FR" b="1" dirty="0"/>
              <a:t> </a:t>
            </a:r>
            <a:r>
              <a:rPr lang="fr-FR" b="1" dirty="0" smtClean="0"/>
              <a:t>est </a:t>
            </a:r>
            <a:r>
              <a:rPr lang="fr-FR" b="1" dirty="0"/>
              <a:t>un dispositif d’identification </a:t>
            </a:r>
            <a:r>
              <a:rPr lang="fr-FR" b="1" dirty="0" smtClean="0"/>
              <a:t>qui vous permet de simplifier les démarches en ligne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  <a:endParaRPr lang="fr-FR" b="1" dirty="0"/>
          </a:p>
          <a:p>
            <a:pPr lvl="1" fontAlgn="auto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En pratique, le bouton FranceConnect affiché sur une administration en ligne </a:t>
            </a:r>
            <a:r>
              <a:rPr lang="fr-FR" sz="1600" dirty="0" smtClean="0"/>
              <a:t>vous permet de vous y connecter</a:t>
            </a:r>
            <a:r>
              <a:rPr lang="fr-FR" sz="1600" dirty="0"/>
              <a:t>, sans avoir </a:t>
            </a:r>
            <a:r>
              <a:rPr lang="fr-FR" sz="1600" dirty="0" smtClean="0"/>
              <a:t>à </a:t>
            </a:r>
            <a:r>
              <a:rPr lang="fr-FR" sz="1600" dirty="0"/>
              <a:t>créer de compte sur le </a:t>
            </a:r>
            <a:r>
              <a:rPr lang="fr-FR" sz="1600" dirty="0" smtClean="0"/>
              <a:t>site</a:t>
            </a:r>
          </a:p>
          <a:p>
            <a:pPr lvl="1" fontAlgn="auto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Gratuit, il s’appuie sur des comptes certifiés existants </a:t>
            </a:r>
          </a:p>
          <a:p>
            <a:pPr lvl="1" fontAlgn="auto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 smtClean="0"/>
              <a:t>Par </a:t>
            </a:r>
            <a:r>
              <a:rPr lang="fr-FR" sz="1600" dirty="0"/>
              <a:t>ailleurs, </a:t>
            </a:r>
            <a:r>
              <a:rPr lang="fr-FR" sz="1600" dirty="0" err="1"/>
              <a:t>FranceConnect</a:t>
            </a:r>
            <a:r>
              <a:rPr lang="fr-FR" sz="1600" dirty="0"/>
              <a:t> agit comme un tiers de </a:t>
            </a:r>
            <a:r>
              <a:rPr lang="fr-FR" sz="1600" dirty="0" smtClean="0"/>
              <a:t>confiance entre :</a:t>
            </a:r>
          </a:p>
          <a:p>
            <a:pPr lvl="2" fontAlgn="auto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fr-FR" sz="1600" dirty="0" smtClean="0"/>
              <a:t>Vous, internautes </a:t>
            </a:r>
            <a:r>
              <a:rPr lang="fr-FR" sz="1600" dirty="0"/>
              <a:t>majeurs cliquant sur le bouton </a:t>
            </a:r>
            <a:r>
              <a:rPr lang="fr-FR" sz="1600" dirty="0" err="1"/>
              <a:t>FranceConnect</a:t>
            </a:r>
            <a:endParaRPr lang="fr-FR" sz="1600" dirty="0"/>
          </a:p>
          <a:p>
            <a:pPr lvl="2" fontAlgn="auto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fr-FR" sz="1600" dirty="0"/>
              <a:t>Les Fournisseurs de Service (FS) : </a:t>
            </a:r>
            <a:r>
              <a:rPr lang="fr-FR" sz="1600" dirty="0" smtClean="0"/>
              <a:t>administrations en ligne qui </a:t>
            </a:r>
            <a:r>
              <a:rPr lang="fr-FR" sz="1600" dirty="0"/>
              <a:t>peuvent profiter de la qualité de ces identités pour permettre cette fois-ci d’accéder à leurs propres </a:t>
            </a:r>
            <a:r>
              <a:rPr lang="fr-FR" sz="1600" dirty="0" smtClean="0"/>
              <a:t>services</a:t>
            </a:r>
          </a:p>
          <a:p>
            <a:pPr lvl="2" fontAlgn="auto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fr-FR" sz="1600" dirty="0" smtClean="0"/>
              <a:t>Les </a:t>
            </a:r>
            <a:r>
              <a:rPr lang="fr-FR" sz="1600" dirty="0"/>
              <a:t>Fournisseurs d’Identité (FI) : des acteurs ayant distribué à leurs utilisateurs des identités numériques délivrées après vérification des données de leur identité</a:t>
            </a:r>
          </a:p>
          <a:p>
            <a:pPr marL="0" indent="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fontAlgn="auto"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fr-FR" smtClean="0"/>
              <a:t>&gt; FranceConnect, c’est quoi ?</a:t>
            </a:r>
          </a:p>
        </p:txBody>
      </p:sp>
      <p:sp>
        <p:nvSpPr>
          <p:cNvPr id="4" name="Ellipse 3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213"/>
            <a:ext cx="7886700" cy="4395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fontAlgn="auto">
              <a:lnSpc>
                <a:spcPct val="100000"/>
              </a:lnSpc>
              <a:spcAft>
                <a:spcPts val="600"/>
              </a:spcAft>
              <a:defRPr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17588" y="1247775"/>
            <a:ext cx="6767512" cy="364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34FA3"/>
                </a:solidFill>
                <a:latin typeface="+mn-lt"/>
                <a:cs typeface="+mn-cs"/>
              </a:rPr>
              <a:t>Ce que </a:t>
            </a:r>
            <a:r>
              <a:rPr lang="fr-FR" b="1" dirty="0" err="1">
                <a:solidFill>
                  <a:srgbClr val="034FA3"/>
                </a:solidFill>
                <a:latin typeface="+mn-lt"/>
                <a:cs typeface="+mn-cs"/>
              </a:rPr>
              <a:t>FranceConnect</a:t>
            </a:r>
            <a:r>
              <a:rPr lang="fr-FR" b="1" dirty="0">
                <a:solidFill>
                  <a:srgbClr val="034FA3"/>
                </a:solidFill>
                <a:latin typeface="+mn-lt"/>
                <a:cs typeface="+mn-cs"/>
              </a:rPr>
              <a:t> </a:t>
            </a:r>
            <a:r>
              <a:rPr lang="fr-FR" b="1" dirty="0">
                <a:solidFill>
                  <a:srgbClr val="034FA3"/>
                </a:solidFill>
                <a:latin typeface="+mn-lt"/>
                <a:cs typeface="+mn-cs"/>
              </a:rPr>
              <a:t>apporte </a:t>
            </a:r>
            <a:r>
              <a:rPr lang="fr-FR" b="1" dirty="0">
                <a:solidFill>
                  <a:srgbClr val="034FA3"/>
                </a:solidFill>
                <a:latin typeface="+mn-lt"/>
                <a:cs typeface="+mn-cs"/>
              </a:rPr>
              <a:t>?</a:t>
            </a:r>
          </a:p>
          <a:p>
            <a:pPr marL="57150" indent="-285750" fontAlgn="auto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+ SIMPLE</a:t>
            </a:r>
          </a:p>
          <a:p>
            <a:pPr indent="-228600" fontAlgn="auto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sz="1600" dirty="0" err="1">
                <a:solidFill>
                  <a:srgbClr val="034FA3"/>
                </a:solidFill>
                <a:latin typeface="+mn-lt"/>
                <a:cs typeface="+mn-cs"/>
              </a:rPr>
              <a:t>FranceConnect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propose à l’utilisateur d’être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reconnu par l’ensemble des services en ligne en utilisant l’un de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ses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comptes existants.</a:t>
            </a:r>
          </a:p>
          <a:p>
            <a:pPr indent="-228600" fontAlgn="auto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Plus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besoin de jongler avec une multitude d’identités numériques.</a:t>
            </a:r>
          </a:p>
          <a:p>
            <a:pPr marL="57150" indent="-285750" fontAlgn="auto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+ SECURISE</a:t>
            </a:r>
            <a:endParaRPr lang="fr-FR" sz="1600" dirty="0">
              <a:solidFill>
                <a:srgbClr val="034FA3"/>
              </a:solidFill>
              <a:latin typeface="+mn-lt"/>
              <a:cs typeface="+mn-cs"/>
            </a:endParaRPr>
          </a:p>
          <a:p>
            <a:pPr indent="-228600" fontAlgn="auto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sz="1600" dirty="0" err="1">
                <a:solidFill>
                  <a:srgbClr val="034FA3"/>
                </a:solidFill>
                <a:latin typeface="+mn-lt"/>
                <a:cs typeface="+mn-cs"/>
              </a:rPr>
              <a:t>FranceConnect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 ne stocke pas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les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données personnelles. Seules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les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données d’identité sont communiquées au service en ligne, dans le respect des contraintes de confidentialité et de manière sécurisée. A chaque connexion, </a:t>
            </a:r>
            <a:r>
              <a:rPr lang="fr-FR" sz="1600" dirty="0">
                <a:solidFill>
                  <a:srgbClr val="034FA3"/>
                </a:solidFill>
                <a:latin typeface="+mn-lt"/>
                <a:cs typeface="+mn-cs"/>
              </a:rPr>
              <a:t>un email est envoyé.</a:t>
            </a:r>
            <a:endParaRPr lang="fr-FR" sz="1600" dirty="0">
              <a:solidFill>
                <a:srgbClr val="034FA3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fr-FR" smtClean="0"/>
              <a:t>&gt; Comment ça marche ?</a:t>
            </a:r>
          </a:p>
        </p:txBody>
      </p:sp>
      <p:grpSp>
        <p:nvGrpSpPr>
          <p:cNvPr id="17410" name="Groupe 26"/>
          <p:cNvGrpSpPr>
            <a:grpSpLocks/>
          </p:cNvGrpSpPr>
          <p:nvPr/>
        </p:nvGrpSpPr>
        <p:grpSpPr bwMode="auto">
          <a:xfrm>
            <a:off x="111125" y="2941638"/>
            <a:ext cx="8848725" cy="2574925"/>
            <a:chOff x="110992" y="1918252"/>
            <a:chExt cx="8849131" cy="2574234"/>
          </a:xfrm>
        </p:grpSpPr>
        <p:sp>
          <p:nvSpPr>
            <p:cNvPr id="20" name="Rectangle 19"/>
            <p:cNvSpPr/>
            <p:nvPr/>
          </p:nvSpPr>
          <p:spPr>
            <a:xfrm>
              <a:off x="110992" y="2364219"/>
              <a:ext cx="2133698" cy="21282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1532" y="2364219"/>
              <a:ext cx="2133698" cy="21282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72" y="2364219"/>
              <a:ext cx="2133698" cy="21282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02612" y="2364219"/>
              <a:ext cx="2133698" cy="21282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992" y="1918252"/>
              <a:ext cx="2133698" cy="43803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1532" y="1918252"/>
              <a:ext cx="2133698" cy="43803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72" y="1918252"/>
              <a:ext cx="2133698" cy="43803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2612" y="1918252"/>
              <a:ext cx="2133698" cy="43803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7421" name="ZoneTexte 9"/>
            <p:cNvSpPr txBox="1">
              <a:spLocks noChangeArrowheads="1"/>
            </p:cNvSpPr>
            <p:nvPr/>
          </p:nvSpPr>
          <p:spPr bwMode="auto">
            <a:xfrm>
              <a:off x="110992" y="1958007"/>
              <a:ext cx="2134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fr-FR" sz="1600">
                  <a:solidFill>
                    <a:schemeClr val="bg1"/>
                  </a:solidFill>
                  <a:latin typeface="Calibri" pitchFamily="34" charset="0"/>
                </a:rPr>
                <a:t>Cliquez</a:t>
              </a:r>
              <a:endParaRPr lang="fr-FR" sz="12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422" name="ZoneTexte 11"/>
            <p:cNvSpPr txBox="1">
              <a:spLocks noChangeArrowheads="1"/>
            </p:cNvSpPr>
            <p:nvPr/>
          </p:nvSpPr>
          <p:spPr bwMode="auto">
            <a:xfrm>
              <a:off x="2341496" y="1958007"/>
              <a:ext cx="2134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Calibri" pitchFamily="34" charset="0"/>
                </a:rPr>
                <a:t>2. Sélectionnez </a:t>
              </a:r>
              <a:endParaRPr lang="fr-FR" sz="12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423" name="ZoneTexte 12"/>
            <p:cNvSpPr txBox="1">
              <a:spLocks noChangeArrowheads="1"/>
            </p:cNvSpPr>
            <p:nvPr/>
          </p:nvSpPr>
          <p:spPr bwMode="auto">
            <a:xfrm>
              <a:off x="4572000" y="1958007"/>
              <a:ext cx="2134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Calibri" pitchFamily="34" charset="0"/>
                </a:rPr>
                <a:t>3. Saisissez </a:t>
              </a:r>
              <a:endParaRPr lang="fr-FR" sz="12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424" name="ZoneTexte 13"/>
            <p:cNvSpPr txBox="1">
              <a:spLocks noChangeArrowheads="1"/>
            </p:cNvSpPr>
            <p:nvPr/>
          </p:nvSpPr>
          <p:spPr bwMode="auto">
            <a:xfrm>
              <a:off x="6802504" y="1958007"/>
              <a:ext cx="21344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Calibri" pitchFamily="34" charset="0"/>
                </a:rPr>
                <a:t>4. Vous êtes identifiez</a:t>
              </a:r>
            </a:p>
          </p:txBody>
        </p:sp>
        <p:pic>
          <p:nvPicPr>
            <p:cNvPr id="17425" name="Imag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70" y="3502866"/>
              <a:ext cx="1970656" cy="49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ZoneTexte 15"/>
            <p:cNvSpPr txBox="1">
              <a:spLocks noChangeArrowheads="1"/>
            </p:cNvSpPr>
            <p:nvPr/>
          </p:nvSpPr>
          <p:spPr bwMode="auto">
            <a:xfrm>
              <a:off x="134185" y="2458278"/>
              <a:ext cx="21344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sur le bouton FranceConnect </a:t>
              </a:r>
            </a:p>
          </p:txBody>
        </p:sp>
        <p:sp>
          <p:nvSpPr>
            <p:cNvPr id="17427" name="ZoneTexte 16"/>
            <p:cNvSpPr txBox="1">
              <a:spLocks noChangeArrowheads="1"/>
            </p:cNvSpPr>
            <p:nvPr/>
          </p:nvSpPr>
          <p:spPr bwMode="auto">
            <a:xfrm>
              <a:off x="2364689" y="2458278"/>
              <a:ext cx="21344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un compte existant pour vous identifier : Impots.gouv.fr, Ameli.fr, Loggin LaPoste</a:t>
              </a:r>
            </a:p>
          </p:txBody>
        </p:sp>
        <p:sp>
          <p:nvSpPr>
            <p:cNvPr id="17428" name="ZoneTexte 17"/>
            <p:cNvSpPr txBox="1">
              <a:spLocks noChangeArrowheads="1"/>
            </p:cNvSpPr>
            <p:nvPr/>
          </p:nvSpPr>
          <p:spPr bwMode="auto">
            <a:xfrm>
              <a:off x="4595193" y="2458278"/>
              <a:ext cx="21344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votre identifiant et mot de passe pour le compte sélectionné</a:t>
              </a:r>
            </a:p>
          </p:txBody>
        </p:sp>
        <p:sp>
          <p:nvSpPr>
            <p:cNvPr id="17429" name="ZoneTexte 18"/>
            <p:cNvSpPr txBox="1">
              <a:spLocks noChangeArrowheads="1"/>
            </p:cNvSpPr>
            <p:nvPr/>
          </p:nvSpPr>
          <p:spPr bwMode="auto">
            <a:xfrm>
              <a:off x="6825697" y="2458278"/>
              <a:ext cx="21344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</a:rPr>
                <a:t>vous êtes désormais reconnu par le service en ligne</a:t>
              </a:r>
            </a:p>
          </p:txBody>
        </p:sp>
        <p:pic>
          <p:nvPicPr>
            <p:cNvPr id="17430" name="Imag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4615" y="3428480"/>
              <a:ext cx="1687826" cy="93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Imag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83230" y="3383000"/>
              <a:ext cx="1314256" cy="1054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Image 2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7527" y="3187789"/>
              <a:ext cx="931281" cy="10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Rectangle 27"/>
          <p:cNvSpPr>
            <a:spLocks noChangeArrowheads="1"/>
          </p:cNvSpPr>
          <p:nvPr/>
        </p:nvSpPr>
        <p:spPr bwMode="auto">
          <a:xfrm>
            <a:off x="628650" y="1236663"/>
            <a:ext cx="7886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34FA3"/>
                </a:solidFill>
                <a:latin typeface="Calibri" pitchFamily="34" charset="0"/>
              </a:rPr>
              <a:t>Accédez simplement à vos services publics en ligne</a:t>
            </a:r>
          </a:p>
          <a:p>
            <a:pPr algn="ctr"/>
            <a:endParaRPr lang="fr-FR" sz="2400" b="1">
              <a:solidFill>
                <a:srgbClr val="034FA3"/>
              </a:solidFill>
              <a:latin typeface="Calibri" pitchFamily="34" charset="0"/>
            </a:endParaRPr>
          </a:p>
          <a:p>
            <a:pPr algn="ctr"/>
            <a:r>
              <a:rPr lang="fr-FR" sz="2400">
                <a:solidFill>
                  <a:srgbClr val="034FA3"/>
                </a:solidFill>
                <a:latin typeface="Calibri" pitchFamily="34" charset="0"/>
              </a:rPr>
              <a:t>Un seul bouton. Aucune inscription préalable.</a:t>
            </a:r>
          </a:p>
        </p:txBody>
      </p:sp>
      <p:sp>
        <p:nvSpPr>
          <p:cNvPr id="30" name="Ellipse 29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8515350" cy="1325563"/>
          </a:xfrm>
        </p:spPr>
        <p:txBody>
          <a:bodyPr anchor="t"/>
          <a:lstStyle/>
          <a:p>
            <a:r>
              <a:rPr lang="fr-FR" smtClean="0"/>
              <a:t>&gt; S’authentifier avec un des 3 comptes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987550"/>
            <a:ext cx="7886700" cy="26273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fr-FR" b="1" dirty="0" smtClean="0"/>
              <a:t>La </a:t>
            </a:r>
            <a:r>
              <a:rPr lang="fr-FR" b="1" dirty="0"/>
              <a:t>plupart des internautes détiennent déjà des identités </a:t>
            </a:r>
            <a:r>
              <a:rPr lang="fr-FR" b="1" dirty="0" smtClean="0"/>
              <a:t>numériques, c’est pourquoi </a:t>
            </a:r>
            <a:r>
              <a:rPr lang="fr-FR" b="1" dirty="0" err="1" smtClean="0"/>
              <a:t>FranceConnect</a:t>
            </a:r>
            <a:r>
              <a:rPr lang="fr-FR" b="1" dirty="0" smtClean="0"/>
              <a:t> s’appuie actuellement </a:t>
            </a:r>
            <a:r>
              <a:rPr lang="fr-FR" b="1" dirty="0"/>
              <a:t>sur </a:t>
            </a:r>
            <a:r>
              <a:rPr lang="fr-FR" b="1" dirty="0" smtClean="0"/>
              <a:t>3 comptes existants  </a:t>
            </a:r>
            <a:r>
              <a:rPr lang="fr-FR" b="1" dirty="0"/>
              <a:t>:</a:t>
            </a:r>
          </a:p>
          <a:p>
            <a:pPr lvl="1" indent="-457200" fontAlgn="auto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impôts.gouv.fr,</a:t>
            </a:r>
          </a:p>
          <a:p>
            <a:pPr lvl="1" indent="-457200" fontAlgn="auto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d’assurance maladie  Améli.fr, </a:t>
            </a:r>
          </a:p>
          <a:p>
            <a:pPr lvl="1" indent="-457200" fontAlgn="auto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celle de La Poste-</a:t>
            </a:r>
            <a:r>
              <a:rPr lang="fr-FR" sz="1600" dirty="0" err="1"/>
              <a:t>Loggin</a:t>
            </a:r>
            <a:r>
              <a:rPr lang="fr-FR" sz="1600" dirty="0"/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fr-FR" b="1" dirty="0"/>
              <a:t>Avec l’une des 3 identités, l’internaute peut accéder à d’autres services que ceux pour lequel cette identité était initialement prévue</a:t>
            </a:r>
            <a:r>
              <a:rPr lang="fr-FR" b="1" dirty="0" smtClean="0"/>
              <a:t>.</a:t>
            </a:r>
            <a:endParaRPr lang="fr-FR" b="1" dirty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 txBox="1">
            <a:spLocks/>
          </p:cNvSpPr>
          <p:nvPr/>
        </p:nvSpPr>
        <p:spPr bwMode="auto">
          <a:xfrm>
            <a:off x="628650" y="365125"/>
            <a:ext cx="82867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>
                <a:solidFill>
                  <a:srgbClr val="FF0000"/>
                </a:solidFill>
                <a:latin typeface="Calibri" pitchFamily="34" charset="0"/>
              </a:rPr>
              <a:t>&gt; M’authentifier avec impots.gouv.fr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9459" name="Image 7"/>
          <p:cNvPicPr>
            <a:picLocks noChangeAspect="1"/>
          </p:cNvPicPr>
          <p:nvPr/>
        </p:nvPicPr>
        <p:blipFill>
          <a:blip r:embed="rId2"/>
          <a:srcRect l="50092" t="19405" r="4843" b="19850"/>
          <a:stretch>
            <a:fillRect/>
          </a:stretch>
        </p:blipFill>
        <p:spPr bwMode="auto">
          <a:xfrm>
            <a:off x="501650" y="4367213"/>
            <a:ext cx="3190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4601" b="72342"/>
          <a:stretch/>
        </p:blipFill>
        <p:spPr>
          <a:xfrm>
            <a:off x="825296" y="2742974"/>
            <a:ext cx="7650726" cy="99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41588"/>
          </a:xfrm>
        </p:spPr>
        <p:txBody>
          <a:bodyPr/>
          <a:lstStyle/>
          <a:p>
            <a:r>
              <a:rPr lang="fr-FR" b="1" smtClean="0"/>
              <a:t>S’identifier avec IMPOTS.GOUV</a:t>
            </a:r>
          </a:p>
          <a:p>
            <a:pPr lvl="1">
              <a:buFont typeface="Courier New" pitchFamily="49" charset="0"/>
              <a:buChar char="o"/>
            </a:pPr>
            <a:r>
              <a:rPr lang="fr-FR" sz="1600" smtClean="0"/>
              <a:t>sur le portail des </a:t>
            </a:r>
            <a:r>
              <a:rPr lang="fr-FR" sz="1600" smtClean="0">
                <a:hlinkClick r:id="rId4"/>
              </a:rPr>
              <a:t>impôts impots.gouv.fr </a:t>
            </a:r>
            <a:r>
              <a:rPr lang="fr-FR" sz="1600" smtClean="0"/>
              <a:t>, rendez-vous sur votre </a:t>
            </a:r>
            <a:r>
              <a:rPr lang="fr-FR" sz="1600" b="1" smtClean="0"/>
              <a:t>« espace particulier » </a:t>
            </a:r>
          </a:p>
          <a:p>
            <a:pPr lvl="1">
              <a:buFont typeface="Courier New" pitchFamily="49" charset="0"/>
              <a:buChar char="o"/>
            </a:pPr>
            <a:endParaRPr lang="fr-FR" sz="1600" b="1" smtClean="0"/>
          </a:p>
          <a:p>
            <a:pPr lvl="1">
              <a:buFont typeface="Courier New" pitchFamily="49" charset="0"/>
              <a:buChar char="o"/>
            </a:pPr>
            <a:endParaRPr lang="fr-FR" sz="1600" b="1" smtClean="0"/>
          </a:p>
          <a:p>
            <a:pPr lvl="1">
              <a:buFont typeface="Courier New" pitchFamily="49" charset="0"/>
              <a:buChar char="o"/>
            </a:pPr>
            <a:endParaRPr lang="fr-FR" sz="1600" b="1" smtClean="0"/>
          </a:p>
          <a:p>
            <a:pPr lvl="1">
              <a:buFont typeface="Courier New" pitchFamily="49" charset="0"/>
              <a:buChar char="o"/>
            </a:pPr>
            <a:endParaRPr lang="fr-FR" sz="1600" b="1" smtClean="0"/>
          </a:p>
          <a:p>
            <a:pPr lvl="1">
              <a:buFont typeface="Courier New" pitchFamily="49" charset="0"/>
              <a:buChar char="o"/>
            </a:pPr>
            <a:endParaRPr lang="fr-FR" sz="1600" b="1" smtClean="0"/>
          </a:p>
          <a:p>
            <a:pPr lvl="1">
              <a:buFont typeface="Courier New" pitchFamily="49" charset="0"/>
              <a:buChar char="o"/>
            </a:pPr>
            <a:r>
              <a:rPr lang="fr-FR" sz="1600" smtClean="0"/>
              <a:t>Puis diriger vous vers «  </a:t>
            </a:r>
            <a:r>
              <a:rPr lang="fr-FR" sz="1600" b="1" smtClean="0"/>
              <a:t>création de mon espace particulier</a:t>
            </a:r>
            <a:r>
              <a:rPr lang="fr-FR" sz="1600" smtClean="0"/>
              <a:t> » </a:t>
            </a:r>
            <a:endParaRPr lang="fr-FR" smtClean="0"/>
          </a:p>
        </p:txBody>
      </p:sp>
      <p:pic>
        <p:nvPicPr>
          <p:cNvPr id="19462" name="Image 10"/>
          <p:cNvPicPr>
            <a:picLocks noChangeAspect="1"/>
          </p:cNvPicPr>
          <p:nvPr/>
        </p:nvPicPr>
        <p:blipFill>
          <a:blip r:embed="rId5"/>
          <a:srcRect l="55846" t="12534" r="28728" b="69164"/>
          <a:stretch>
            <a:fillRect/>
          </a:stretch>
        </p:blipFill>
        <p:spPr bwMode="auto">
          <a:xfrm>
            <a:off x="3935413" y="4244975"/>
            <a:ext cx="17303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543050" y="4822825"/>
            <a:ext cx="2392363" cy="1428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7" idx="1"/>
          </p:cNvCxnSpPr>
          <p:nvPr/>
        </p:nvCxnSpPr>
        <p:spPr>
          <a:xfrm flipH="1" flipV="1">
            <a:off x="2054225" y="5419725"/>
            <a:ext cx="1881188" cy="6921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Image 16"/>
          <p:cNvPicPr>
            <a:picLocks noChangeAspect="1"/>
          </p:cNvPicPr>
          <p:nvPr/>
        </p:nvPicPr>
        <p:blipFill>
          <a:blip r:embed="rId6"/>
          <a:srcRect l="63281" t="21704" r="21190" b="57379"/>
          <a:stretch>
            <a:fillRect/>
          </a:stretch>
        </p:blipFill>
        <p:spPr bwMode="auto">
          <a:xfrm>
            <a:off x="3935413" y="5456238"/>
            <a:ext cx="17303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contenu 9"/>
          <p:cNvSpPr txBox="1">
            <a:spLocks/>
          </p:cNvSpPr>
          <p:nvPr/>
        </p:nvSpPr>
        <p:spPr>
          <a:xfrm>
            <a:off x="5741988" y="5729288"/>
            <a:ext cx="3303587" cy="10223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400" i="1" dirty="0" smtClean="0"/>
              <a:t>À noter : Chaque membre d’un foyer fiscal peut avoir son compte personnel. Si votre conjoint a déjà un identifiant, assurez-vous de prendre le deuxième numéro de déclarant.</a:t>
            </a:r>
            <a:endParaRPr lang="fr-FR" sz="1600" i="1" dirty="0"/>
          </a:p>
        </p:txBody>
      </p:sp>
      <p:pic>
        <p:nvPicPr>
          <p:cNvPr id="19467" name="Image 25"/>
          <p:cNvPicPr>
            <a:picLocks noChangeAspect="1"/>
          </p:cNvPicPr>
          <p:nvPr/>
        </p:nvPicPr>
        <p:blipFill>
          <a:blip r:embed="rId7"/>
          <a:srcRect l="15283" t="48807" r="62866" b="15054"/>
          <a:stretch>
            <a:fillRect/>
          </a:stretch>
        </p:blipFill>
        <p:spPr bwMode="auto">
          <a:xfrm>
            <a:off x="6440488" y="4086225"/>
            <a:ext cx="160178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 txBox="1">
            <a:spLocks/>
          </p:cNvSpPr>
          <p:nvPr/>
        </p:nvSpPr>
        <p:spPr bwMode="auto">
          <a:xfrm>
            <a:off x="628650" y="365125"/>
            <a:ext cx="82867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>
                <a:solidFill>
                  <a:srgbClr val="FF0000"/>
                </a:solidFill>
                <a:latin typeface="Calibri" pitchFamily="34" charset="0"/>
              </a:rPr>
              <a:t>&gt; M’authentifier avec Ameli.fr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5"/>
            <a:ext cx="6753225" cy="4732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/>
              <a:t>Si vous utilisez AMELI.FR 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sur le portail </a:t>
            </a:r>
            <a:r>
              <a:rPr lang="fr-FR" sz="1600" dirty="0" smtClean="0"/>
              <a:t>de </a:t>
            </a:r>
            <a:r>
              <a:rPr lang="fr-FR" sz="1600" dirty="0"/>
              <a:t>l’assurance maladie  </a:t>
            </a:r>
            <a:r>
              <a:rPr lang="fr-FR" sz="1600" dirty="0">
                <a:hlinkClick r:id="rId2"/>
              </a:rPr>
              <a:t>http://www.ameli.fr</a:t>
            </a:r>
            <a:r>
              <a:rPr lang="fr-FR" sz="1600" dirty="0" smtClean="0">
                <a:hlinkClick r:id="rId2"/>
              </a:rPr>
              <a:t>/#</a:t>
            </a:r>
            <a:endParaRPr lang="fr-FR" sz="1600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 smtClean="0"/>
              <a:t>Cliquez sur «</a:t>
            </a:r>
            <a:r>
              <a:rPr lang="fr-FR" sz="1600" dirty="0"/>
              <a:t>  </a:t>
            </a:r>
            <a:r>
              <a:rPr lang="fr-FR" sz="1600" b="1" dirty="0" smtClean="0"/>
              <a:t>compte </a:t>
            </a:r>
            <a:r>
              <a:rPr lang="fr-FR" sz="1600" b="1" dirty="0" err="1" smtClean="0"/>
              <a:t>Ameli</a:t>
            </a:r>
            <a:r>
              <a:rPr lang="fr-FR" sz="1600" b="1" dirty="0" smtClean="0"/>
              <a:t>, Accédez à votre espace personnel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 smtClean="0"/>
              <a:t>Puis sur « je crée mon compte »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 smtClean="0"/>
              <a:t> Enfin renseignez vos informations personnelles (n° de sécurité sociale, date de naissance, nom, et code postal)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 smtClean="0"/>
              <a:t>Un code provisoire vous sera envoyé par courrier pour plus de sécurité </a:t>
            </a:r>
            <a:endParaRPr lang="fr-FR" sz="16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/>
          </a:p>
        </p:txBody>
      </p:sp>
      <p:pic>
        <p:nvPicPr>
          <p:cNvPr id="20484" name="Image 1"/>
          <p:cNvPicPr>
            <a:picLocks noChangeAspect="1"/>
          </p:cNvPicPr>
          <p:nvPr/>
        </p:nvPicPr>
        <p:blipFill>
          <a:blip r:embed="rId3"/>
          <a:srcRect l="19200" t="8221" r="67419" b="13237"/>
          <a:stretch>
            <a:fillRect/>
          </a:stretch>
        </p:blipFill>
        <p:spPr bwMode="auto">
          <a:xfrm>
            <a:off x="7524750" y="1585913"/>
            <a:ext cx="1390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 4"/>
          <p:cNvPicPr>
            <a:picLocks noChangeAspect="1"/>
          </p:cNvPicPr>
          <p:nvPr/>
        </p:nvPicPr>
        <p:blipFill>
          <a:blip r:embed="rId4"/>
          <a:srcRect l="13644" t="30360" r="38869" b="17033"/>
          <a:stretch>
            <a:fillRect/>
          </a:stretch>
        </p:blipFill>
        <p:spPr bwMode="auto">
          <a:xfrm>
            <a:off x="528638" y="3143250"/>
            <a:ext cx="3333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 6"/>
          <p:cNvPicPr>
            <a:picLocks noChangeAspect="1"/>
          </p:cNvPicPr>
          <p:nvPr/>
        </p:nvPicPr>
        <p:blipFill>
          <a:blip r:embed="rId5"/>
          <a:srcRect l="13437" t="30751" r="31770" b="7738"/>
          <a:stretch>
            <a:fillRect/>
          </a:stretch>
        </p:blipFill>
        <p:spPr bwMode="auto">
          <a:xfrm>
            <a:off x="4105275" y="3143250"/>
            <a:ext cx="30337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8286750" cy="1325563"/>
          </a:xfrm>
        </p:spPr>
        <p:txBody>
          <a:bodyPr anchor="t"/>
          <a:lstStyle/>
          <a:p>
            <a:r>
              <a:rPr lang="fr-FR" smtClean="0"/>
              <a:t>&gt; S’authentifier avec un des 3 comptes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766888"/>
            <a:ext cx="8515350" cy="466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Si </a:t>
            </a:r>
            <a:r>
              <a:rPr lang="fr-FR" b="1" dirty="0"/>
              <a:t>vous utilisez la POSTE</a:t>
            </a:r>
          </a:p>
          <a:p>
            <a:pPr marL="268288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600" i="1" dirty="0"/>
              <a:t>La Poste est un partenaire </a:t>
            </a:r>
            <a:r>
              <a:rPr lang="fr-FR" sz="1600" i="1" dirty="0" err="1"/>
              <a:t>FranceConnect</a:t>
            </a:r>
            <a:r>
              <a:rPr lang="fr-FR" sz="1600" i="1" dirty="0"/>
              <a:t>. Vous pouvez utiliser votre identité numérique délivrée par La Poste pour bénéficier des services proposés par les administrations en ligne </a:t>
            </a:r>
            <a:r>
              <a:rPr lang="fr-FR" sz="1600" i="1" dirty="0" err="1" smtClean="0"/>
              <a:t>FranceConnectées</a:t>
            </a:r>
            <a:r>
              <a:rPr lang="fr-FR" sz="1600" i="1" dirty="0" smtClean="0"/>
              <a:t>.</a:t>
            </a:r>
            <a:endParaRPr lang="fr-FR" sz="1600" i="1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Pour créer votre identité numérique La Poste, vous pouvez aller sur le portail de La Poste </a:t>
            </a:r>
            <a:r>
              <a:rPr lang="fr-FR" sz="1600" dirty="0">
                <a:hlinkClick r:id="rId2"/>
              </a:rPr>
              <a:t>https://www.idn.laposte.fr</a:t>
            </a:r>
            <a:r>
              <a:rPr lang="fr-FR" sz="1600" dirty="0" smtClean="0">
                <a:hlinkClick r:id="rId2"/>
              </a:rPr>
              <a:t>/</a:t>
            </a:r>
            <a:r>
              <a:rPr lang="fr-FR" sz="1600" dirty="0" smtClean="0"/>
              <a:t> 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b="1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b="1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b="1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b="1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b="1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b="1" dirty="0" smtClean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600" b="1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600" b="1" dirty="0" smtClean="0"/>
              <a:t>Cliquez sur «  je m’inscris » et rentrez votre adresse email et votre mot de passe </a:t>
            </a:r>
            <a:endParaRPr lang="fr-FR" sz="1600" b="1" dirty="0"/>
          </a:p>
          <a:p>
            <a:pPr fontAlgn="auto">
              <a:lnSpc>
                <a:spcPct val="100000"/>
              </a:lnSpc>
              <a:spcAft>
                <a:spcPts val="300"/>
              </a:spcAft>
              <a:defRPr/>
            </a:pP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043" t="44920" r="4753" b="12397"/>
          <a:stretch/>
        </p:blipFill>
        <p:spPr>
          <a:xfrm>
            <a:off x="1462088" y="3352801"/>
            <a:ext cx="6619874" cy="172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fr-FR" smtClean="0"/>
              <a:t>&gt; Les avantages de FranceConnect</a:t>
            </a:r>
          </a:p>
        </p:txBody>
      </p:sp>
      <p:sp>
        <p:nvSpPr>
          <p:cNvPr id="22530" name="Espace réservé du contenu 2"/>
          <p:cNvSpPr txBox="1">
            <a:spLocks/>
          </p:cNvSpPr>
          <p:nvPr/>
        </p:nvSpPr>
        <p:spPr bwMode="auto">
          <a:xfrm>
            <a:off x="628650" y="1366838"/>
            <a:ext cx="78867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b="1">
                <a:solidFill>
                  <a:srgbClr val="034FA3"/>
                </a:solidFill>
                <a:latin typeface="Calibri" pitchFamily="34" charset="0"/>
              </a:rPr>
              <a:t>FranceConnect  vous facilite les démarches en ligne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1600">
                <a:solidFill>
                  <a:srgbClr val="034FA3"/>
                </a:solidFill>
                <a:latin typeface="Calibri" pitchFamily="34" charset="0"/>
              </a:rPr>
              <a:t>En évitant de fournir sans cesse les mêmes justificatifs pour diverses démarches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1600">
                <a:solidFill>
                  <a:srgbClr val="034FA3"/>
                </a:solidFill>
                <a:latin typeface="Calibri" pitchFamily="34" charset="0"/>
              </a:rPr>
              <a:t>En évitant de devoir mémoriser et jongler avec de multiples identifiants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1600">
                <a:solidFill>
                  <a:srgbClr val="034FA3"/>
                </a:solidFill>
                <a:latin typeface="Calibri" pitchFamily="34" charset="0"/>
              </a:rPr>
              <a:t>En évitant l’abandon des démarches au moment de la demande de création de compte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fr-FR">
              <a:solidFill>
                <a:srgbClr val="034FA3"/>
              </a:solidFill>
              <a:latin typeface="Calibri" pitchFamily="34" charset="0"/>
            </a:endParaRP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b="1">
                <a:solidFill>
                  <a:srgbClr val="034FA3"/>
                </a:solidFill>
                <a:latin typeface="Calibri" pitchFamily="34" charset="0"/>
              </a:rPr>
              <a:t>FranceConnect, c’est </a:t>
            </a:r>
            <a:r>
              <a:rPr lang="fr-FR">
                <a:solidFill>
                  <a:srgbClr val="034FA3"/>
                </a:solidFill>
                <a:latin typeface="Calibri" pitchFamily="34" charset="0"/>
              </a:rPr>
              <a:t>: 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1600">
                <a:solidFill>
                  <a:srgbClr val="034FA3"/>
                </a:solidFill>
                <a:latin typeface="Calibri" pitchFamily="34" charset="0"/>
              </a:rPr>
              <a:t>Une connexion facilitée : vous accédez avec l’identifiant et le mot de passe de votre choix à tous les sites de l’administration.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1600">
                <a:solidFill>
                  <a:srgbClr val="034FA3"/>
                </a:solidFill>
                <a:latin typeface="Calibri" pitchFamily="34" charset="0"/>
              </a:rPr>
              <a:t>Une fluidité des parcours web : authentifiés avec FranceConnect, vous êtes automatiquement reconnus  d’un site à l’autre (Mairie, Région, fournisseur d’eau, etc).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1600">
                <a:solidFill>
                  <a:srgbClr val="034FA3"/>
                </a:solidFill>
                <a:latin typeface="Calibri" pitchFamily="34" charset="0"/>
              </a:rPr>
              <a:t>L’assurance d’une relation de confiance : des données sécurisées.</a:t>
            </a: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</a:pPr>
            <a:endParaRPr lang="fr-FR" b="1">
              <a:solidFill>
                <a:srgbClr val="034FA3"/>
              </a:solidFill>
              <a:latin typeface="Calibri" pitchFamily="34" charset="0"/>
            </a:endParaRP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</a:pPr>
            <a:endParaRPr lang="fr-FR">
              <a:solidFill>
                <a:srgbClr val="034FA3"/>
              </a:solidFill>
              <a:latin typeface="Calibri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8900" y="365125"/>
            <a:ext cx="539750" cy="539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597</Words>
  <Application>Microsoft Office PowerPoint</Application>
  <PresentationFormat>Affichage à l'écran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Arial</vt:lpstr>
      <vt:lpstr>Courier New</vt:lpstr>
      <vt:lpstr>Thème Office</vt:lpstr>
      <vt:lpstr>Diapositive 1</vt:lpstr>
      <vt:lpstr>&gt; FranceConnect, c’est quoi ?</vt:lpstr>
      <vt:lpstr>&gt; FranceConnect, c’est quoi ?</vt:lpstr>
      <vt:lpstr>&gt; Comment ça marche ?</vt:lpstr>
      <vt:lpstr>&gt; S’authentifier avec un des 3 comptes</vt:lpstr>
      <vt:lpstr>Diapositive 6</vt:lpstr>
      <vt:lpstr>Diapositive 7</vt:lpstr>
      <vt:lpstr>&gt; S’authentifier avec un des 3 comptes</vt:lpstr>
      <vt:lpstr>&gt; Les avantages de FranceConnect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brogard</dc:creator>
  <cp:lastModifiedBy>secretaire</cp:lastModifiedBy>
  <cp:revision>26</cp:revision>
  <dcterms:created xsi:type="dcterms:W3CDTF">2017-01-23T09:54:26Z</dcterms:created>
  <dcterms:modified xsi:type="dcterms:W3CDTF">2018-04-24T06:46:57Z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